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0" r:id="rId4"/>
    <p:sldId id="258" r:id="rId5"/>
    <p:sldId id="259"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86"/>
    <p:restoredTop sz="94665"/>
  </p:normalViewPr>
  <p:slideViewPr>
    <p:cSldViewPr snapToGrid="0" snapToObjects="1">
      <p:cViewPr>
        <p:scale>
          <a:sx n="91" d="100"/>
          <a:sy n="91" d="100"/>
        </p:scale>
        <p:origin x="14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5B1CF-56E9-7648-ADDC-838D85464F3E}" type="datetimeFigureOut">
              <a:rPr lang="en-US" smtClean="0"/>
              <a:t>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FAB6C-2C03-FA49-B033-4224045D61A5}" type="slidenum">
              <a:rPr lang="en-US" smtClean="0"/>
              <a:t>‹#›</a:t>
            </a:fld>
            <a:endParaRPr lang="en-US"/>
          </a:p>
        </p:txBody>
      </p:sp>
    </p:spTree>
    <p:extLst>
      <p:ext uri="{BB962C8B-B14F-4D97-AF65-F5344CB8AC3E}">
        <p14:creationId xmlns:p14="http://schemas.microsoft.com/office/powerpoint/2010/main" val="30468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FAB6C-2C03-FA49-B033-4224045D61A5}" type="slidenum">
              <a:rPr lang="en-US" smtClean="0"/>
              <a:t>2</a:t>
            </a:fld>
            <a:endParaRPr lang="en-US"/>
          </a:p>
        </p:txBody>
      </p:sp>
    </p:spTree>
    <p:extLst>
      <p:ext uri="{BB962C8B-B14F-4D97-AF65-F5344CB8AC3E}">
        <p14:creationId xmlns:p14="http://schemas.microsoft.com/office/powerpoint/2010/main" val="101949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1.jpe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04F8797-ED77-4C70-AAEA-0DE48267C2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xmlns="" id="{CAD06229-FEB7-4CC9-8BE7-1A9457B9C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xmlns="" id="{42B44E02-2041-49BE-AF61-F91454DC3A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4" name="Picture 13">
            <a:extLst>
              <a:ext uri="{FF2B5EF4-FFF2-40B4-BE49-F238E27FC236}">
                <a16:creationId xmlns:a16="http://schemas.microsoft.com/office/drawing/2014/main" xmlns="" id="{08625290-97B7-41E9-9685-D438F86FC9E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p:cNvSpPr>
            <a:spLocks noGrp="1"/>
          </p:cNvSpPr>
          <p:nvPr>
            <p:ph type="ctrTitle"/>
          </p:nvPr>
        </p:nvSpPr>
        <p:spPr>
          <a:xfrm>
            <a:off x="1871209" y="792337"/>
            <a:ext cx="8449582" cy="2421464"/>
          </a:xfrm>
        </p:spPr>
        <p:txBody>
          <a:bodyPr>
            <a:normAutofit/>
          </a:bodyPr>
          <a:lstStyle/>
          <a:p>
            <a:pPr algn="ctr"/>
            <a:r>
              <a:rPr lang="en-US" dirty="0"/>
              <a:t>Tableau Prep Portfolio</a:t>
            </a:r>
          </a:p>
        </p:txBody>
      </p:sp>
      <p:sp>
        <p:nvSpPr>
          <p:cNvPr id="3" name="Subtitle 2"/>
          <p:cNvSpPr>
            <a:spLocks noGrp="1"/>
          </p:cNvSpPr>
          <p:nvPr>
            <p:ph type="subTitle" idx="1"/>
          </p:nvPr>
        </p:nvSpPr>
        <p:spPr>
          <a:xfrm>
            <a:off x="2497137" y="3538174"/>
            <a:ext cx="7197726" cy="1405467"/>
          </a:xfrm>
        </p:spPr>
        <p:txBody>
          <a:bodyPr>
            <a:normAutofit/>
          </a:bodyPr>
          <a:lstStyle/>
          <a:p>
            <a:pPr algn="ctr"/>
            <a:r>
              <a:rPr lang="en-US" dirty="0"/>
              <a:t>Data Flow </a:t>
            </a:r>
            <a:r>
              <a:rPr lang="en-US" dirty="0" smtClean="0"/>
              <a:t>Design by Shivani </a:t>
            </a:r>
            <a:r>
              <a:rPr lang="en-US" dirty="0" err="1" smtClean="0"/>
              <a:t>patel</a:t>
            </a:r>
            <a:r>
              <a:rPr lang="en-US" dirty="0" smtClean="0"/>
              <a:t> </a:t>
            </a:r>
            <a:endParaRPr lang="en-US" dirty="0"/>
          </a:p>
        </p:txBody>
      </p:sp>
    </p:spTree>
    <p:extLst>
      <p:ext uri="{BB962C8B-B14F-4D97-AF65-F5344CB8AC3E}">
        <p14:creationId xmlns:p14="http://schemas.microsoft.com/office/powerpoint/2010/main" val="371631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5909" y="808055"/>
            <a:ext cx="3979205" cy="1453363"/>
          </a:xfrm>
        </p:spPr>
        <p:txBody>
          <a:bodyPr>
            <a:normAutofit/>
          </a:bodyPr>
          <a:lstStyle/>
          <a:p>
            <a:r>
              <a:rPr lang="en-US" dirty="0" smtClean="0"/>
              <a:t>OUTPUT</a:t>
            </a:r>
            <a:endParaRPr lang="en-US" dirty="0"/>
          </a:p>
        </p:txBody>
      </p:sp>
      <p:sp>
        <p:nvSpPr>
          <p:cNvPr id="12" name="Content Placeholder 11">
            <a:extLst>
              <a:ext uri="{FF2B5EF4-FFF2-40B4-BE49-F238E27FC236}">
                <a16:creationId xmlns:a16="http://schemas.microsoft.com/office/drawing/2014/main" xmlns="" id="{A4928180-3E88-4BC0-BE0D-A28CA94B38B5}"/>
              </a:ext>
            </a:extLst>
          </p:cNvPr>
          <p:cNvSpPr>
            <a:spLocks noGrp="1"/>
          </p:cNvSpPr>
          <p:nvPr>
            <p:ph idx="1"/>
          </p:nvPr>
        </p:nvSpPr>
        <p:spPr>
          <a:xfrm>
            <a:off x="802178" y="2261420"/>
            <a:ext cx="4002936" cy="3637935"/>
          </a:xfrm>
        </p:spPr>
        <p:txBody>
          <a:bodyPr>
            <a:normAutofit/>
          </a:bodyPr>
          <a:lstStyle/>
          <a:p>
            <a:r>
              <a:rPr lang="en-US" dirty="0" smtClean="0"/>
              <a:t>After applying necessary join clauses, the data just needed little tidying up i.e. field extraction and filtering.</a:t>
            </a:r>
          </a:p>
          <a:p>
            <a:r>
              <a:rPr lang="en-US" dirty="0" smtClean="0"/>
              <a:t>The last step of flow is creating data output in .hyper format.</a:t>
            </a:r>
            <a:endParaRPr lang="en-US"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58" y="796413"/>
            <a:ext cx="3954780"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56641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3835" y="1030288"/>
            <a:ext cx="3263390" cy="1035579"/>
          </a:xfrm>
        </p:spPr>
        <p:txBody>
          <a:bodyPr>
            <a:normAutofit/>
          </a:bodyPr>
          <a:lstStyle/>
          <a:p>
            <a:r>
              <a:rPr lang="en-US" dirty="0" smtClean="0"/>
              <a:t>Output </a:t>
            </a:r>
            <a:endParaRPr lang="en-US" dirty="0"/>
          </a:p>
        </p:txBody>
      </p:sp>
      <p:sp>
        <p:nvSpPr>
          <p:cNvPr id="22" name="Rounded Rectangle 22">
            <a:extLst>
              <a:ext uri="{FF2B5EF4-FFF2-40B4-BE49-F238E27FC236}">
                <a16:creationId xmlns:a16="http://schemas.microsoft.com/office/drawing/2014/main" xmlns="" id="{86FD5145-ECC0-491D-A5BC-D31F54E6B5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211" y="620116"/>
            <a:ext cx="2395526"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327" y="734415"/>
            <a:ext cx="1615406" cy="2485240"/>
          </a:xfrm>
          <a:prstGeom prst="roundRect">
            <a:avLst>
              <a:gd name="adj" fmla="val 5453"/>
            </a:avLst>
          </a:prstGeom>
          <a:ln w="50800" cap="sq" cmpd="dbl">
            <a:noFill/>
            <a:miter lim="800000"/>
          </a:ln>
          <a:effectLst/>
        </p:spPr>
      </p:pic>
      <p:sp>
        <p:nvSpPr>
          <p:cNvPr id="24" name="Rounded Rectangle 16">
            <a:extLst>
              <a:ext uri="{FF2B5EF4-FFF2-40B4-BE49-F238E27FC236}">
                <a16:creationId xmlns:a16="http://schemas.microsoft.com/office/drawing/2014/main" xmlns="" id="{130F4120-8463-4AA1-A60F-13DAD292DB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633" y="3515716"/>
            <a:ext cx="2395527"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942" y="3630015"/>
            <a:ext cx="1590553" cy="2485240"/>
          </a:xfrm>
          <a:prstGeom prst="roundRect">
            <a:avLst>
              <a:gd name="adj" fmla="val 5453"/>
            </a:avLst>
          </a:prstGeom>
          <a:ln w="50800" cap="sq" cmpd="dbl">
            <a:noFill/>
            <a:miter lim="800000"/>
          </a:ln>
          <a:effectLst/>
        </p:spPr>
      </p:pic>
      <p:sp>
        <p:nvSpPr>
          <p:cNvPr id="26" name="Rounded Rectangle 18">
            <a:extLst>
              <a:ext uri="{FF2B5EF4-FFF2-40B4-BE49-F238E27FC236}">
                <a16:creationId xmlns:a16="http://schemas.microsoft.com/office/drawing/2014/main" xmlns="" id="{B1461D2C-0D6D-418F-AF6B-9D30AAF534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3360" y="620116"/>
            <a:ext cx="3687455" cy="56072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9292" y="734415"/>
            <a:ext cx="3295764" cy="5380840"/>
          </a:xfrm>
          <a:prstGeom prst="roundRect">
            <a:avLst>
              <a:gd name="adj" fmla="val 5453"/>
            </a:avLst>
          </a:prstGeom>
          <a:ln w="50800" cap="sq" cmpd="dbl">
            <a:noFill/>
            <a:miter lim="800000"/>
          </a:ln>
          <a:effectLst/>
        </p:spPr>
      </p:pic>
      <p:sp>
        <p:nvSpPr>
          <p:cNvPr id="10" name="Content Placeholder 9">
            <a:extLst>
              <a:ext uri="{FF2B5EF4-FFF2-40B4-BE49-F238E27FC236}">
                <a16:creationId xmlns:a16="http://schemas.microsoft.com/office/drawing/2014/main" xmlns="" id="{1E264A12-0407-43DD-9B59-3D087C953E98}"/>
              </a:ext>
            </a:extLst>
          </p:cNvPr>
          <p:cNvSpPr>
            <a:spLocks noGrp="1"/>
          </p:cNvSpPr>
          <p:nvPr>
            <p:ph idx="1"/>
          </p:nvPr>
        </p:nvSpPr>
        <p:spPr>
          <a:xfrm>
            <a:off x="7553835" y="2142067"/>
            <a:ext cx="3263390" cy="3649133"/>
          </a:xfrm>
        </p:spPr>
        <p:txBody>
          <a:bodyPr>
            <a:normAutofit/>
          </a:bodyPr>
          <a:lstStyle/>
          <a:p>
            <a:r>
              <a:rPr lang="en-US" dirty="0" smtClean="0"/>
              <a:t>Through simplification and data manipulation, I created 3 outputs with relevant data that can be analyzed through comparison of rank with other fields.</a:t>
            </a:r>
          </a:p>
          <a:p>
            <a:r>
              <a:rPr lang="en-US" dirty="0" smtClean="0"/>
              <a:t>Outputs-</a:t>
            </a:r>
            <a:r>
              <a:rPr lang="en-US" dirty="0"/>
              <a:t> </a:t>
            </a:r>
            <a:r>
              <a:rPr lang="en-US" dirty="0" smtClean="0"/>
              <a:t>Rank vs. Weeks on List, Rank vs. Author, Rank vs. Prices</a:t>
            </a:r>
          </a:p>
        </p:txBody>
      </p:sp>
    </p:spTree>
    <p:extLst>
      <p:ext uri="{BB962C8B-B14F-4D97-AF65-F5344CB8AC3E}">
        <p14:creationId xmlns:p14="http://schemas.microsoft.com/office/powerpoint/2010/main" val="3068144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B2A8B43-E288-418B-8561-C979F7B9CC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82584CD3-40DA-4BB8-B4B7-D8D04BB31B4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xmlns="" id="{F40D237A-4D9F-42DC-BAEB-E07EDD74BE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85803" y="1817423"/>
            <a:ext cx="8305798" cy="3973777"/>
          </a:xfrm>
        </p:spPr>
        <p:txBody>
          <a:bodyPr>
            <a:normAutofit/>
          </a:bodyPr>
          <a:lstStyle/>
          <a:p>
            <a:pPr marL="0" indent="0">
              <a:buNone/>
            </a:pPr>
            <a:r>
              <a:rPr lang="en-US" sz="3200" dirty="0">
                <a:solidFill>
                  <a:schemeClr val="tx1">
                    <a:lumMod val="85000"/>
                    <a:lumOff val="15000"/>
                  </a:schemeClr>
                </a:solidFill>
              </a:rPr>
              <a:t>Thank you for watching</a:t>
            </a:r>
          </a:p>
        </p:txBody>
      </p:sp>
    </p:spTree>
    <p:extLst>
      <p:ext uri="{BB962C8B-B14F-4D97-AF65-F5344CB8AC3E}">
        <p14:creationId xmlns:p14="http://schemas.microsoft.com/office/powerpoint/2010/main" val="23641224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5806" y="643463"/>
            <a:ext cx="3706762" cy="1608124"/>
          </a:xfrm>
        </p:spPr>
        <p:txBody>
          <a:bodyPr>
            <a:normAutofit/>
          </a:bodyPr>
          <a:lstStyle/>
          <a:p>
            <a:r>
              <a:rPr lang="en-US" dirty="0"/>
              <a:t>FINAL DATA FLOW</a:t>
            </a:r>
          </a:p>
        </p:txBody>
      </p:sp>
      <p:pic>
        <p:nvPicPr>
          <p:cNvPr id="9"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464" y="1700549"/>
            <a:ext cx="6897878" cy="346618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10">
            <a:extLst>
              <a:ext uri="{FF2B5EF4-FFF2-40B4-BE49-F238E27FC236}">
                <a16:creationId xmlns:a16="http://schemas.microsoft.com/office/drawing/2014/main" xmlns="" id="{50FF1FA4-BC8E-4863-BA3D-01B892D4DF5E}"/>
              </a:ext>
            </a:extLst>
          </p:cNvPr>
          <p:cNvSpPr>
            <a:spLocks noGrp="1"/>
          </p:cNvSpPr>
          <p:nvPr>
            <p:ph idx="1"/>
          </p:nvPr>
        </p:nvSpPr>
        <p:spPr>
          <a:xfrm>
            <a:off x="7865806" y="2251587"/>
            <a:ext cx="3706762" cy="3972232"/>
          </a:xfrm>
        </p:spPr>
        <p:txBody>
          <a:bodyPr>
            <a:normAutofit/>
          </a:bodyPr>
          <a:lstStyle/>
          <a:p>
            <a:r>
              <a:rPr lang="en-US" dirty="0" smtClean="0"/>
              <a:t>This project heavily emphasizes in utilizing basic features that Tableau Prep Software has to offer.</a:t>
            </a:r>
          </a:p>
          <a:p>
            <a:r>
              <a:rPr lang="en-US" dirty="0" smtClean="0"/>
              <a:t>I was able to successfully create extract, slice and dice data in order to generalize relationship between rank with other data factors i.e. List, Author and Prices.</a:t>
            </a:r>
            <a:endParaRPr lang="en-US" dirty="0"/>
          </a:p>
          <a:p>
            <a:r>
              <a:rPr lang="en-US" dirty="0" smtClean="0"/>
              <a:t>Let me explain my data flow and results more in detail.</a:t>
            </a:r>
          </a:p>
        </p:txBody>
      </p:sp>
    </p:spTree>
    <p:extLst>
      <p:ext uri="{BB962C8B-B14F-4D97-AF65-F5344CB8AC3E}">
        <p14:creationId xmlns:p14="http://schemas.microsoft.com/office/powerpoint/2010/main" val="177604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5219699" cy="1456267"/>
          </a:xfrm>
        </p:spPr>
        <p:txBody>
          <a:bodyPr>
            <a:normAutofit/>
          </a:bodyPr>
          <a:lstStyle/>
          <a:p>
            <a:r>
              <a:rPr lang="en-US" dirty="0" smtClean="0"/>
              <a:t>Original data from Microsoft excel</a:t>
            </a:r>
            <a:endParaRPr lang="en-US" dirty="0"/>
          </a:p>
        </p:txBody>
      </p:sp>
      <p:sp>
        <p:nvSpPr>
          <p:cNvPr id="9" name="Content Placeholder 8">
            <a:extLst>
              <a:ext uri="{FF2B5EF4-FFF2-40B4-BE49-F238E27FC236}">
                <a16:creationId xmlns:a16="http://schemas.microsoft.com/office/drawing/2014/main" xmlns="" id="{4AD22D34-015C-4965-ACF4-94704A862DC8}"/>
              </a:ext>
            </a:extLst>
          </p:cNvPr>
          <p:cNvSpPr>
            <a:spLocks noGrp="1"/>
          </p:cNvSpPr>
          <p:nvPr>
            <p:ph idx="1"/>
          </p:nvPr>
        </p:nvSpPr>
        <p:spPr>
          <a:xfrm>
            <a:off x="685801" y="2142067"/>
            <a:ext cx="5219699" cy="3649133"/>
          </a:xfrm>
        </p:spPr>
        <p:txBody>
          <a:bodyPr>
            <a:normAutofit/>
          </a:bodyPr>
          <a:lstStyle/>
          <a:p>
            <a:r>
              <a:rPr lang="en-US" dirty="0" smtClean="0"/>
              <a:t>In this screenshot we can see how there are more fields and less rows. Each field value is broken into several pieces such as Title, Author, Price, ISBN, Previous Ranks, Weeks on List. For Example: Look at Hardcover Fiction Field Value broken into pieces.</a:t>
            </a:r>
          </a:p>
          <a:p>
            <a:r>
              <a:rPr lang="en-US" dirty="0" smtClean="0"/>
              <a:t>My project focuses on generalizing list of field values and creating results accordingly.</a:t>
            </a:r>
            <a:endParaRPr lang="en-US" dirty="0"/>
          </a:p>
        </p:txBody>
      </p:sp>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6804" r="25504"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02316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0846" y="1030288"/>
            <a:ext cx="4812897" cy="1035579"/>
          </a:xfrm>
        </p:spPr>
        <p:txBody>
          <a:bodyPr vert="horz" lIns="91440" tIns="45720" rIns="91440" bIns="45720" rtlCol="0" anchor="ctr">
            <a:normAutofit/>
          </a:bodyPr>
          <a:lstStyle/>
          <a:p>
            <a:r>
              <a:rPr lang="en-US" dirty="0"/>
              <a:t>DATA UNION</a:t>
            </a:r>
          </a:p>
        </p:txBody>
      </p:sp>
      <p:sp>
        <p:nvSpPr>
          <p:cNvPr id="6" name="TextBox 5"/>
          <p:cNvSpPr txBox="1"/>
          <p:nvPr/>
        </p:nvSpPr>
        <p:spPr>
          <a:xfrm>
            <a:off x="650846" y="2142067"/>
            <a:ext cx="4812897"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t>Original Data included massive monthly details of best sellers books based upon different genre-title, genre-author, genre-price, genre-ISBN, genre-Previous Rank, genre-Weeks on List</a:t>
            </a:r>
          </a:p>
          <a:p>
            <a:pPr marL="285750" indent="-285750">
              <a:spcAft>
                <a:spcPts val="1000"/>
              </a:spcAft>
              <a:buClr>
                <a:schemeClr val="tx1"/>
              </a:buClr>
              <a:buSzPct val="100000"/>
              <a:buFont typeface="Arial"/>
              <a:buChar char="•"/>
            </a:pPr>
            <a:r>
              <a:rPr lang="en-US" dirty="0"/>
              <a:t>The goal of designing this data flow was to reduce the number of fields by organizing data in simple manner. </a:t>
            </a:r>
          </a:p>
          <a:p>
            <a:pPr marL="285750" indent="-285750">
              <a:spcAft>
                <a:spcPts val="1000"/>
              </a:spcAft>
              <a:buClr>
                <a:schemeClr val="tx1"/>
              </a:buClr>
              <a:buSzPct val="100000"/>
              <a:buFont typeface="Arial"/>
              <a:buChar char="•"/>
            </a:pPr>
            <a:r>
              <a:rPr lang="en-US" dirty="0"/>
              <a:t>My first step was to unionize all data from different dates of January.</a:t>
            </a:r>
          </a:p>
        </p:txBody>
      </p:sp>
      <p:sp>
        <p:nvSpPr>
          <p:cNvPr id="19" name="Rounded Rectangle 10">
            <a:extLst>
              <a:ext uri="{FF2B5EF4-FFF2-40B4-BE49-F238E27FC236}">
                <a16:creationId xmlns:a16="http://schemas.microsoft.com/office/drawing/2014/main" xmlns="" id="{091EC05A-89DB-4492-8034-80B7A3133B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876" y="1344048"/>
            <a:ext cx="5204358" cy="1834536"/>
          </a:xfrm>
          <a:prstGeom prst="roundRect">
            <a:avLst>
              <a:gd name="adj" fmla="val 5453"/>
            </a:avLst>
          </a:prstGeom>
          <a:ln w="50800" cap="sq" cmpd="dbl">
            <a:noFill/>
            <a:miter lim="800000"/>
          </a:ln>
          <a:effectLst/>
        </p:spPr>
      </p:pic>
      <p:sp>
        <p:nvSpPr>
          <p:cNvPr id="21" name="Rounded Rectangle 12">
            <a:extLst>
              <a:ext uri="{FF2B5EF4-FFF2-40B4-BE49-F238E27FC236}">
                <a16:creationId xmlns:a16="http://schemas.microsoft.com/office/drawing/2014/main" xmlns="" id="{F26FC45A-52BC-4102-84DD-911303AD3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20371" y="4203079"/>
            <a:ext cx="1175988" cy="1912176"/>
          </a:xfrm>
          <a:prstGeom prst="roundRect">
            <a:avLst>
              <a:gd name="adj" fmla="val 5453"/>
            </a:avLst>
          </a:prstGeom>
          <a:ln w="50800" cap="sq" cmpd="dbl">
            <a:noFill/>
            <a:miter lim="800000"/>
          </a:ln>
          <a:effectLst/>
        </p:spPr>
      </p:pic>
      <p:sp>
        <p:nvSpPr>
          <p:cNvPr id="23" name="Rounded Rectangle 14">
            <a:extLst>
              <a:ext uri="{FF2B5EF4-FFF2-40B4-BE49-F238E27FC236}">
                <a16:creationId xmlns:a16="http://schemas.microsoft.com/office/drawing/2014/main" xmlns="" id="{0263BACB-325F-4E89-9AE5-E5E4B14AEB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r="10352" b="1"/>
          <a:stretch/>
        </p:blipFill>
        <p:spPr>
          <a:xfrm>
            <a:off x="9072647" y="4203079"/>
            <a:ext cx="2293303" cy="1912176"/>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2457219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1358900"/>
            <a:ext cx="3771899" cy="1651000"/>
          </a:xfrm>
        </p:spPr>
        <p:txBody>
          <a:bodyPr anchor="b">
            <a:normAutofit/>
          </a:bodyPr>
          <a:lstStyle/>
          <a:p>
            <a:r>
              <a:rPr lang="en-US" sz="2400"/>
              <a:t>DATA PIVOTING</a:t>
            </a:r>
          </a:p>
        </p:txBody>
      </p:sp>
      <p:sp>
        <p:nvSpPr>
          <p:cNvPr id="9" name="Content Placeholder 8">
            <a:extLst>
              <a:ext uri="{FF2B5EF4-FFF2-40B4-BE49-F238E27FC236}">
                <a16:creationId xmlns:a16="http://schemas.microsoft.com/office/drawing/2014/main" xmlns="" id="{57FDC180-2CD2-430F-9FDB-EFEA72565B8F}"/>
              </a:ext>
            </a:extLst>
          </p:cNvPr>
          <p:cNvSpPr>
            <a:spLocks noGrp="1"/>
          </p:cNvSpPr>
          <p:nvPr>
            <p:ph idx="1"/>
          </p:nvPr>
        </p:nvSpPr>
        <p:spPr>
          <a:xfrm>
            <a:off x="685801" y="3009900"/>
            <a:ext cx="3771899" cy="2781300"/>
          </a:xfrm>
        </p:spPr>
        <p:txBody>
          <a:bodyPr anchor="t">
            <a:normAutofit fontScale="85000" lnSpcReduction="20000"/>
          </a:bodyPr>
          <a:lstStyle/>
          <a:p>
            <a:r>
              <a:rPr lang="en-US" sz="1600" dirty="0" smtClean="0"/>
              <a:t>Data Pivoting is a crucial step in this steps as it helps pivoting data from columns  values to fields. </a:t>
            </a:r>
          </a:p>
          <a:p>
            <a:r>
              <a:rPr lang="en-US" sz="1600" dirty="0" smtClean="0"/>
              <a:t>In this flow once I unionized all excel data into one database. I did some neat and tidy up work to keep the data more consistent and organized.</a:t>
            </a:r>
          </a:p>
          <a:p>
            <a:r>
              <a:rPr lang="en-US" sz="1600" dirty="0" smtClean="0"/>
              <a:t>Then I separated data based on one field factor i.e. Previous Rank, Weeks, ISBN, Author, Titles and Prices.</a:t>
            </a:r>
            <a:endParaRPr lang="en-US" sz="1600" dirty="0" smtClean="0"/>
          </a:p>
          <a:p>
            <a:r>
              <a:rPr lang="en-US" sz="1600" dirty="0" smtClean="0"/>
              <a:t>Lets look at it in more detail by focusing on Pivoting Results.</a:t>
            </a:r>
          </a:p>
          <a:p>
            <a:endParaRPr lang="en-US" sz="1600"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700" y="1110238"/>
            <a:ext cx="5978527" cy="425970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88944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5806" y="643463"/>
            <a:ext cx="3706762" cy="1608124"/>
          </a:xfrm>
        </p:spPr>
        <p:txBody>
          <a:bodyPr>
            <a:normAutofit/>
          </a:bodyPr>
          <a:lstStyle/>
          <a:p>
            <a:r>
              <a:rPr lang="en-US" dirty="0" smtClean="0"/>
              <a:t>Pivoting results</a:t>
            </a:r>
            <a:endParaRPr lang="en-US"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4" y="1347033"/>
            <a:ext cx="6897878" cy="417321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8">
            <a:extLst>
              <a:ext uri="{FF2B5EF4-FFF2-40B4-BE49-F238E27FC236}">
                <a16:creationId xmlns:a16="http://schemas.microsoft.com/office/drawing/2014/main" xmlns="" id="{F81707E3-02F9-45C4-9EF4-A82C30EFC1FE}"/>
              </a:ext>
            </a:extLst>
          </p:cNvPr>
          <p:cNvSpPr>
            <a:spLocks noGrp="1"/>
          </p:cNvSpPr>
          <p:nvPr>
            <p:ph idx="1"/>
          </p:nvPr>
        </p:nvSpPr>
        <p:spPr>
          <a:xfrm>
            <a:off x="7865806" y="2251587"/>
            <a:ext cx="3706762" cy="3972232"/>
          </a:xfrm>
        </p:spPr>
        <p:txBody>
          <a:bodyPr>
            <a:normAutofit lnSpcReduction="10000"/>
          </a:bodyPr>
          <a:lstStyle/>
          <a:p>
            <a:r>
              <a:rPr lang="en-US" dirty="0" smtClean="0"/>
              <a:t>Lets focus on one field and that is Author. </a:t>
            </a:r>
          </a:p>
          <a:p>
            <a:r>
              <a:rPr lang="en-US" dirty="0" smtClean="0"/>
              <a:t>Here I separated Author and other relevant fields as one piece of data flow.</a:t>
            </a:r>
          </a:p>
          <a:p>
            <a:r>
              <a:rPr lang="en-US" dirty="0" smtClean="0"/>
              <a:t>The data is CLEANED based on relevant fields to Author in this step. Week, Rank, Hardcover Fiction, Hardcover Nonfiction, Mass Market, Trade Paperback Nonfiction, Early &amp; Middle, Young Adult.</a:t>
            </a:r>
          </a:p>
          <a:p>
            <a:r>
              <a:rPr lang="en-US" dirty="0" smtClean="0"/>
              <a:t>Once data is organized it is then Pivoted in Columns to Rows mode. </a:t>
            </a:r>
            <a:endParaRPr lang="en-US" dirty="0"/>
          </a:p>
        </p:txBody>
      </p:sp>
    </p:spTree>
    <p:extLst>
      <p:ext uri="{BB962C8B-B14F-4D97-AF65-F5344CB8AC3E}">
        <p14:creationId xmlns:p14="http://schemas.microsoft.com/office/powerpoint/2010/main" val="3289926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5806" y="643463"/>
            <a:ext cx="3706762" cy="1608124"/>
          </a:xfrm>
        </p:spPr>
        <p:txBody>
          <a:bodyPr>
            <a:normAutofit/>
          </a:bodyPr>
          <a:lstStyle/>
          <a:p>
            <a:r>
              <a:rPr lang="en-US" dirty="0" smtClean="0"/>
              <a:t>PIVOTING RESULTS</a:t>
            </a:r>
            <a:endParaRPr lang="en-US" dirty="0"/>
          </a:p>
        </p:txBody>
      </p:sp>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1343" r="-1" b="-1"/>
          <a:stretch/>
        </p:blipFill>
        <p:spPr>
          <a:xfrm>
            <a:off x="20" y="975"/>
            <a:ext cx="7552924" cy="6858000"/>
          </a:xfrm>
          <a:prstGeom prst="rect">
            <a:avLst/>
          </a:prstGeom>
        </p:spPr>
      </p:pic>
      <p:sp>
        <p:nvSpPr>
          <p:cNvPr id="9" name="Content Placeholder 8">
            <a:extLst>
              <a:ext uri="{FF2B5EF4-FFF2-40B4-BE49-F238E27FC236}">
                <a16:creationId xmlns:a16="http://schemas.microsoft.com/office/drawing/2014/main" xmlns="" id="{DE6F81A5-B78F-40A3-9D7B-C645943EB139}"/>
              </a:ext>
            </a:extLst>
          </p:cNvPr>
          <p:cNvSpPr>
            <a:spLocks noGrp="1"/>
          </p:cNvSpPr>
          <p:nvPr>
            <p:ph idx="1"/>
          </p:nvPr>
        </p:nvSpPr>
        <p:spPr>
          <a:xfrm>
            <a:off x="7865806" y="2251587"/>
            <a:ext cx="3706762" cy="3972232"/>
          </a:xfrm>
        </p:spPr>
        <p:txBody>
          <a:bodyPr>
            <a:normAutofit/>
          </a:bodyPr>
          <a:lstStyle/>
          <a:p>
            <a:r>
              <a:rPr lang="en-US" dirty="0" smtClean="0"/>
              <a:t>The pivoting feature helped organize data by allowing to switch columns to rows which would simplify and differentiate data in terms of Week, List, Rank, Author.</a:t>
            </a:r>
          </a:p>
          <a:p>
            <a:r>
              <a:rPr lang="en-US" dirty="0" smtClean="0"/>
              <a:t>Example: List of columns is field values now -  Hardcover Fiction, Hardcover Nonfiction, Mass Market, Trade Paperback Fiction, Trade Paperback Nonfiction, Early &amp; Middle, Young Adult</a:t>
            </a:r>
            <a:endParaRPr lang="en-US" dirty="0"/>
          </a:p>
        </p:txBody>
      </p:sp>
    </p:spTree>
    <p:extLst>
      <p:ext uri="{BB962C8B-B14F-4D97-AF65-F5344CB8AC3E}">
        <p14:creationId xmlns:p14="http://schemas.microsoft.com/office/powerpoint/2010/main" val="392345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9" name="Picture 198">
            <a:extLst>
              <a:ext uri="{FF2B5EF4-FFF2-40B4-BE49-F238E27FC236}">
                <a16:creationId xmlns:a16="http://schemas.microsoft.com/office/drawing/2014/main" xmlns="" id="{83543A10-04EE-49E0-A9DE-22E1FAB9AED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486877" y="1756147"/>
            <a:ext cx="5076230" cy="2601011"/>
          </a:xfrm>
        </p:spPr>
        <p:txBody>
          <a:bodyPr vert="horz" lIns="91440" tIns="45720" rIns="91440" bIns="45720" rtlCol="0" anchor="b">
            <a:normAutofit/>
          </a:bodyPr>
          <a:lstStyle/>
          <a:p>
            <a:pPr algn="r"/>
            <a:r>
              <a:rPr lang="en-US" sz="4800" dirty="0"/>
              <a:t>Profile Pane</a:t>
            </a:r>
          </a:p>
        </p:txBody>
      </p:sp>
      <p:sp>
        <p:nvSpPr>
          <p:cNvPr id="9" name="Content Placeholder 8">
            <a:extLst>
              <a:ext uri="{FF2B5EF4-FFF2-40B4-BE49-F238E27FC236}">
                <a16:creationId xmlns:a16="http://schemas.microsoft.com/office/drawing/2014/main" xmlns="" id="{0ED922EC-2CC4-4ADA-AFA9-6C91B56AEDCA}"/>
              </a:ext>
            </a:extLst>
          </p:cNvPr>
          <p:cNvSpPr>
            <a:spLocks noGrp="1"/>
          </p:cNvSpPr>
          <p:nvPr>
            <p:ph idx="1"/>
          </p:nvPr>
        </p:nvSpPr>
        <p:spPr>
          <a:xfrm>
            <a:off x="486877" y="4357159"/>
            <a:ext cx="5076230" cy="914403"/>
          </a:xfrm>
        </p:spPr>
        <p:txBody>
          <a:bodyPr vert="horz" lIns="91440" tIns="45720" rIns="91440" bIns="45720" rtlCol="0" anchor="t">
            <a:normAutofit/>
          </a:bodyPr>
          <a:lstStyle/>
          <a:p>
            <a:pPr marL="0" indent="0" algn="r">
              <a:buNone/>
            </a:pPr>
            <a:r>
              <a:rPr lang="en-US" cap="all" dirty="0"/>
              <a:t>Here is look into profile pane of Author set results. </a:t>
            </a:r>
          </a:p>
        </p:txBody>
      </p:sp>
      <p:pic>
        <p:nvPicPr>
          <p:cNvPr id="7" name="Content Placeholder 3"/>
          <p:cNvPicPr>
            <a:picLocks noChangeAspect="1"/>
          </p:cNvPicPr>
          <p:nvPr/>
        </p:nvPicPr>
        <p:blipFill rotWithShape="1">
          <a:blip r:embed="rId4">
            <a:extLst>
              <a:ext uri="{28A0092B-C50C-407E-A947-70E740481C1C}">
                <a14:useLocalDpi xmlns:a14="http://schemas.microsoft.com/office/drawing/2010/main" val="0"/>
              </a:ext>
            </a:extLst>
          </a:blip>
          <a:srcRect r="6389" b="2"/>
          <a:stretch/>
        </p:blipFill>
        <p:spPr>
          <a:xfrm>
            <a:off x="6238568" y="639098"/>
            <a:ext cx="5309965" cy="325447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411" y="4288823"/>
            <a:ext cx="5454122" cy="1159000"/>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88903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1187" y="1030288"/>
            <a:ext cx="4099947" cy="1035579"/>
          </a:xfrm>
        </p:spPr>
        <p:txBody>
          <a:bodyPr>
            <a:normAutofit/>
          </a:bodyPr>
          <a:lstStyle/>
          <a:p>
            <a:r>
              <a:rPr lang="en-US" dirty="0"/>
              <a:t>Data join</a:t>
            </a:r>
          </a:p>
        </p:txBody>
      </p:sp>
      <p:sp>
        <p:nvSpPr>
          <p:cNvPr id="31" name="Rectangle 30">
            <a:extLst>
              <a:ext uri="{FF2B5EF4-FFF2-40B4-BE49-F238E27FC236}">
                <a16:creationId xmlns:a16="http://schemas.microsoft.com/office/drawing/2014/main" xmlns="" id="{1C04857D-B1C1-41ED-B1B4-E3D6E3C7C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xmlns="" id="{14D89607-27B5-4F51-8DEA-3B0B75A9D911}"/>
              </a:ext>
            </a:extLst>
          </p:cNvPr>
          <p:cNvSpPr>
            <a:spLocks noGrp="1"/>
          </p:cNvSpPr>
          <p:nvPr>
            <p:ph idx="1"/>
          </p:nvPr>
        </p:nvSpPr>
        <p:spPr>
          <a:xfrm>
            <a:off x="1361187" y="2142067"/>
            <a:ext cx="4099947" cy="3649133"/>
          </a:xfrm>
        </p:spPr>
        <p:txBody>
          <a:bodyPr>
            <a:normAutofit/>
          </a:bodyPr>
          <a:lstStyle/>
          <a:p>
            <a:r>
              <a:rPr lang="en-US" dirty="0"/>
              <a:t>Tableau Prep allows to join data through join clauses. I was able to join ISBN and Author sets which can be </a:t>
            </a:r>
            <a:r>
              <a:rPr lang="en-US"/>
              <a:t>processed furthermore. </a:t>
            </a:r>
          </a:p>
        </p:txBody>
      </p:sp>
      <p:sp>
        <p:nvSpPr>
          <p:cNvPr id="33" name="Rounded Rectangle 32">
            <a:extLst>
              <a:ext uri="{FF2B5EF4-FFF2-40B4-BE49-F238E27FC236}">
                <a16:creationId xmlns:a16="http://schemas.microsoft.com/office/drawing/2014/main" xmlns="" id="{E5A9FA1E-7A9B-4CDA-91BB-87575F63E2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7592" y="733077"/>
            <a:ext cx="1595136" cy="2636590"/>
          </a:xfrm>
          <a:prstGeom prst="roundRect">
            <a:avLst>
              <a:gd name="adj" fmla="val 4207"/>
            </a:avLst>
          </a:prstGeom>
          <a:ln w="50800" cap="sq" cmpd="dbl">
            <a:noFill/>
            <a:miter lim="800000"/>
          </a:ln>
          <a:effectLst/>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192" y="4042470"/>
            <a:ext cx="5239935" cy="1519581"/>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3315877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192</TotalTime>
  <Words>563</Words>
  <Application>Microsoft Macintosh PowerPoint</Application>
  <PresentationFormat>Widescreen</PresentationFormat>
  <Paragraphs>38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Arial</vt:lpstr>
      <vt:lpstr>Celestial</vt:lpstr>
      <vt:lpstr>Tableau Prep Portfolio</vt:lpstr>
      <vt:lpstr>FINAL DATA FLOW</vt:lpstr>
      <vt:lpstr>Original data from Microsoft excel</vt:lpstr>
      <vt:lpstr>DATA UNION</vt:lpstr>
      <vt:lpstr>DATA PIVOTING</vt:lpstr>
      <vt:lpstr>Pivoting results</vt:lpstr>
      <vt:lpstr>PIVOTING RESULTS</vt:lpstr>
      <vt:lpstr>Profile Pane</vt:lpstr>
      <vt:lpstr>Data join</vt:lpstr>
      <vt:lpstr>OUTPUT</vt:lpstr>
      <vt:lpstr>Output </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Prep Portfolio</dc:title>
  <dc:creator>Patel, Shivani (Student)</dc:creator>
  <cp:lastModifiedBy>Patel, Shivani (Student)</cp:lastModifiedBy>
  <cp:revision>16</cp:revision>
  <dcterms:created xsi:type="dcterms:W3CDTF">2020-02-14T04:01:42Z</dcterms:created>
  <dcterms:modified xsi:type="dcterms:W3CDTF">2020-02-20T21:39:29Z</dcterms:modified>
</cp:coreProperties>
</file>