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0"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umbai7.com/postal-codes-in-mumb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Battle of Neighborhoods: Mumbai</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29658"/>
          </a:xfrm>
        </p:spPr>
        <p:txBody>
          <a:bodyPr>
            <a:normAutofit fontScale="92500" lnSpcReduction="10000"/>
          </a:bodyPr>
          <a:lstStyle/>
          <a:p>
            <a:r>
              <a:rPr lang="en-US" dirty="0">
                <a:solidFill>
                  <a:schemeClr val="tx1">
                    <a:lumMod val="85000"/>
                    <a:lumOff val="15000"/>
                  </a:schemeClr>
                </a:solidFill>
              </a:rPr>
              <a:t>IBM Applied data science capstone Project</a:t>
            </a:r>
          </a:p>
          <a:p>
            <a:r>
              <a:rPr lang="en-US" sz="2400" dirty="0">
                <a:solidFill>
                  <a:schemeClr val="tx1">
                    <a:lumMod val="85000"/>
                    <a:lumOff val="15000"/>
                  </a:schemeClr>
                </a:solidFill>
              </a:rPr>
              <a:t>By Shivani Mahaddalkar</a:t>
            </a:r>
          </a:p>
          <a:p>
            <a:r>
              <a:rPr lang="en-US" dirty="0">
                <a:solidFill>
                  <a:schemeClr val="tx1">
                    <a:lumMod val="85000"/>
                    <a:lumOff val="15000"/>
                  </a:schemeClr>
                </a:solidFill>
              </a:rPr>
              <a:t>August, 2020</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611C-C372-47C6-B59E-C3E0ACAEFEB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62A1AEB-A476-486D-A973-08A48D060098}"/>
              </a:ext>
            </a:extLst>
          </p:cNvPr>
          <p:cNvSpPr>
            <a:spLocks noGrp="1"/>
          </p:cNvSpPr>
          <p:nvPr>
            <p:ph idx="1"/>
          </p:nvPr>
        </p:nvSpPr>
        <p:spPr/>
        <p:txBody>
          <a:bodyPr>
            <a:normAutofit/>
          </a:bodyPr>
          <a:lstStyle/>
          <a:p>
            <a:pPr>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In the cluster 0, moderate number of Indian and Chinese restaurants are present in these neighborhoods. The competition in these areas is decent and therefore it is prudent to avoid these neighborhoods.</a:t>
            </a:r>
          </a:p>
          <a:p>
            <a:pPr>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In cluster 1, low number of Indian and Chinese restaurants are present.</a:t>
            </a:r>
            <a:r>
              <a:rPr lang="en-US" sz="2000" dirty="0">
                <a:ea typeface="Calibri" panose="020F0502020204030204" pitchFamily="34" charset="0"/>
                <a:cs typeface="Times New Roman" panose="02020603050405020304" pitchFamily="18" charset="0"/>
              </a:rPr>
              <a:t> The competition in these neighborhoods is very low, and picking one of the neighborhoods in this cluster will be a good decision.</a:t>
            </a:r>
          </a:p>
          <a:p>
            <a:pPr>
              <a:buFont typeface="Arial" panose="020B0604020202020204" pitchFamily="34" charset="0"/>
              <a:buChar char="•"/>
            </a:pPr>
            <a:r>
              <a:rPr lang="en-US" sz="2000" dirty="0">
                <a:cs typeface="Times New Roman" panose="02020603050405020304" pitchFamily="18" charset="0"/>
              </a:rPr>
              <a:t>In cluster 2, high number of Indian and Chinese restaurants are present. The number of neighborhoods in this cluster are less and the high frequency of existing restaurants is a disadvantage to future investors looking to open restaurants in these neighborhoods.</a:t>
            </a:r>
            <a:endParaRPr lang="en-US" sz="2000" dirty="0"/>
          </a:p>
        </p:txBody>
      </p:sp>
    </p:spTree>
    <p:extLst>
      <p:ext uri="{BB962C8B-B14F-4D97-AF65-F5344CB8AC3E}">
        <p14:creationId xmlns:p14="http://schemas.microsoft.com/office/powerpoint/2010/main" val="344453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0C5-EEE0-4279-9813-6FF94FE20B1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640DDD-72C1-4A89-9B7F-401D2D169C3F}"/>
              </a:ext>
            </a:extLst>
          </p:cNvPr>
          <p:cNvSpPr>
            <a:spLocks noGrp="1"/>
          </p:cNvSpPr>
          <p:nvPr>
            <p:ph idx="1"/>
          </p:nvPr>
        </p:nvSpPr>
        <p:spPr/>
        <p:txBody>
          <a:bodyPr>
            <a:normAutofit/>
          </a:bodyPr>
          <a:lstStyle/>
          <a:p>
            <a:pPr>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With a venture like this, with a lot of decisions to be made in starting such a business, a well-researched location for a restaurant can be a good starting point in planning to invest in an Indo-Chinese restaurant.</a:t>
            </a:r>
          </a:p>
          <a:p>
            <a:pPr>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The investors could add in more constraints to narrow down the pool further from the present one present in cluster 1.</a:t>
            </a:r>
          </a:p>
        </p:txBody>
      </p:sp>
    </p:spTree>
    <p:extLst>
      <p:ext uri="{BB962C8B-B14F-4D97-AF65-F5344CB8AC3E}">
        <p14:creationId xmlns:p14="http://schemas.microsoft.com/office/powerpoint/2010/main" val="315251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55118B8-9BA1-4DAB-A876-9C77AD94BA0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9241" b="9990"/>
          <a:stretch/>
        </p:blipFill>
        <p:spPr>
          <a:xfrm>
            <a:off x="15" y="-212036"/>
            <a:ext cx="12191985" cy="5755079"/>
          </a:xfrm>
        </p:spPr>
      </p:pic>
      <p:sp>
        <p:nvSpPr>
          <p:cNvPr id="3" name="Title 2">
            <a:extLst>
              <a:ext uri="{FF2B5EF4-FFF2-40B4-BE49-F238E27FC236}">
                <a16:creationId xmlns:a16="http://schemas.microsoft.com/office/drawing/2014/main" id="{97BEB39D-1AAB-47CB-B750-CC1AF76E1DEA}"/>
              </a:ext>
            </a:extLst>
          </p:cNvPr>
          <p:cNvSpPr>
            <a:spLocks noGrp="1"/>
          </p:cNvSpPr>
          <p:nvPr>
            <p:ph type="title"/>
          </p:nvPr>
        </p:nvSpPr>
        <p:spPr>
          <a:xfrm>
            <a:off x="1039177" y="5725975"/>
            <a:ext cx="10113645" cy="743682"/>
          </a:xfrm>
        </p:spPr>
        <p:txBody>
          <a:bodyPr/>
          <a:lstStyle/>
          <a:p>
            <a:pPr algn="ctr"/>
            <a:r>
              <a:rPr lang="en-US" dirty="0"/>
              <a:t>Thank You!</a:t>
            </a:r>
          </a:p>
        </p:txBody>
      </p:sp>
    </p:spTree>
    <p:extLst>
      <p:ext uri="{BB962C8B-B14F-4D97-AF65-F5344CB8AC3E}">
        <p14:creationId xmlns:p14="http://schemas.microsoft.com/office/powerpoint/2010/main" val="36341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070A-4F7C-43C2-8976-B41A0727BCC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BEA6B8E-A321-408C-BDF6-A0C4AA54CE3E}"/>
              </a:ext>
            </a:extLst>
          </p:cNvPr>
          <p:cNvSpPr>
            <a:spLocks noGrp="1"/>
          </p:cNvSpPr>
          <p:nvPr>
            <p:ph idx="1"/>
          </p:nvPr>
        </p:nvSpPr>
        <p:spPr/>
        <p:txBody>
          <a:bodyPr/>
          <a:lstStyle/>
          <a:p>
            <a:pPr>
              <a:buFont typeface="Arial" panose="020B0604020202020204" pitchFamily="34" charset="0"/>
              <a:buChar char="•"/>
            </a:pPr>
            <a:r>
              <a:rPr lang="en-US" dirty="0"/>
              <a:t>Introduction</a:t>
            </a:r>
          </a:p>
          <a:p>
            <a:pPr>
              <a:buFont typeface="Arial" panose="020B0604020202020204" pitchFamily="34" charset="0"/>
              <a:buChar char="•"/>
            </a:pPr>
            <a:r>
              <a:rPr lang="en-US" dirty="0"/>
              <a:t>Business Problem</a:t>
            </a:r>
          </a:p>
          <a:p>
            <a:pPr>
              <a:buFont typeface="Arial" panose="020B0604020202020204" pitchFamily="34" charset="0"/>
              <a:buChar char="•"/>
            </a:pPr>
            <a:r>
              <a:rPr lang="en-US" dirty="0"/>
              <a:t>Data</a:t>
            </a:r>
          </a:p>
          <a:p>
            <a:pPr>
              <a:buFont typeface="Arial" panose="020B0604020202020204" pitchFamily="34" charset="0"/>
              <a:buChar char="•"/>
            </a:pPr>
            <a:r>
              <a:rPr lang="en-US" dirty="0"/>
              <a:t>Methodology</a:t>
            </a:r>
          </a:p>
          <a:p>
            <a:pPr>
              <a:buFont typeface="Arial" panose="020B0604020202020204" pitchFamily="34" charset="0"/>
              <a:buChar char="•"/>
            </a:pPr>
            <a:r>
              <a:rPr lang="en-US" dirty="0"/>
              <a:t>Results</a:t>
            </a:r>
          </a:p>
          <a:p>
            <a:pPr>
              <a:buFont typeface="Arial" panose="020B0604020202020204" pitchFamily="34" charset="0"/>
              <a:buChar char="•"/>
            </a:pPr>
            <a:r>
              <a:rPr lang="en-US" dirty="0"/>
              <a:t>Discussion</a:t>
            </a:r>
          </a:p>
          <a:p>
            <a:pPr>
              <a:buFont typeface="Arial" panose="020B0604020202020204" pitchFamily="34" charset="0"/>
              <a:buChar char="•"/>
            </a:pPr>
            <a:r>
              <a:rPr lang="en-US" dirty="0"/>
              <a:t>Conclusion</a:t>
            </a:r>
          </a:p>
        </p:txBody>
      </p:sp>
    </p:spTree>
    <p:extLst>
      <p:ext uri="{BB962C8B-B14F-4D97-AF65-F5344CB8AC3E}">
        <p14:creationId xmlns:p14="http://schemas.microsoft.com/office/powerpoint/2010/main" val="68886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9F33-75E1-4224-9B35-C35C765D9AF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D221284-8035-4E28-8861-74998E19B537}"/>
              </a:ext>
            </a:extLst>
          </p:cNvPr>
          <p:cNvSpPr>
            <a:spLocks noGrp="1"/>
          </p:cNvSpPr>
          <p:nvPr>
            <p:ph idx="1"/>
          </p:nvPr>
        </p:nvSpPr>
        <p:spPr/>
        <p:txBody>
          <a:bodyPr>
            <a:normAutofit/>
          </a:bodyPr>
          <a:lstStyle/>
          <a:p>
            <a:pPr>
              <a:buFont typeface="Wingdings" panose="05000000000000000000" pitchFamily="2" charset="2"/>
              <a:buChar char="v"/>
            </a:pPr>
            <a:r>
              <a:rPr lang="en-US" sz="2000" dirty="0"/>
              <a:t>Mumbai is India’s financial capital and seventh most populous city in the world.</a:t>
            </a:r>
          </a:p>
          <a:p>
            <a:pPr>
              <a:buFont typeface="Wingdings" panose="05000000000000000000" pitchFamily="2" charset="2"/>
              <a:buChar char="v"/>
            </a:pPr>
            <a:r>
              <a:rPr lang="en-US" sz="2000" dirty="0"/>
              <a:t>Restaurants are a growing business with Indian and Chinese cuisines being the most popular amongst the people of Mumbai.</a:t>
            </a:r>
          </a:p>
          <a:p>
            <a:pPr>
              <a:buFont typeface="Wingdings" panose="05000000000000000000" pitchFamily="2" charset="2"/>
              <a:buChar char="v"/>
            </a:pPr>
            <a:r>
              <a:rPr lang="en-US" sz="2000" dirty="0"/>
              <a:t>This project aims to narrow down the pool of potential neighborhoods in which a restaurant with a fusion of both Indian and Chinese can become a profitable venture.</a:t>
            </a:r>
          </a:p>
          <a:p>
            <a:pPr>
              <a:buFont typeface="Wingdings" panose="05000000000000000000" pitchFamily="2" charset="2"/>
              <a:buChar char="v"/>
            </a:pPr>
            <a:r>
              <a:rPr lang="en-US" sz="2000" dirty="0"/>
              <a:t>The project uses an unsupervised machine learning algorithm to identify such neighborhoods. </a:t>
            </a:r>
          </a:p>
        </p:txBody>
      </p:sp>
    </p:spTree>
    <p:extLst>
      <p:ext uri="{BB962C8B-B14F-4D97-AF65-F5344CB8AC3E}">
        <p14:creationId xmlns:p14="http://schemas.microsoft.com/office/powerpoint/2010/main" val="375349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8B4-D916-4EA6-8CA6-017E632317F1}"/>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6EDF516-42EB-41E2-B5DA-955CC753501D}"/>
              </a:ext>
            </a:extLst>
          </p:cNvPr>
          <p:cNvSpPr>
            <a:spLocks noGrp="1"/>
          </p:cNvSpPr>
          <p:nvPr>
            <p:ph idx="1"/>
          </p:nvPr>
        </p:nvSpPr>
        <p:spPr/>
        <p:txBody>
          <a:bodyPr>
            <a:normAutofit/>
          </a:bodyPr>
          <a:lstStyle/>
          <a:p>
            <a:pPr>
              <a:buFont typeface="Wingdings" panose="05000000000000000000" pitchFamily="2" charset="2"/>
              <a:buChar char="v"/>
            </a:pPr>
            <a:r>
              <a:rPr lang="en-US" sz="2000" dirty="0"/>
              <a:t>For an investor, looking to capitalize on the growing reliance on take-aways and fine dining experiences, and an affinity to both Indian and Chinese cuisines, an Indo-Chinese restaurant could be an interesting venture.</a:t>
            </a:r>
          </a:p>
          <a:p>
            <a:pPr>
              <a:buFont typeface="Wingdings" panose="05000000000000000000" pitchFamily="2" charset="2"/>
              <a:buChar char="v"/>
            </a:pPr>
            <a:r>
              <a:rPr lang="en-US" sz="2000" dirty="0"/>
              <a:t>With a numerous places with Indian and Chinese cuisines, but limited options for both cuisines in one place in one meal, can prove to give this idea a fairly unique selling point</a:t>
            </a:r>
          </a:p>
          <a:p>
            <a:pPr>
              <a:buFont typeface="Wingdings" panose="05000000000000000000" pitchFamily="2" charset="2"/>
              <a:buChar char="v"/>
            </a:pPr>
            <a:r>
              <a:rPr lang="en-US" sz="2000" dirty="0"/>
              <a:t>Such a business plan requires extensive planning and decisions between varied choices.</a:t>
            </a:r>
          </a:p>
          <a:p>
            <a:pPr>
              <a:buFont typeface="Wingdings" panose="05000000000000000000" pitchFamily="2" charset="2"/>
              <a:buChar char="v"/>
            </a:pPr>
            <a:r>
              <a:rPr lang="en-US" sz="2000" dirty="0"/>
              <a:t>In such a huge city, narrowing down the choices for the location, can be a huge competitive advantage.</a:t>
            </a:r>
          </a:p>
        </p:txBody>
      </p:sp>
    </p:spTree>
    <p:extLst>
      <p:ext uri="{BB962C8B-B14F-4D97-AF65-F5344CB8AC3E}">
        <p14:creationId xmlns:p14="http://schemas.microsoft.com/office/powerpoint/2010/main" val="98902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DF84-A8B4-45C8-915F-6995EAA4A626}"/>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D308904B-7BF4-4B92-92A0-2698EDC0615B}"/>
              </a:ext>
            </a:extLst>
          </p:cNvPr>
          <p:cNvSpPr>
            <a:spLocks noGrp="1"/>
          </p:cNvSpPr>
          <p:nvPr>
            <p:ph idx="1"/>
          </p:nvPr>
        </p:nvSpPr>
        <p:spPr/>
        <p:txBody>
          <a:bodyPr>
            <a:normAutofit/>
          </a:bodyPr>
          <a:lstStyle/>
          <a:p>
            <a:pPr marL="0" marR="0">
              <a:lnSpc>
                <a:spcPct val="150000"/>
              </a:lnSpc>
              <a:spcBef>
                <a:spcPts val="0"/>
              </a:spcBef>
              <a:spcAft>
                <a:spcPts val="800"/>
              </a:spcAft>
            </a:pP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The data required for the analysis is obtained in three steps. </a:t>
            </a:r>
          </a:p>
          <a:p>
            <a:pPr marL="342900" marR="0" lvl="0" indent="-342900">
              <a:lnSpc>
                <a:spcPct val="150000"/>
              </a:lnSpc>
              <a:spcBef>
                <a:spcPts val="0"/>
              </a:spcBef>
              <a:spcAft>
                <a:spcPts val="0"/>
              </a:spcAft>
              <a:buFont typeface="+mj-lt"/>
              <a:buAutoNum type="arabicPeriod"/>
            </a:pP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List of </a:t>
            </a:r>
            <a:r>
              <a:rPr lang="en-US" sz="2000" dirty="0">
                <a:effectLst/>
                <a:ea typeface="Calibri" panose="020F0502020204030204" pitchFamily="34" charset="0"/>
                <a:cs typeface="Times New Roman" panose="02020603050405020304" pitchFamily="18" charset="0"/>
              </a:rPr>
              <a:t>neighborhoods</a:t>
            </a: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 in Mumbai. They are categorized by their pin codes in a csv file obtained from a Mumbai Tour Guide page. </a:t>
            </a:r>
          </a:p>
          <a:p>
            <a:pPr marL="342900" marR="0" lvl="0" indent="-342900">
              <a:lnSpc>
                <a:spcPct val="150000"/>
              </a:lnSpc>
              <a:spcBef>
                <a:spcPts val="0"/>
              </a:spcBef>
              <a:spcAft>
                <a:spcPts val="800"/>
              </a:spcAft>
              <a:buFont typeface="+mj-lt"/>
              <a:buAutoNum type="arabicPeriod"/>
            </a:pP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The geographical coordinates of the neighborhoods using the Python Geocoder package.</a:t>
            </a:r>
          </a:p>
          <a:p>
            <a:pPr marL="342900" marR="0" lvl="0" indent="-342900">
              <a:lnSpc>
                <a:spcPct val="150000"/>
              </a:lnSpc>
              <a:spcBef>
                <a:spcPts val="0"/>
              </a:spcBef>
              <a:spcAft>
                <a:spcPts val="800"/>
              </a:spcAft>
              <a:buFont typeface="+mj-lt"/>
              <a:buAutoNum type="arabicPeriod"/>
            </a:pP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Venues present in these neighborhoods within 500 m radius of their geographical coordinates using Foursquar</a:t>
            </a:r>
            <a:r>
              <a:rPr lang="en-US" sz="2000" dirty="0">
                <a:latin typeface="Franklin Gothic Book" panose="020B0503020102020204" pitchFamily="34" charset="0"/>
                <a:ea typeface="Calibri" panose="020F0502020204030204" pitchFamily="34" charset="0"/>
                <a:cs typeface="Times New Roman" panose="02020603050405020304" pitchFamily="18" charset="0"/>
              </a:rPr>
              <a:t>e API</a:t>
            </a:r>
            <a:r>
              <a:rPr lang="en-US" sz="2000" dirty="0">
                <a:effectLst/>
                <a:latin typeface="Franklin Gothic Book" panose="020B0503020102020204" pitchFamily="34" charset="0"/>
                <a:ea typeface="Calibri" panose="020F0502020204030204" pitchFamily="34" charset="0"/>
                <a:cs typeface="Times New Roman" panose="02020603050405020304" pitchFamily="18" charset="0"/>
              </a:rPr>
              <a:t>.</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258923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7C6F-5429-4DF3-A38D-EB1DBC8D55A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A85A5F1-9D4D-4999-84D1-8541A41AA83E}"/>
              </a:ext>
            </a:extLst>
          </p:cNvPr>
          <p:cNvSpPr>
            <a:spLocks noGrp="1"/>
          </p:cNvSpPr>
          <p:nvPr>
            <p:ph idx="1"/>
          </p:nvPr>
        </p:nvSpPr>
        <p:spPr/>
        <p:txBody>
          <a:bodyPr>
            <a:normAutofit/>
          </a:bodyPr>
          <a:lstStyle/>
          <a:p>
            <a:r>
              <a:rPr lang="en-US" sz="2000" dirty="0"/>
              <a:t>Data Extraction</a:t>
            </a:r>
          </a:p>
          <a:p>
            <a:pPr>
              <a:buFont typeface="Wingdings" panose="05000000000000000000" pitchFamily="2" charset="2"/>
              <a:buChar char="Ø"/>
            </a:pPr>
            <a:r>
              <a:rPr lang="en-US" sz="2000" dirty="0"/>
              <a:t>The data is in a csv file obtained from Mumbai Guide website</a:t>
            </a:r>
            <a:r>
              <a:rPr lang="en-US" sz="2000" dirty="0">
                <a:effectLst/>
                <a:ea typeface="Calibri" panose="020F0502020204030204" pitchFamily="34" charset="0"/>
                <a:cs typeface="Times New Roman" panose="02020603050405020304" pitchFamily="18" charset="0"/>
              </a:rPr>
              <a:t>(</a:t>
            </a:r>
            <a:r>
              <a:rPr lang="en-US" sz="2000" u="sng" dirty="0">
                <a:solidFill>
                  <a:srgbClr val="0563C1"/>
                </a:solidFill>
                <a:effectLst/>
                <a:ea typeface="Calibri" panose="020F0502020204030204" pitchFamily="34" charset="0"/>
                <a:cs typeface="Times New Roman" panose="02020603050405020304" pitchFamily="18" charset="0"/>
                <a:hlinkClick r:id="rId2"/>
              </a:rPr>
              <a:t>https://mumbai7.com/postal-codes-in-mumbai/</a:t>
            </a:r>
            <a:r>
              <a:rPr lang="en-US" sz="2000" dirty="0">
                <a:effectLst/>
                <a:ea typeface="Calibri" panose="020F0502020204030204" pitchFamily="34" charset="0"/>
                <a:cs typeface="Times New Roman" panose="02020603050405020304" pitchFamily="18" charset="0"/>
              </a:rPr>
              <a:t>)</a:t>
            </a:r>
            <a:r>
              <a:rPr lang="en-US" sz="2000" dirty="0"/>
              <a:t>, which contains the neighborhood’s name and the pin code of the neighborhood.</a:t>
            </a:r>
          </a:p>
          <a:p>
            <a:pPr>
              <a:buFont typeface="Wingdings" panose="05000000000000000000" pitchFamily="2" charset="2"/>
              <a:buChar char="Ø"/>
            </a:pPr>
            <a:r>
              <a:rPr lang="en-US" sz="2000" dirty="0"/>
              <a:t>The Geocoder package is used to obtain the latitudinal and longitudinal coordinates from the pin codes of the neighborhoods in the data-frame.</a:t>
            </a:r>
          </a:p>
          <a:p>
            <a:pPr>
              <a:buFont typeface="Wingdings" panose="05000000000000000000" pitchFamily="2" charset="2"/>
              <a:buChar char="Ø"/>
            </a:pPr>
            <a:r>
              <a:rPr lang="en-US" sz="2000" dirty="0"/>
              <a:t>The latitudinal and longitudinal coordinates are used to extract information about venues within 500 m of the neighborhood using the Foursquare API.</a:t>
            </a:r>
          </a:p>
        </p:txBody>
      </p:sp>
    </p:spTree>
    <p:extLst>
      <p:ext uri="{BB962C8B-B14F-4D97-AF65-F5344CB8AC3E}">
        <p14:creationId xmlns:p14="http://schemas.microsoft.com/office/powerpoint/2010/main" val="2673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14DC-BFA0-4CA3-8331-2F62054DD39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AC89622-A1EF-4E58-902D-BCD576DD80C2}"/>
              </a:ext>
            </a:extLst>
          </p:cNvPr>
          <p:cNvSpPr>
            <a:spLocks noGrp="1"/>
          </p:cNvSpPr>
          <p:nvPr>
            <p:ph idx="1"/>
          </p:nvPr>
        </p:nvSpPr>
        <p:spPr/>
        <p:txBody>
          <a:bodyPr>
            <a:normAutofit fontScale="92500" lnSpcReduction="20000"/>
          </a:bodyPr>
          <a:lstStyle/>
          <a:p>
            <a:r>
              <a:rPr lang="en-US" sz="2000" dirty="0"/>
              <a:t>Data Analysis</a:t>
            </a:r>
          </a:p>
          <a:p>
            <a:pPr>
              <a:buFont typeface="Wingdings" panose="05000000000000000000" pitchFamily="2" charset="2"/>
              <a:buChar char="Ø"/>
            </a:pPr>
            <a:r>
              <a:rPr lang="en-US" sz="2000" dirty="0"/>
              <a:t>The venues within 500 m of the coordinates for every neighborhood are obtained.</a:t>
            </a:r>
          </a:p>
          <a:p>
            <a:pPr>
              <a:buFont typeface="Wingdings" panose="05000000000000000000" pitchFamily="2" charset="2"/>
              <a:buChar char="Ø"/>
            </a:pPr>
            <a:r>
              <a:rPr lang="en-US" sz="2000" dirty="0"/>
              <a:t>The frequency of each venue category in every neighborhood is calculated.</a:t>
            </a:r>
          </a:p>
          <a:p>
            <a:pPr>
              <a:buFont typeface="Wingdings" panose="05000000000000000000" pitchFamily="2" charset="2"/>
              <a:buChar char="Ø"/>
            </a:pPr>
            <a:r>
              <a:rPr lang="en-US" sz="2000" dirty="0"/>
              <a:t>The data is filtered by venue categories Indian Restaurant and Chinese Restaurant. </a:t>
            </a:r>
          </a:p>
          <a:p>
            <a:pPr>
              <a:buFont typeface="Wingdings" panose="05000000000000000000" pitchFamily="2" charset="2"/>
              <a:buChar char="Ø"/>
            </a:pPr>
            <a:r>
              <a:rPr lang="en-US" sz="2000" dirty="0"/>
              <a:t>The frequencies are summed and populated in a data-frame with the neighborhood names.</a:t>
            </a:r>
          </a:p>
          <a:p>
            <a:pPr>
              <a:buFont typeface="Wingdings" panose="05000000000000000000" pitchFamily="2" charset="2"/>
              <a:buChar char="Ø"/>
            </a:pPr>
            <a:r>
              <a:rPr lang="en-US" sz="2000" dirty="0"/>
              <a:t>The neighborhoods are divided into 3 clusters, where they are classified into clusters with centroids closest to the data points.</a:t>
            </a:r>
          </a:p>
          <a:p>
            <a:pPr>
              <a:buFont typeface="Wingdings" panose="05000000000000000000" pitchFamily="2" charset="2"/>
              <a:buChar char="Ø"/>
            </a:pPr>
            <a:r>
              <a:rPr lang="en-US" sz="2000" dirty="0"/>
              <a:t>The three clusters are high, moderate and low frequencies of Indian and Chinese restaurants in the neighborhood.</a:t>
            </a:r>
            <a:endParaRPr lang="en-US" dirty="0"/>
          </a:p>
        </p:txBody>
      </p:sp>
    </p:spTree>
    <p:extLst>
      <p:ext uri="{BB962C8B-B14F-4D97-AF65-F5344CB8AC3E}">
        <p14:creationId xmlns:p14="http://schemas.microsoft.com/office/powerpoint/2010/main" val="303478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8201-2C0F-4518-AB35-B663EB2C0A5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EC1BC15-1101-4D15-9796-72F799095FF4}"/>
              </a:ext>
            </a:extLst>
          </p:cNvPr>
          <p:cNvSpPr>
            <a:spLocks noGrp="1"/>
          </p:cNvSpPr>
          <p:nvPr>
            <p:ph idx="1"/>
          </p:nvPr>
        </p:nvSpPr>
        <p:spPr>
          <a:xfrm>
            <a:off x="1097280" y="2108201"/>
            <a:ext cx="4998720" cy="3760891"/>
          </a:xfrm>
        </p:spPr>
        <p:txBody>
          <a:bodyPr/>
          <a:lstStyle/>
          <a:p>
            <a:r>
              <a:rPr lang="en-US" dirty="0"/>
              <a:t>Data Visualization</a:t>
            </a:r>
          </a:p>
          <a:p>
            <a:pPr>
              <a:buFont typeface="Wingdings" panose="05000000000000000000" pitchFamily="2" charset="2"/>
              <a:buChar char="Ø"/>
            </a:pPr>
            <a:r>
              <a:rPr lang="en-US" dirty="0"/>
              <a:t>The three clusters are visualized on the map of Mumbai city using the Folium package.</a:t>
            </a:r>
          </a:p>
          <a:p>
            <a:pPr>
              <a:buFont typeface="Wingdings" panose="05000000000000000000" pitchFamily="2" charset="2"/>
              <a:buChar char="Ø"/>
            </a:pPr>
            <a:r>
              <a:rPr lang="en-US" dirty="0"/>
              <a:t>Red, purple, and mint green rings represent the neighborhoods present in cluster 0, 1 and 2 respectively.</a:t>
            </a:r>
          </a:p>
        </p:txBody>
      </p:sp>
      <p:pic>
        <p:nvPicPr>
          <p:cNvPr id="5" name="Picture 4">
            <a:extLst>
              <a:ext uri="{FF2B5EF4-FFF2-40B4-BE49-F238E27FC236}">
                <a16:creationId xmlns:a16="http://schemas.microsoft.com/office/drawing/2014/main" id="{CC623B39-8137-46FC-AC5E-277C2F8E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056" y="2108201"/>
            <a:ext cx="4643624" cy="3760891"/>
          </a:xfrm>
          <a:prstGeom prst="rect">
            <a:avLst/>
          </a:prstGeom>
        </p:spPr>
      </p:pic>
    </p:spTree>
    <p:extLst>
      <p:ext uri="{BB962C8B-B14F-4D97-AF65-F5344CB8AC3E}">
        <p14:creationId xmlns:p14="http://schemas.microsoft.com/office/powerpoint/2010/main" val="93893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A6A7-A5B2-4601-B501-6F7073D6C6D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51CB9B-E970-4381-AC51-552458F2F603}"/>
              </a:ext>
            </a:extLst>
          </p:cNvPr>
          <p:cNvSpPr>
            <a:spLocks noGrp="1"/>
          </p:cNvSpPr>
          <p:nvPr>
            <p:ph idx="1"/>
          </p:nvPr>
        </p:nvSpPr>
        <p:spPr/>
        <p:txBody>
          <a:bodyPr>
            <a:normAutofit/>
          </a:bodyPr>
          <a:lstStyle/>
          <a:p>
            <a:pPr>
              <a:lnSpc>
                <a:spcPct val="150000"/>
              </a:lnSpc>
              <a:spcBef>
                <a:spcPts val="0"/>
              </a:spcBef>
              <a:spcAft>
                <a:spcPts val="800"/>
              </a:spcAft>
            </a:pPr>
            <a:r>
              <a:rPr lang="en-US" sz="2000" dirty="0">
                <a:effectLst/>
                <a:ea typeface="Calibri" panose="020F0502020204030204" pitchFamily="34" charset="0"/>
                <a:cs typeface="Times New Roman" panose="02020603050405020304" pitchFamily="18" charset="0"/>
              </a:rPr>
              <a:t>The clusters are classified into high, medium and low concentration of Indian and Chinese restaurants. The clusters are as follows:</a:t>
            </a:r>
          </a:p>
          <a:p>
            <a:pPr marR="0" lvl="0">
              <a:lnSpc>
                <a:spcPct val="150000"/>
              </a:lnSpc>
              <a:spcBef>
                <a:spcPts val="0"/>
              </a:spcBef>
              <a:spcAft>
                <a:spcPts val="0"/>
              </a:spcAft>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Cluster 0: Medium frequency of Indian and Chinese restaurants</a:t>
            </a:r>
          </a:p>
          <a:p>
            <a:pPr marR="0" lvl="0">
              <a:lnSpc>
                <a:spcPct val="150000"/>
              </a:lnSpc>
              <a:spcBef>
                <a:spcPts val="0"/>
              </a:spcBef>
              <a:spcAft>
                <a:spcPts val="800"/>
              </a:spcAft>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Cluster 1: Low frequency of Indian and Chinese restaurants</a:t>
            </a:r>
          </a:p>
          <a:p>
            <a:pPr marR="0" lvl="0">
              <a:lnSpc>
                <a:spcPct val="150000"/>
              </a:lnSpc>
              <a:spcBef>
                <a:spcPts val="0"/>
              </a:spcBef>
              <a:spcAft>
                <a:spcPts val="800"/>
              </a:spcAft>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Cluster 2: High frequency of Indian and Chinese restaurants</a:t>
            </a:r>
            <a:endParaRPr lang="en-US" sz="2000" dirty="0"/>
          </a:p>
        </p:txBody>
      </p:sp>
    </p:spTree>
    <p:extLst>
      <p:ext uri="{BB962C8B-B14F-4D97-AF65-F5344CB8AC3E}">
        <p14:creationId xmlns:p14="http://schemas.microsoft.com/office/powerpoint/2010/main" val="402047154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{987B336F-DB06-4E4A-9B30-867151447C9F}tf56160789_win32</Template>
  <TotalTime>152</TotalTime>
  <Words>736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Wingdings</vt:lpstr>
      <vt:lpstr>1_RetrospectVTI</vt:lpstr>
      <vt:lpstr>Battle of Neighborhoods: Mumbai</vt:lpstr>
      <vt:lpstr>Overview</vt:lpstr>
      <vt:lpstr>Introduction</vt:lpstr>
      <vt:lpstr>Business Problem</vt:lpstr>
      <vt:lpstr>Data </vt:lpstr>
      <vt:lpstr>Methodology</vt:lpstr>
      <vt:lpstr>Methodology</vt:lpstr>
      <vt:lpstr>Methodology</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Mumbai</dc:title>
  <dc:creator>Lenovo</dc:creator>
  <cp:lastModifiedBy>Lenovo</cp:lastModifiedBy>
  <cp:revision>12</cp:revision>
  <dcterms:created xsi:type="dcterms:W3CDTF">2020-08-16T05:57:13Z</dcterms:created>
  <dcterms:modified xsi:type="dcterms:W3CDTF">2020-08-16T08:29:28Z</dcterms:modified>
</cp:coreProperties>
</file>