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31"/>
  </p:notesMasterIdLst>
  <p:handoutMasterIdLst>
    <p:handoutMasterId r:id="rId32"/>
  </p:handoutMasterIdLst>
  <p:sldIdLst>
    <p:sldId id="256" r:id="rId2"/>
    <p:sldId id="392" r:id="rId3"/>
    <p:sldId id="393" r:id="rId4"/>
    <p:sldId id="394" r:id="rId5"/>
    <p:sldId id="395" r:id="rId6"/>
    <p:sldId id="396" r:id="rId7"/>
    <p:sldId id="399" r:id="rId8"/>
    <p:sldId id="426" r:id="rId9"/>
    <p:sldId id="397" r:id="rId10"/>
    <p:sldId id="398" r:id="rId11"/>
    <p:sldId id="400" r:id="rId12"/>
    <p:sldId id="401" r:id="rId13"/>
    <p:sldId id="402" r:id="rId14"/>
    <p:sldId id="403" r:id="rId15"/>
    <p:sldId id="404" r:id="rId16"/>
    <p:sldId id="405" r:id="rId17"/>
    <p:sldId id="417" r:id="rId18"/>
    <p:sldId id="407" r:id="rId19"/>
    <p:sldId id="408" r:id="rId20"/>
    <p:sldId id="409" r:id="rId21"/>
    <p:sldId id="410" r:id="rId22"/>
    <p:sldId id="411" r:id="rId23"/>
    <p:sldId id="427" r:id="rId24"/>
    <p:sldId id="412" r:id="rId25"/>
    <p:sldId id="413" r:id="rId26"/>
    <p:sldId id="414" r:id="rId27"/>
    <p:sldId id="415" r:id="rId28"/>
    <p:sldId id="416" r:id="rId29"/>
    <p:sldId id="338" r:id="rId30"/>
  </p:sldIdLst>
  <p:sldSz cx="9144000" cy="6858000" type="screen4x3"/>
  <p:notesSz cx="6858000" cy="9239250"/>
  <p:custDataLst>
    <p:tags r:id="rId33"/>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0" autoAdjust="0"/>
    <p:restoredTop sz="86430" autoAdjust="0"/>
  </p:normalViewPr>
  <p:slideViewPr>
    <p:cSldViewPr snapToGrid="0">
      <p:cViewPr varScale="1">
        <p:scale>
          <a:sx n="73" d="100"/>
          <a:sy n="73" d="100"/>
        </p:scale>
        <p:origin x="605" y="62"/>
      </p:cViewPr>
      <p:guideLst>
        <p:guide orient="horz" pos="2160"/>
        <p:guide pos="2880"/>
      </p:guideLst>
    </p:cSldViewPr>
  </p:slideViewPr>
  <p:outlineViewPr>
    <p:cViewPr>
      <p:scale>
        <a:sx n="33" d="100"/>
        <a:sy n="33" d="100"/>
      </p:scale>
      <p:origin x="0" y="1970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6499"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6500" name="Rectangle 4"/>
          <p:cNvSpPr>
            <a:spLocks noGrp="1" noChangeArrowheads="1"/>
          </p:cNvSpPr>
          <p:nvPr>
            <p:ph type="ftr" sz="quarter" idx="2"/>
          </p:nvPr>
        </p:nvSpPr>
        <p:spPr bwMode="auto">
          <a:xfrm>
            <a:off x="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06501" name="Rectangle 5"/>
          <p:cNvSpPr>
            <a:spLocks noGrp="1" noChangeArrowheads="1"/>
          </p:cNvSpPr>
          <p:nvPr>
            <p:ph type="sldNum" sz="quarter" idx="3"/>
          </p:nvPr>
        </p:nvSpPr>
        <p:spPr bwMode="auto">
          <a:xfrm>
            <a:off x="388620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61C95ED-CFA9-45B7-8F4D-481B9A384253}" type="slidenum">
              <a:rPr lang="en-US"/>
              <a:pPr>
                <a:defRPr/>
              </a:pPr>
              <a:t>‹#›</a:t>
            </a:fld>
            <a:endParaRPr lang="en-US"/>
          </a:p>
        </p:txBody>
      </p:sp>
    </p:spTree>
    <p:extLst>
      <p:ext uri="{BB962C8B-B14F-4D97-AF65-F5344CB8AC3E}">
        <p14:creationId xmlns:p14="http://schemas.microsoft.com/office/powerpoint/2010/main" val="951263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531"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19188" y="692150"/>
            <a:ext cx="4621212" cy="3465513"/>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914400" y="4389438"/>
            <a:ext cx="50292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2534" name="Rectangle 6"/>
          <p:cNvSpPr>
            <a:spLocks noGrp="1" noChangeArrowheads="1"/>
          </p:cNvSpPr>
          <p:nvPr>
            <p:ph type="ftr" sz="quarter" idx="4"/>
          </p:nvPr>
        </p:nvSpPr>
        <p:spPr bwMode="auto">
          <a:xfrm>
            <a:off x="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535" name="Rectangle 7"/>
          <p:cNvSpPr>
            <a:spLocks noGrp="1" noChangeArrowheads="1"/>
          </p:cNvSpPr>
          <p:nvPr>
            <p:ph type="sldNum" sz="quarter" idx="5"/>
          </p:nvPr>
        </p:nvSpPr>
        <p:spPr bwMode="auto">
          <a:xfrm>
            <a:off x="3886200" y="8777288"/>
            <a:ext cx="2971800" cy="4619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DC712F7-A62B-44C6-93B8-C662DCFC5F16}" type="slidenum">
              <a:rPr lang="en-US"/>
              <a:pPr>
                <a:defRPr/>
              </a:pPr>
              <a:t>‹#›</a:t>
            </a:fld>
            <a:endParaRPr lang="en-US"/>
          </a:p>
        </p:txBody>
      </p:sp>
    </p:spTree>
    <p:extLst>
      <p:ext uri="{BB962C8B-B14F-4D97-AF65-F5344CB8AC3E}">
        <p14:creationId xmlns:p14="http://schemas.microsoft.com/office/powerpoint/2010/main" val="1309957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BC8F1A50-1DF3-4459-B00B-C407FC45BCE1}" type="slidenum">
              <a:rPr lang="en-US" smtClean="0"/>
              <a:pPr/>
              <a:t>1</a:t>
            </a:fld>
            <a:endParaRPr lang="en-US" smtClean="0"/>
          </a:p>
        </p:txBody>
      </p:sp>
    </p:spTree>
    <p:extLst>
      <p:ext uri="{BB962C8B-B14F-4D97-AF65-F5344CB8AC3E}">
        <p14:creationId xmlns:p14="http://schemas.microsoft.com/office/powerpoint/2010/main" val="115794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0FA5A478-3AD2-464B-A88B-33610CE719B7}" type="slidenum">
              <a:rPr lang="en-US" smtClean="0"/>
              <a:pPr/>
              <a:t>2</a:t>
            </a:fld>
            <a:endParaRPr lang="en-US" smtClean="0"/>
          </a:p>
        </p:txBody>
      </p:sp>
    </p:spTree>
    <p:extLst>
      <p:ext uri="{BB962C8B-B14F-4D97-AF65-F5344CB8AC3E}">
        <p14:creationId xmlns:p14="http://schemas.microsoft.com/office/powerpoint/2010/main" val="144833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noFill/>
        </p:spPr>
        <p:txBody>
          <a:bodyPr/>
          <a:lstStyle/>
          <a:p>
            <a:fld id="{6C6C4067-E25C-4225-A141-ABA6B4131786}" type="slidenum">
              <a:rPr lang="en-US" smtClean="0"/>
              <a:pPr/>
              <a:t>29</a:t>
            </a:fld>
            <a:endParaRPr lang="en-US" smtClean="0"/>
          </a:p>
        </p:txBody>
      </p:sp>
    </p:spTree>
    <p:extLst>
      <p:ext uri="{BB962C8B-B14F-4D97-AF65-F5344CB8AC3E}">
        <p14:creationId xmlns:p14="http://schemas.microsoft.com/office/powerpoint/2010/main" val="53376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0428"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60429"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a:solidFill>
                  <a:schemeClr val="bg2"/>
                </a:solidFill>
              </a:defRPr>
            </a:lvl1pPr>
          </a:lstStyle>
          <a:p>
            <a:pPr>
              <a:defRPr/>
            </a:pPr>
            <a:endParaRPr lang="en-US" dirty="0"/>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F1DE6EE-4659-47C4-8224-7A3DBFA56A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1C2D73DA-5000-4C73-8F6B-10ACB6FAAB8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7DF6EAC0-CE07-49A4-AB3F-7D16E34180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8CD46F87-2999-4D27-82F7-8F576955ED7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6" name="Rectangle 1037"/>
          <p:cNvSpPr>
            <a:spLocks noGrp="1" noChangeArrowheads="1"/>
          </p:cNvSpPr>
          <p:nvPr>
            <p:ph type="sldNum" sz="quarter" idx="12"/>
          </p:nvPr>
        </p:nvSpPr>
        <p:spPr>
          <a:ln/>
        </p:spPr>
        <p:txBody>
          <a:bodyPr/>
          <a:lstStyle>
            <a:lvl1pPr>
              <a:defRPr/>
            </a:lvl1pPr>
          </a:lstStyle>
          <a:p>
            <a:pPr>
              <a:defRPr/>
            </a:pPr>
            <a:fld id="{92924336-D853-4F28-8E77-2F7C61D657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38CB41C1-795A-4AE6-A5D0-621A017B478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8"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9" name="Rectangle 1037"/>
          <p:cNvSpPr>
            <a:spLocks noGrp="1" noChangeArrowheads="1"/>
          </p:cNvSpPr>
          <p:nvPr>
            <p:ph type="sldNum" sz="quarter" idx="12"/>
          </p:nvPr>
        </p:nvSpPr>
        <p:spPr>
          <a:ln/>
        </p:spPr>
        <p:txBody>
          <a:bodyPr/>
          <a:lstStyle>
            <a:lvl1pPr>
              <a:defRPr/>
            </a:lvl1pPr>
          </a:lstStyle>
          <a:p>
            <a:pPr>
              <a:defRPr/>
            </a:pPr>
            <a:fld id="{316DF137-76E6-4AF3-8D84-38C857F2A73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5" name="Rectangle 1037"/>
          <p:cNvSpPr>
            <a:spLocks noGrp="1" noChangeArrowheads="1"/>
          </p:cNvSpPr>
          <p:nvPr>
            <p:ph type="sldNum" sz="quarter" idx="12"/>
          </p:nvPr>
        </p:nvSpPr>
        <p:spPr>
          <a:ln/>
        </p:spPr>
        <p:txBody>
          <a:bodyPr/>
          <a:lstStyle>
            <a:lvl1pPr>
              <a:defRPr/>
            </a:lvl1pPr>
          </a:lstStyle>
          <a:p>
            <a:pPr>
              <a:defRPr/>
            </a:pPr>
            <a:fld id="{2284433C-9E4D-4E01-AC44-1B74655B9A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3"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4" name="Rectangle 1037"/>
          <p:cNvSpPr>
            <a:spLocks noGrp="1" noChangeArrowheads="1"/>
          </p:cNvSpPr>
          <p:nvPr>
            <p:ph type="sldNum" sz="quarter" idx="12"/>
          </p:nvPr>
        </p:nvSpPr>
        <p:spPr>
          <a:ln/>
        </p:spPr>
        <p:txBody>
          <a:bodyPr/>
          <a:lstStyle>
            <a:lvl1pPr>
              <a:defRPr/>
            </a:lvl1pPr>
          </a:lstStyle>
          <a:p>
            <a:pPr>
              <a:defRPr/>
            </a:pPr>
            <a:fld id="{09CDC7ED-D710-467E-A859-AA7E132D1AE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5561D25D-F532-48BA-9768-D8F058C3D61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custDataLst>
              <p:tags r:id="rId1"/>
            </p:custDataLst>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custDataLst>
              <p:tags r:id="rId2"/>
            </p:custDataLst>
          </p:nvPr>
        </p:nvSpPr>
        <p:spPr>
          <a:ln/>
        </p:spPr>
        <p:txBody>
          <a:bodyPr/>
          <a:lstStyle>
            <a:lvl1pPr>
              <a:defRPr/>
            </a:lvl1pPr>
          </a:lstStyle>
          <a:p>
            <a:pPr>
              <a:defRPr/>
            </a:pPr>
            <a:endParaRPr lang="en-US" dirty="0"/>
          </a:p>
        </p:txBody>
      </p:sp>
      <p:sp>
        <p:nvSpPr>
          <p:cNvPr id="7" name="Rectangle 1037"/>
          <p:cNvSpPr>
            <a:spLocks noGrp="1" noChangeArrowheads="1"/>
          </p:cNvSpPr>
          <p:nvPr>
            <p:ph type="sldNum" sz="quarter" idx="12"/>
          </p:nvPr>
        </p:nvSpPr>
        <p:spPr>
          <a:ln/>
        </p:spPr>
        <p:txBody>
          <a:bodyPr/>
          <a:lstStyle>
            <a:lvl1pPr>
              <a:defRPr/>
            </a:lvl1pPr>
          </a:lstStyle>
          <a:p>
            <a:pPr>
              <a:defRPr/>
            </a:pPr>
            <a:fld id="{44103A8C-0A6F-4CD0-9B16-C92614A3F8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1026"/>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5" name="Rectangle 1027"/>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6"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7"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8"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399"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59400" name="Rectangle 1032"/>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1033" name="Rectangle 1033"/>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34"/>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9403" name="Rectangle 1035"/>
          <p:cNvSpPr>
            <a:spLocks noGrp="1" noChangeArrowheads="1"/>
          </p:cNvSpPr>
          <p:nvPr>
            <p:ph type="dt" sz="half" idx="2"/>
            <p:custDataLst>
              <p:tags r:id="rId13"/>
            </p:custDataLst>
          </p:nvPr>
        </p:nvSpPr>
        <p:spPr bwMode="auto">
          <a:xfrm>
            <a:off x="3671888"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59404" name="Rectangle 1036"/>
          <p:cNvSpPr>
            <a:spLocks noGrp="1" noChangeArrowheads="1"/>
          </p:cNvSpPr>
          <p:nvPr>
            <p:ph type="ftr" sz="quarter" idx="3"/>
            <p:custDataLst>
              <p:tags r:id="rId14"/>
            </p:custDataLst>
          </p:nvPr>
        </p:nvSpPr>
        <p:spPr bwMode="auto">
          <a:xfrm>
            <a:off x="1281113"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dirty="0"/>
          </a:p>
        </p:txBody>
      </p:sp>
      <p:sp>
        <p:nvSpPr>
          <p:cNvPr id="5940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4D52B444-D412-458A-B6BC-FE3F7E15E7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ctrTitle"/>
            <p:custDataLst>
              <p:tags r:id="rId1"/>
            </p:custDataLst>
          </p:nvPr>
        </p:nvSpPr>
        <p:spPr>
          <a:xfrm>
            <a:off x="609600" y="1066800"/>
            <a:ext cx="8077200" cy="1143000"/>
          </a:xfrm>
          <a:noFill/>
        </p:spPr>
        <p:txBody>
          <a:bodyPr lIns="90488" tIns="44450" rIns="90488" bIns="44450" anchor="ctr"/>
          <a:lstStyle/>
          <a:p>
            <a:pPr algn="ctr" eaLnBrk="1" hangingPunct="1"/>
            <a:r>
              <a:rPr lang="en-US" b="1" dirty="0" smtClean="0"/>
              <a:t>ER Modeling Review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idx="1"/>
          </p:nvPr>
        </p:nvSpPr>
        <p:spPr/>
        <p:txBody>
          <a:bodyPr/>
          <a:lstStyle/>
          <a:p>
            <a:r>
              <a:rPr lang="en-US" dirty="0" smtClean="0"/>
              <a:t>a </a:t>
            </a:r>
            <a:r>
              <a:rPr lang="en-US" b="1" i="1" dirty="0" smtClean="0"/>
              <a:t>relationship</a:t>
            </a:r>
            <a:r>
              <a:rPr lang="en-US" dirty="0" smtClean="0"/>
              <a:t> is an association between entities</a:t>
            </a:r>
          </a:p>
          <a:p>
            <a:r>
              <a:rPr lang="en-US" dirty="0" smtClean="0"/>
              <a:t>the </a:t>
            </a:r>
            <a:r>
              <a:rPr lang="en-US" b="1" i="1" dirty="0" smtClean="0"/>
              <a:t>degree</a:t>
            </a:r>
            <a:r>
              <a:rPr lang="en-US" dirty="0" smtClean="0"/>
              <a:t> of a relationship is the number of entities involved in the relationship</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10</a:t>
            </a:fld>
            <a:endParaRPr lang="en-US"/>
          </a:p>
        </p:txBody>
      </p:sp>
    </p:spTree>
    <p:extLst>
      <p:ext uri="{BB962C8B-B14F-4D97-AF65-F5344CB8AC3E}">
        <p14:creationId xmlns:p14="http://schemas.microsoft.com/office/powerpoint/2010/main" val="387157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r>
              <a:rPr lang="en-US" baseline="0" dirty="0" smtClean="0"/>
              <a:t> Degrees</a:t>
            </a:r>
            <a:endParaRPr lang="en-US" dirty="0"/>
          </a:p>
        </p:txBody>
      </p:sp>
      <p:sp>
        <p:nvSpPr>
          <p:cNvPr id="3" name="Content Placeholder 2"/>
          <p:cNvSpPr>
            <a:spLocks noGrp="1"/>
          </p:cNvSpPr>
          <p:nvPr>
            <p:ph idx="1"/>
          </p:nvPr>
        </p:nvSpPr>
        <p:spPr/>
        <p:txBody>
          <a:bodyPr/>
          <a:lstStyle/>
          <a:p>
            <a:r>
              <a:rPr lang="en-US" dirty="0" smtClean="0"/>
              <a:t>most relationships are </a:t>
            </a:r>
            <a:r>
              <a:rPr lang="en-US" b="1" i="1" dirty="0" smtClean="0"/>
              <a:t>binary</a:t>
            </a:r>
            <a:r>
              <a:rPr lang="en-US" dirty="0" smtClean="0"/>
              <a:t> (two entities involved)</a:t>
            </a:r>
          </a:p>
          <a:p>
            <a:r>
              <a:rPr lang="en-US" dirty="0" smtClean="0"/>
              <a:t>occasionally</a:t>
            </a:r>
            <a:r>
              <a:rPr lang="en-US" baseline="0" dirty="0" smtClean="0"/>
              <a:t> there are </a:t>
            </a:r>
            <a:r>
              <a:rPr lang="en-US" b="1" i="1" baseline="0" dirty="0" smtClean="0"/>
              <a:t>ternary</a:t>
            </a:r>
            <a:r>
              <a:rPr lang="en-US" baseline="0" dirty="0" smtClean="0"/>
              <a:t> relationships between three entities</a:t>
            </a:r>
          </a:p>
          <a:p>
            <a:r>
              <a:rPr lang="en-US" dirty="0" smtClean="0"/>
              <a:t>sometimes an entity has a relationship with itself – this is called a </a:t>
            </a:r>
            <a:r>
              <a:rPr lang="en-US" b="1" i="1" dirty="0" smtClean="0"/>
              <a:t>unary</a:t>
            </a:r>
            <a:r>
              <a:rPr lang="en-US" dirty="0" smtClean="0"/>
              <a:t> relationship</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11</a:t>
            </a:fld>
            <a:endParaRPr lang="en-US"/>
          </a:p>
        </p:txBody>
      </p:sp>
    </p:spTree>
    <p:extLst>
      <p:ext uri="{BB962C8B-B14F-4D97-AF65-F5344CB8AC3E}">
        <p14:creationId xmlns:p14="http://schemas.microsoft.com/office/powerpoint/2010/main" val="13022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r>
              <a:rPr lang="en-US" baseline="0" dirty="0" smtClean="0"/>
              <a:t> </a:t>
            </a:r>
            <a:endParaRPr lang="en-US" dirty="0"/>
          </a:p>
        </p:txBody>
      </p:sp>
      <p:sp>
        <p:nvSpPr>
          <p:cNvPr id="3" name="Content Placeholder 2"/>
          <p:cNvSpPr>
            <a:spLocks noGrp="1"/>
          </p:cNvSpPr>
          <p:nvPr>
            <p:ph idx="1"/>
          </p:nvPr>
        </p:nvSpPr>
        <p:spPr/>
        <p:txBody>
          <a:bodyPr/>
          <a:lstStyle/>
          <a:p>
            <a:r>
              <a:rPr lang="en-US" dirty="0" smtClean="0"/>
              <a:t>the </a:t>
            </a:r>
            <a:r>
              <a:rPr lang="en-US" b="1" i="1" dirty="0" smtClean="0"/>
              <a:t>cardinality</a:t>
            </a:r>
            <a:r>
              <a:rPr lang="en-US" i="0" dirty="0" smtClean="0"/>
              <a:t> of a relationship describes the number of instances that can be associated in a relationship</a:t>
            </a:r>
          </a:p>
          <a:p>
            <a:pPr lvl="1"/>
            <a:r>
              <a:rPr lang="en-US" b="1" dirty="0" smtClean="0"/>
              <a:t>1:1 (one-to-one) </a:t>
            </a:r>
            <a:r>
              <a:rPr lang="en-US" dirty="0" smtClean="0"/>
              <a:t>– each instance of either entity is associated with exactly one instance from the other entity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12</a:t>
            </a:fld>
            <a:endParaRPr lang="en-US"/>
          </a:p>
        </p:txBody>
      </p:sp>
    </p:spTree>
    <p:extLst>
      <p:ext uri="{BB962C8B-B14F-4D97-AF65-F5344CB8AC3E}">
        <p14:creationId xmlns:p14="http://schemas.microsoft.com/office/powerpoint/2010/main" val="219353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endParaRPr lang="en-US" dirty="0"/>
          </a:p>
        </p:txBody>
      </p:sp>
      <p:sp>
        <p:nvSpPr>
          <p:cNvPr id="3" name="Content Placeholder 2"/>
          <p:cNvSpPr>
            <a:spLocks noGrp="1"/>
          </p:cNvSpPr>
          <p:nvPr>
            <p:ph idx="1"/>
          </p:nvPr>
        </p:nvSpPr>
        <p:spPr/>
        <p:txBody>
          <a:bodyPr/>
          <a:lstStyle/>
          <a:p>
            <a:pPr lvl="1"/>
            <a:r>
              <a:rPr lang="en-US" b="1" dirty="0" smtClean="0"/>
              <a:t>1:M (one-to-many)</a:t>
            </a:r>
            <a:r>
              <a:rPr lang="en-US" b="1" baseline="0" dirty="0" smtClean="0"/>
              <a:t> </a:t>
            </a:r>
            <a:r>
              <a:rPr lang="en-US" baseline="0" dirty="0" smtClean="0"/>
              <a:t>– an instance of one entity may be related to many instances of the second entity, but each instance of the second instance is associated with at most one instance of the first entity</a:t>
            </a:r>
          </a:p>
          <a:p>
            <a:pPr lvl="1"/>
            <a:r>
              <a:rPr lang="en-US" b="1" dirty="0" smtClean="0"/>
              <a:t>M:N (many-to-many) </a:t>
            </a:r>
            <a:r>
              <a:rPr lang="en-US" dirty="0" smtClean="0"/>
              <a:t>– each instance of either entity may be associated with many instances of the other entity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13</a:t>
            </a:fld>
            <a:endParaRPr lang="en-US"/>
          </a:p>
        </p:txBody>
      </p:sp>
    </p:spTree>
    <p:extLst>
      <p:ext uri="{BB962C8B-B14F-4D97-AF65-F5344CB8AC3E}">
        <p14:creationId xmlns:p14="http://schemas.microsoft.com/office/powerpoint/2010/main" val="181087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1172414" y="1349340"/>
            <a:ext cx="7772400" cy="5010363"/>
          </a:xfrm>
        </p:spPr>
        <p:txBody>
          <a:bodyPr/>
          <a:lstStyle/>
          <a:p>
            <a:r>
              <a:rPr lang="en-US" dirty="0" smtClean="0"/>
              <a:t>entities:  </a:t>
            </a:r>
            <a:r>
              <a:rPr lang="en-US" b="1" dirty="0" smtClean="0">
                <a:latin typeface="Courier New" pitchFamily="49" charset="0"/>
                <a:cs typeface="Courier New" pitchFamily="49" charset="0"/>
              </a:rPr>
              <a:t>Employee</a:t>
            </a:r>
            <a:r>
              <a:rPr lang="en-US" dirty="0" smtClean="0"/>
              <a:t>, </a:t>
            </a:r>
            <a:r>
              <a:rPr lang="en-US" b="1" dirty="0" err="1" smtClean="0">
                <a:latin typeface="Courier New" pitchFamily="49" charset="0"/>
                <a:cs typeface="Courier New" pitchFamily="49" charset="0"/>
              </a:rPr>
              <a:t>ParkingSpot</a:t>
            </a:r>
            <a:endParaRPr lang="en-US" b="1" dirty="0">
              <a:latin typeface="Courier New" pitchFamily="49" charset="0"/>
              <a:cs typeface="Courier New" pitchFamily="49" charset="0"/>
            </a:endParaRPr>
          </a:p>
          <a:p>
            <a:r>
              <a:rPr lang="en-US" dirty="0" smtClean="0"/>
              <a:t>1:1 relationship</a:t>
            </a:r>
          </a:p>
          <a:p>
            <a:pPr lvl="1"/>
            <a:r>
              <a:rPr lang="en-US" dirty="0" smtClean="0"/>
              <a:t>each employee has only one parking spot</a:t>
            </a:r>
          </a:p>
          <a:p>
            <a:pPr lvl="1"/>
            <a:r>
              <a:rPr lang="en-US" dirty="0" smtClean="0"/>
              <a:t>each parking spot is assigned to only one employee</a:t>
            </a:r>
          </a:p>
          <a:p>
            <a:r>
              <a:rPr lang="en-US" dirty="0" smtClean="0"/>
              <a:t>1:M relationship</a:t>
            </a:r>
          </a:p>
          <a:p>
            <a:pPr lvl="1"/>
            <a:r>
              <a:rPr lang="en-US" dirty="0" smtClean="0"/>
              <a:t>each employee has one or more parking spots</a:t>
            </a:r>
          </a:p>
          <a:p>
            <a:pPr lvl="1"/>
            <a:r>
              <a:rPr lang="en-US" dirty="0" smtClean="0"/>
              <a:t>each parking spot is assigned to only one employee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14</a:t>
            </a:fld>
            <a:endParaRPr lang="en-US"/>
          </a:p>
        </p:txBody>
      </p:sp>
    </p:spTree>
    <p:extLst>
      <p:ext uri="{BB962C8B-B14F-4D97-AF65-F5344CB8AC3E}">
        <p14:creationId xmlns:p14="http://schemas.microsoft.com/office/powerpoint/2010/main" val="136526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1182688" y="1376738"/>
            <a:ext cx="7772400" cy="4900772"/>
          </a:xfrm>
        </p:spPr>
        <p:txBody>
          <a:bodyPr/>
          <a:lstStyle/>
          <a:p>
            <a:r>
              <a:rPr lang="en-US" dirty="0" smtClean="0"/>
              <a:t>a second example of a 1:M</a:t>
            </a:r>
            <a:r>
              <a:rPr lang="en-US" baseline="0" dirty="0" smtClean="0"/>
              <a:t> relationship between</a:t>
            </a:r>
            <a:r>
              <a:rPr lang="en-US" dirty="0" smtClean="0"/>
              <a:t> these two entities</a:t>
            </a:r>
          </a:p>
          <a:p>
            <a:pPr lvl="1"/>
            <a:r>
              <a:rPr lang="en-US" baseline="0" dirty="0" smtClean="0"/>
              <a:t>each parking spot is assigned to one</a:t>
            </a:r>
            <a:r>
              <a:rPr lang="en-US" dirty="0" smtClean="0"/>
              <a:t> or more employees</a:t>
            </a:r>
          </a:p>
          <a:p>
            <a:pPr lvl="1"/>
            <a:r>
              <a:rPr lang="en-US" dirty="0" smtClean="0"/>
              <a:t>an employee has only one parking spot</a:t>
            </a:r>
          </a:p>
          <a:p>
            <a:r>
              <a:rPr lang="en-US" dirty="0" smtClean="0"/>
              <a:t>M:N relationship</a:t>
            </a:r>
          </a:p>
          <a:p>
            <a:pPr lvl="1"/>
            <a:r>
              <a:rPr lang="en-US" dirty="0" smtClean="0"/>
              <a:t>every employee has one or more parking spots</a:t>
            </a:r>
          </a:p>
          <a:p>
            <a:pPr lvl="1"/>
            <a:r>
              <a:rPr lang="en-US" dirty="0" smtClean="0"/>
              <a:t>a parking spot is assigned to one or more employees</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15</a:t>
            </a:fld>
            <a:endParaRPr lang="en-US"/>
          </a:p>
        </p:txBody>
      </p:sp>
    </p:spTree>
    <p:extLst>
      <p:ext uri="{BB962C8B-B14F-4D97-AF65-F5344CB8AC3E}">
        <p14:creationId xmlns:p14="http://schemas.microsoft.com/office/powerpoint/2010/main" val="35270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a:t>
            </a:r>
            <a:r>
              <a:rPr lang="en-US" baseline="0" dirty="0" smtClean="0"/>
              <a:t> Options</a:t>
            </a:r>
            <a:endParaRPr lang="en-US" dirty="0"/>
          </a:p>
        </p:txBody>
      </p:sp>
      <p:sp>
        <p:nvSpPr>
          <p:cNvPr id="3" name="Content Placeholder 2"/>
          <p:cNvSpPr>
            <a:spLocks noGrp="1"/>
          </p:cNvSpPr>
          <p:nvPr>
            <p:ph idx="1"/>
          </p:nvPr>
        </p:nvSpPr>
        <p:spPr/>
        <p:txBody>
          <a:bodyPr/>
          <a:lstStyle/>
          <a:p>
            <a:r>
              <a:rPr lang="en-US" dirty="0" smtClean="0"/>
              <a:t>we can </a:t>
            </a:r>
            <a:r>
              <a:rPr lang="en-US" b="1" dirty="0" smtClean="0"/>
              <a:t>further refine cardinality </a:t>
            </a:r>
            <a:r>
              <a:rPr lang="en-US" dirty="0" smtClean="0"/>
              <a:t>information by specifying </a:t>
            </a:r>
            <a:r>
              <a:rPr lang="en-US" b="1" dirty="0" smtClean="0"/>
              <a:t>mandatory</a:t>
            </a:r>
            <a:r>
              <a:rPr lang="en-US" dirty="0" smtClean="0"/>
              <a:t> or </a:t>
            </a:r>
            <a:r>
              <a:rPr lang="en-US" b="1" dirty="0" smtClean="0"/>
              <a:t>optional</a:t>
            </a:r>
          </a:p>
          <a:p>
            <a:r>
              <a:rPr lang="en-US" dirty="0" smtClean="0"/>
              <a:t>that is, the cardinality of a relationship from one entity to another may be</a:t>
            </a:r>
          </a:p>
          <a:p>
            <a:pPr lvl="1"/>
            <a:r>
              <a:rPr lang="en-US" b="1" dirty="0" smtClean="0"/>
              <a:t>mandatory many</a:t>
            </a:r>
            <a:r>
              <a:rPr lang="en-US" dirty="0" smtClean="0"/>
              <a:t>: at least one</a:t>
            </a:r>
          </a:p>
          <a:p>
            <a:pPr lvl="1"/>
            <a:r>
              <a:rPr lang="en-US" b="1" dirty="0" smtClean="0"/>
              <a:t>optional many</a:t>
            </a:r>
            <a:r>
              <a:rPr lang="en-US" dirty="0" smtClean="0"/>
              <a:t>: zero or more</a:t>
            </a:r>
          </a:p>
          <a:p>
            <a:pPr lvl="1"/>
            <a:r>
              <a:rPr lang="en-US" b="1" dirty="0" smtClean="0"/>
              <a:t>mandatory one</a:t>
            </a:r>
            <a:r>
              <a:rPr lang="en-US" dirty="0" smtClean="0"/>
              <a:t>: exactly one</a:t>
            </a:r>
          </a:p>
          <a:p>
            <a:pPr lvl="1"/>
            <a:r>
              <a:rPr lang="en-US" b="1" dirty="0" smtClean="0"/>
              <a:t>optional one</a:t>
            </a:r>
            <a:r>
              <a:rPr lang="en-US" dirty="0" smtClean="0"/>
              <a:t>: at most one </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16</a:t>
            </a:fld>
            <a:endParaRPr lang="en-US"/>
          </a:p>
        </p:txBody>
      </p:sp>
    </p:spTree>
    <p:extLst>
      <p:ext uri="{BB962C8B-B14F-4D97-AF65-F5344CB8AC3E}">
        <p14:creationId xmlns:p14="http://schemas.microsoft.com/office/powerpoint/2010/main" val="251611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Cardinality symbols</a:t>
            </a:r>
            <a:endParaRPr lang="en-US" dirty="0"/>
          </a:p>
        </p:txBody>
      </p:sp>
      <p:sp>
        <p:nvSpPr>
          <p:cNvPr id="3" name="Content Placeholder 2"/>
          <p:cNvSpPr>
            <a:spLocks noGrp="1"/>
          </p:cNvSpPr>
          <p:nvPr>
            <p:ph idx="1"/>
          </p:nvPr>
        </p:nvSpPr>
        <p:spPr>
          <a:xfrm>
            <a:off x="1403406" y="2277081"/>
            <a:ext cx="6384760" cy="3247697"/>
          </a:xfrm>
        </p:spPr>
        <p:txBody>
          <a:bodyPr/>
          <a:lstStyle/>
          <a:p>
            <a:r>
              <a:rPr lang="en-US" dirty="0" smtClean="0"/>
              <a:t>mandatory</a:t>
            </a:r>
            <a:r>
              <a:rPr lang="en-US" baseline="0" dirty="0" smtClean="0"/>
              <a:t> many</a:t>
            </a:r>
          </a:p>
          <a:p>
            <a:r>
              <a:rPr lang="en-US" dirty="0" smtClean="0"/>
              <a:t>optional many</a:t>
            </a:r>
          </a:p>
          <a:p>
            <a:r>
              <a:rPr lang="en-US" baseline="0" dirty="0" smtClean="0"/>
              <a:t>mandatory</a:t>
            </a:r>
            <a:r>
              <a:rPr lang="en-US" dirty="0" smtClean="0"/>
              <a:t> one</a:t>
            </a:r>
          </a:p>
          <a:p>
            <a:r>
              <a:rPr lang="en-US" dirty="0" smtClean="0"/>
              <a:t>optional one</a:t>
            </a: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217" y="2208199"/>
            <a:ext cx="777893" cy="6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773" y="2795254"/>
            <a:ext cx="777894" cy="62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2082" y="3574080"/>
            <a:ext cx="769947" cy="38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2083" y="4155360"/>
            <a:ext cx="769947" cy="41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31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Revisited</a:t>
            </a:r>
            <a:endParaRPr lang="en-US" dirty="0"/>
          </a:p>
        </p:txBody>
      </p:sp>
      <p:sp>
        <p:nvSpPr>
          <p:cNvPr id="3" name="Content Placeholder 2"/>
          <p:cNvSpPr>
            <a:spLocks noGrp="1"/>
          </p:cNvSpPr>
          <p:nvPr>
            <p:ph idx="1"/>
          </p:nvPr>
        </p:nvSpPr>
        <p:spPr/>
        <p:txBody>
          <a:bodyPr/>
          <a:lstStyle/>
          <a:p>
            <a:pPr lvl="0"/>
            <a:r>
              <a:rPr lang="en-US" dirty="0" smtClean="0"/>
              <a:t>using these cardinality options, we can further refine the relationships between </a:t>
            </a:r>
            <a:r>
              <a:rPr lang="en-US" b="1" baseline="0" dirty="0" smtClean="0">
                <a:latin typeface="Courier New" pitchFamily="49" charset="0"/>
                <a:cs typeface="Courier New" pitchFamily="49" charset="0"/>
              </a:rPr>
              <a:t>Employee</a:t>
            </a:r>
            <a:r>
              <a:rPr lang="en-US" baseline="0" dirty="0" smtClean="0"/>
              <a:t> and </a:t>
            </a:r>
            <a:r>
              <a:rPr lang="en-US" b="1" dirty="0" err="1" smtClean="0">
                <a:latin typeface="Courier New" pitchFamily="49" charset="0"/>
                <a:cs typeface="Courier New" pitchFamily="49" charset="0"/>
              </a:rPr>
              <a:t>ParkingSpot</a:t>
            </a:r>
            <a:endParaRPr lang="en-US" baseline="0" dirty="0" smtClean="0"/>
          </a:p>
          <a:p>
            <a:pPr lvl="1"/>
            <a:r>
              <a:rPr lang="en-US" dirty="0" smtClean="0"/>
              <a:t>1:1 – every employee has </a:t>
            </a:r>
            <a:r>
              <a:rPr lang="en-US" i="1" dirty="0" smtClean="0"/>
              <a:t>exactly</a:t>
            </a:r>
            <a:r>
              <a:rPr lang="en-US" i="1" baseline="0" dirty="0" smtClean="0"/>
              <a:t> one</a:t>
            </a:r>
            <a:r>
              <a:rPr lang="en-US" i="0" baseline="0" dirty="0" smtClean="0"/>
              <a:t> parking spot; each parking spot is assigned to </a:t>
            </a:r>
            <a:r>
              <a:rPr lang="en-US" i="1" baseline="0" dirty="0" smtClean="0"/>
              <a:t>at most one </a:t>
            </a:r>
            <a:r>
              <a:rPr lang="en-US" i="0" baseline="0" dirty="0" smtClean="0"/>
              <a:t>employee</a:t>
            </a:r>
          </a:p>
          <a:p>
            <a:pPr lvl="2"/>
            <a:r>
              <a:rPr lang="en-US" dirty="0" smtClean="0"/>
              <a:t>this relationship is mandatory one from </a:t>
            </a:r>
            <a:r>
              <a:rPr lang="en-US" b="1" dirty="0" smtClean="0">
                <a:latin typeface="Courier New" pitchFamily="49" charset="0"/>
                <a:cs typeface="Courier New" pitchFamily="49" charset="0"/>
              </a:rPr>
              <a:t>Employee</a:t>
            </a:r>
            <a:r>
              <a:rPr lang="en-US" dirty="0" smtClean="0"/>
              <a:t> to </a:t>
            </a:r>
            <a:r>
              <a:rPr lang="en-US" b="1" dirty="0" err="1">
                <a:latin typeface="Courier New" pitchFamily="49" charset="0"/>
                <a:cs typeface="Courier New" pitchFamily="49" charset="0"/>
              </a:rPr>
              <a:t>ParkingSpot</a:t>
            </a:r>
            <a:r>
              <a:rPr lang="en-US" dirty="0" smtClean="0"/>
              <a:t> and optional one from </a:t>
            </a:r>
            <a:r>
              <a:rPr lang="en-US" b="1" dirty="0" err="1">
                <a:latin typeface="Courier New" pitchFamily="49" charset="0"/>
                <a:cs typeface="Courier New" pitchFamily="49" charset="0"/>
              </a:rPr>
              <a:t>ParkingSpot</a:t>
            </a:r>
            <a:r>
              <a:rPr lang="en-US" dirty="0" smtClean="0"/>
              <a:t> to </a:t>
            </a:r>
            <a:r>
              <a:rPr lang="en-US" b="1" dirty="0">
                <a:latin typeface="Courier New" pitchFamily="49" charset="0"/>
                <a:cs typeface="Courier New" pitchFamily="49" charset="0"/>
              </a:rPr>
              <a:t>Employee</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18</a:t>
            </a:fld>
            <a:endParaRPr lang="en-US"/>
          </a:p>
        </p:txBody>
      </p:sp>
    </p:spTree>
    <p:extLst>
      <p:ext uri="{BB962C8B-B14F-4D97-AF65-F5344CB8AC3E}">
        <p14:creationId xmlns:p14="http://schemas.microsoft.com/office/powerpoint/2010/main" val="111919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r>
              <a:rPr lang="en-US" baseline="0" dirty="0" smtClean="0"/>
              <a:t> Revisited</a:t>
            </a:r>
            <a:endParaRPr lang="en-US" dirty="0"/>
          </a:p>
        </p:txBody>
      </p:sp>
      <p:sp>
        <p:nvSpPr>
          <p:cNvPr id="3" name="Content Placeholder 2"/>
          <p:cNvSpPr>
            <a:spLocks noGrp="1"/>
          </p:cNvSpPr>
          <p:nvPr>
            <p:ph idx="1"/>
          </p:nvPr>
        </p:nvSpPr>
        <p:spPr/>
        <p:txBody>
          <a:bodyPr/>
          <a:lstStyle/>
          <a:p>
            <a:r>
              <a:rPr lang="en-US" dirty="0" smtClean="0"/>
              <a:t>1:M – every employee has </a:t>
            </a:r>
            <a:r>
              <a:rPr lang="en-US" i="1" dirty="0" smtClean="0"/>
              <a:t>at least one</a:t>
            </a:r>
            <a:r>
              <a:rPr lang="en-US" i="0" dirty="0" smtClean="0"/>
              <a:t> parking spot; each parking spot is assigned to </a:t>
            </a:r>
            <a:r>
              <a:rPr lang="en-US" i="1" dirty="0" smtClean="0"/>
              <a:t>at most one</a:t>
            </a:r>
            <a:r>
              <a:rPr lang="en-US" i="0" dirty="0" smtClean="0"/>
              <a:t> employee</a:t>
            </a:r>
          </a:p>
          <a:p>
            <a:pPr lvl="1"/>
            <a:r>
              <a:rPr lang="en-US" dirty="0" smtClean="0"/>
              <a:t>this</a:t>
            </a:r>
            <a:r>
              <a:rPr lang="en-US" baseline="0" dirty="0" smtClean="0"/>
              <a:t> relationship is mandatory many from </a:t>
            </a:r>
            <a:r>
              <a:rPr lang="en-US" sz="2400" b="1" dirty="0">
                <a:latin typeface="Courier New" pitchFamily="49" charset="0"/>
                <a:cs typeface="Courier New" pitchFamily="49" charset="0"/>
              </a:rPr>
              <a:t>Employee</a:t>
            </a:r>
            <a:r>
              <a:rPr lang="en-US" baseline="0" dirty="0" smtClean="0"/>
              <a:t> to </a:t>
            </a:r>
            <a:r>
              <a:rPr lang="en-US" sz="2400" b="1" dirty="0" err="1">
                <a:latin typeface="Courier New" pitchFamily="49" charset="0"/>
                <a:cs typeface="Courier New" pitchFamily="49" charset="0"/>
              </a:rPr>
              <a:t>ParkingSpot</a:t>
            </a:r>
            <a:r>
              <a:rPr lang="en-US" baseline="0" dirty="0" smtClean="0"/>
              <a:t> and is optional one from </a:t>
            </a:r>
            <a:r>
              <a:rPr lang="en-US" sz="2400" b="1" dirty="0" err="1">
                <a:latin typeface="Courier New" pitchFamily="49" charset="0"/>
                <a:cs typeface="Courier New" pitchFamily="49" charset="0"/>
              </a:rPr>
              <a:t>ParkingSpot</a:t>
            </a:r>
            <a:r>
              <a:rPr lang="en-US" baseline="0" dirty="0" smtClean="0"/>
              <a:t> to </a:t>
            </a:r>
            <a:r>
              <a:rPr lang="en-US" sz="2400" b="1" dirty="0">
                <a:latin typeface="Courier New" pitchFamily="49" charset="0"/>
                <a:cs typeface="Courier New" pitchFamily="49" charset="0"/>
              </a:rPr>
              <a:t>Employee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19</a:t>
            </a:fld>
            <a:endParaRPr lang="en-US"/>
          </a:p>
        </p:txBody>
      </p:sp>
    </p:spTree>
    <p:extLst>
      <p:ext uri="{BB962C8B-B14F-4D97-AF65-F5344CB8AC3E}">
        <p14:creationId xmlns:p14="http://schemas.microsoft.com/office/powerpoint/2010/main" val="336247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custDataLst>
              <p:tags r:id="rId1"/>
            </p:custDataLst>
          </p:nvPr>
        </p:nvSpPr>
        <p:spPr/>
        <p:txBody>
          <a:bodyPr/>
          <a:lstStyle/>
          <a:p>
            <a:pPr>
              <a:defRPr/>
            </a:pPr>
            <a:fld id="{FCEF5C11-33D1-43B4-9337-3A9BF19319D9}" type="slidenum">
              <a:rPr lang="en-US"/>
              <a:pPr>
                <a:defRPr/>
              </a:pPr>
              <a:t>2</a:t>
            </a:fld>
            <a:endParaRPr lang="en-US"/>
          </a:p>
        </p:txBody>
      </p:sp>
      <p:sp>
        <p:nvSpPr>
          <p:cNvPr id="4100" name="Rectangle 2"/>
          <p:cNvSpPr>
            <a:spLocks noGrp="1" noChangeArrowheads="1"/>
          </p:cNvSpPr>
          <p:nvPr>
            <p:ph type="title"/>
            <p:custDataLst>
              <p:tags r:id="rId2"/>
            </p:custDataLst>
          </p:nvPr>
        </p:nvSpPr>
        <p:spPr/>
        <p:txBody>
          <a:bodyPr/>
          <a:lstStyle/>
          <a:p>
            <a:pPr eaLnBrk="1" hangingPunct="1"/>
            <a:r>
              <a:rPr lang="en-US" dirty="0" smtClean="0"/>
              <a:t>Entities and Attributes</a:t>
            </a:r>
          </a:p>
        </p:txBody>
      </p:sp>
      <p:sp>
        <p:nvSpPr>
          <p:cNvPr id="4101" name="Rectangle 3"/>
          <p:cNvSpPr>
            <a:spLocks noGrp="1" noChangeArrowheads="1"/>
          </p:cNvSpPr>
          <p:nvPr>
            <p:ph type="body" idx="1"/>
            <p:custDataLst>
              <p:tags r:id="rId3"/>
            </p:custDataLst>
          </p:nvPr>
        </p:nvSpPr>
        <p:spPr/>
        <p:txBody>
          <a:bodyPr/>
          <a:lstStyle/>
          <a:p>
            <a:pPr eaLnBrk="1" hangingPunct="1"/>
            <a:r>
              <a:rPr lang="en-US" b="1" dirty="0" smtClean="0"/>
              <a:t>entity</a:t>
            </a:r>
            <a:r>
              <a:rPr lang="en-US" dirty="0" smtClean="0"/>
              <a:t> – a data object for which we store information</a:t>
            </a:r>
          </a:p>
          <a:p>
            <a:pPr eaLnBrk="1" hangingPunct="1"/>
            <a:r>
              <a:rPr lang="en-US" b="1" dirty="0" smtClean="0"/>
              <a:t>attribute</a:t>
            </a:r>
            <a:r>
              <a:rPr lang="en-US" dirty="0" smtClean="0"/>
              <a:t> – an attribute is a property of an entity</a:t>
            </a:r>
          </a:p>
          <a:p>
            <a:pPr eaLnBrk="1" hangingPunct="1"/>
            <a:r>
              <a:rPr lang="en-US" dirty="0" smtClean="0"/>
              <a:t>example</a:t>
            </a:r>
          </a:p>
          <a:p>
            <a:pPr lvl="1" eaLnBrk="1" hangingPunct="1"/>
            <a:r>
              <a:rPr lang="en-US" dirty="0" smtClean="0"/>
              <a:t>entity: </a:t>
            </a:r>
            <a:r>
              <a:rPr lang="en-US" b="1" dirty="0" smtClean="0">
                <a:latin typeface="Courier New" pitchFamily="49" charset="0"/>
                <a:cs typeface="Courier New" pitchFamily="49" charset="0"/>
              </a:rPr>
              <a:t>Student</a:t>
            </a:r>
          </a:p>
          <a:p>
            <a:pPr lvl="1" eaLnBrk="1" hangingPunct="1"/>
            <a:r>
              <a:rPr lang="en-US" dirty="0" smtClean="0"/>
              <a:t>attributes: id number, name (first and last), </a:t>
            </a:r>
            <a:r>
              <a:rPr lang="en-US" dirty="0" err="1" smtClean="0"/>
              <a:t>gpa</a:t>
            </a:r>
            <a:r>
              <a:rPr lang="en-US" dirty="0" smtClean="0"/>
              <a:t>, and major</a:t>
            </a:r>
          </a:p>
          <a:p>
            <a:pPr lvl="2" eaLnBrk="1" hangingPunct="1"/>
            <a:r>
              <a:rPr lang="en-US" dirty="0" smtClean="0"/>
              <a:t>assume a student has only one major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Revisited</a:t>
            </a:r>
            <a:endParaRPr lang="en-US" dirty="0"/>
          </a:p>
        </p:txBody>
      </p:sp>
      <p:sp>
        <p:nvSpPr>
          <p:cNvPr id="3" name="Content Placeholder 2"/>
          <p:cNvSpPr>
            <a:spLocks noGrp="1"/>
          </p:cNvSpPr>
          <p:nvPr>
            <p:ph idx="1"/>
          </p:nvPr>
        </p:nvSpPr>
        <p:spPr/>
        <p:txBody>
          <a:bodyPr/>
          <a:lstStyle/>
          <a:p>
            <a:r>
              <a:rPr lang="en-US" dirty="0" smtClean="0"/>
              <a:t>M:N –</a:t>
            </a:r>
            <a:r>
              <a:rPr lang="en-US" baseline="0" dirty="0" smtClean="0"/>
              <a:t> every employee has </a:t>
            </a:r>
            <a:r>
              <a:rPr lang="en-US" i="1" baseline="0" dirty="0" smtClean="0"/>
              <a:t>at least one</a:t>
            </a:r>
            <a:r>
              <a:rPr lang="en-US" i="0" baseline="0" dirty="0" smtClean="0"/>
              <a:t> parking spot; a parking spot may be assigned to more than one employee or may not be assigned to any employee</a:t>
            </a:r>
          </a:p>
          <a:p>
            <a:pPr lvl="1"/>
            <a:r>
              <a:rPr lang="en-US" dirty="0" smtClean="0"/>
              <a:t>this relationship is mandatory many from </a:t>
            </a:r>
            <a:r>
              <a:rPr lang="en-US" sz="2400" b="1" dirty="0">
                <a:latin typeface="Courier New" pitchFamily="49" charset="0"/>
                <a:cs typeface="Courier New" pitchFamily="49" charset="0"/>
              </a:rPr>
              <a:t>Employee</a:t>
            </a:r>
            <a:r>
              <a:rPr lang="en-US" dirty="0" smtClean="0"/>
              <a:t> to </a:t>
            </a:r>
            <a:r>
              <a:rPr lang="en-US" sz="2400" b="1" dirty="0" err="1">
                <a:latin typeface="Courier New" pitchFamily="49" charset="0"/>
                <a:cs typeface="Courier New" pitchFamily="49" charset="0"/>
              </a:rPr>
              <a:t>ParkingSpot</a:t>
            </a:r>
            <a:r>
              <a:rPr lang="en-US" dirty="0" smtClean="0"/>
              <a:t> and is optional many from </a:t>
            </a:r>
            <a:r>
              <a:rPr lang="en-US" sz="2400" b="1" dirty="0" err="1">
                <a:latin typeface="Courier New" pitchFamily="49" charset="0"/>
                <a:cs typeface="Courier New" pitchFamily="49" charset="0"/>
              </a:rPr>
              <a:t>ParkingSpot</a:t>
            </a:r>
            <a:r>
              <a:rPr lang="en-US" dirty="0" smtClean="0"/>
              <a:t> to </a:t>
            </a:r>
            <a:r>
              <a:rPr lang="en-US" sz="2400" b="1" dirty="0">
                <a:latin typeface="Courier New" pitchFamily="49" charset="0"/>
                <a:cs typeface="Courier New" pitchFamily="49" charset="0"/>
              </a:rPr>
              <a:t>Employee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20</a:t>
            </a:fld>
            <a:endParaRPr lang="en-US"/>
          </a:p>
        </p:txBody>
      </p:sp>
    </p:spTree>
    <p:extLst>
      <p:ext uri="{BB962C8B-B14F-4D97-AF65-F5344CB8AC3E}">
        <p14:creationId xmlns:p14="http://schemas.microsoft.com/office/powerpoint/2010/main" val="407663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Cardinalities</a:t>
            </a:r>
            <a:endParaRPr lang="en-US" dirty="0"/>
          </a:p>
        </p:txBody>
      </p:sp>
      <p:sp>
        <p:nvSpPr>
          <p:cNvPr id="3" name="Content Placeholder 2"/>
          <p:cNvSpPr>
            <a:spLocks noGrp="1"/>
          </p:cNvSpPr>
          <p:nvPr>
            <p:ph idx="1"/>
          </p:nvPr>
        </p:nvSpPr>
        <p:spPr/>
        <p:txBody>
          <a:bodyPr/>
          <a:lstStyle/>
          <a:p>
            <a:r>
              <a:rPr lang="en-US" dirty="0" smtClean="0"/>
              <a:t>how are cardinalities determined?</a:t>
            </a:r>
          </a:p>
          <a:p>
            <a:pPr lvl="1"/>
            <a:r>
              <a:rPr lang="en-US" baseline="0" dirty="0" smtClean="0"/>
              <a:t>which of the above relationships is correct?</a:t>
            </a:r>
          </a:p>
          <a:p>
            <a:pPr lvl="1"/>
            <a:r>
              <a:rPr lang="en-US" baseline="0" dirty="0" smtClean="0"/>
              <a:t>answer: ask your client</a:t>
            </a:r>
          </a:p>
          <a:p>
            <a:pPr lvl="2"/>
            <a:r>
              <a:rPr lang="en-US" dirty="0" smtClean="0"/>
              <a:t>any of the above</a:t>
            </a:r>
            <a:r>
              <a:rPr lang="en-US" baseline="0" dirty="0" smtClean="0"/>
              <a:t> scenarios might be correct for a given organization</a:t>
            </a:r>
          </a:p>
          <a:p>
            <a:pPr lvl="2"/>
            <a:r>
              <a:rPr lang="en-US" baseline="0" dirty="0" smtClean="0"/>
              <a:t>there is no “natural” relationship between parking spots and employees</a:t>
            </a:r>
          </a:p>
          <a:p>
            <a:pPr lvl="2"/>
            <a:r>
              <a:rPr lang="en-US" dirty="0" smtClean="0"/>
              <a:t>the cardinalities used in the database model must reflect the client’s world</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21</a:t>
            </a:fld>
            <a:endParaRPr lang="en-US"/>
          </a:p>
        </p:txBody>
      </p:sp>
    </p:spTree>
    <p:extLst>
      <p:ext uri="{BB962C8B-B14F-4D97-AF65-F5344CB8AC3E}">
        <p14:creationId xmlns:p14="http://schemas.microsoft.com/office/powerpoint/2010/main" val="108450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Keys</a:t>
            </a:r>
            <a:endParaRPr lang="en-US" dirty="0"/>
          </a:p>
        </p:txBody>
      </p:sp>
      <p:sp>
        <p:nvSpPr>
          <p:cNvPr id="3" name="Content Placeholder 2"/>
          <p:cNvSpPr>
            <a:spLocks noGrp="1"/>
          </p:cNvSpPr>
          <p:nvPr>
            <p:ph idx="1"/>
          </p:nvPr>
        </p:nvSpPr>
        <p:spPr/>
        <p:txBody>
          <a:bodyPr/>
          <a:lstStyle/>
          <a:p>
            <a:r>
              <a:rPr lang="en-US" dirty="0" smtClean="0"/>
              <a:t>entities in a relationship are </a:t>
            </a:r>
            <a:r>
              <a:rPr lang="en-US" b="1" dirty="0" smtClean="0"/>
              <a:t>linked together </a:t>
            </a:r>
            <a:r>
              <a:rPr lang="en-US" dirty="0" smtClean="0"/>
              <a:t>using </a:t>
            </a:r>
            <a:r>
              <a:rPr lang="en-US" b="1" dirty="0" smtClean="0"/>
              <a:t>foreign keys</a:t>
            </a:r>
          </a:p>
          <a:p>
            <a:pPr marL="0" indent="0">
              <a:buNone/>
            </a:pPr>
            <a:endParaRPr lang="en-US" sz="24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681" y="2991546"/>
            <a:ext cx="5043547" cy="1672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787758" y="5003515"/>
            <a:ext cx="3071972" cy="830997"/>
          </a:xfrm>
          <a:prstGeom prst="rect">
            <a:avLst/>
          </a:prstGeom>
          <a:solidFill>
            <a:schemeClr val="accent1">
              <a:lumMod val="20000"/>
              <a:lumOff val="80000"/>
            </a:schemeClr>
          </a:solidFill>
          <a:ln w="6350">
            <a:solidFill>
              <a:schemeClr val="tx1"/>
            </a:solidFill>
          </a:ln>
        </p:spPr>
        <p:txBody>
          <a:bodyPr wrap="square" rtlCol="0">
            <a:spAutoFit/>
          </a:bodyPr>
          <a:lstStyle/>
          <a:p>
            <a:r>
              <a:rPr lang="en-US" b="1" dirty="0" err="1" smtClean="0">
                <a:latin typeface="Courier New" pitchFamily="49" charset="0"/>
                <a:cs typeface="Courier New" pitchFamily="49" charset="0"/>
              </a:rPr>
              <a:t>empID</a:t>
            </a:r>
            <a:r>
              <a:rPr lang="en-US" dirty="0" smtClean="0"/>
              <a:t> is a foreign key into </a:t>
            </a:r>
            <a:r>
              <a:rPr lang="en-US" b="1" dirty="0" smtClean="0">
                <a:latin typeface="Courier New" pitchFamily="49" charset="0"/>
                <a:cs typeface="Courier New" pitchFamily="49" charset="0"/>
              </a:rPr>
              <a:t>Employee</a:t>
            </a:r>
            <a:endParaRPr lang="en-US" b="1" dirty="0">
              <a:latin typeface="Courier New" pitchFamily="49" charset="0"/>
              <a:cs typeface="Courier New" pitchFamily="49" charset="0"/>
            </a:endParaRPr>
          </a:p>
        </p:txBody>
      </p:sp>
      <p:cxnSp>
        <p:nvCxnSpPr>
          <p:cNvPr id="8" name="Straight Arrow Connector 7"/>
          <p:cNvCxnSpPr>
            <a:stCxn id="6" idx="0"/>
          </p:cNvCxnSpPr>
          <p:nvPr/>
        </p:nvCxnSpPr>
        <p:spPr bwMode="auto">
          <a:xfrm flipH="1" flipV="1">
            <a:off x="6313470" y="4561727"/>
            <a:ext cx="10274" cy="44178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35505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Foreign Keys</a:t>
            </a:r>
            <a:endParaRPr lang="en-US" dirty="0"/>
          </a:p>
        </p:txBody>
      </p:sp>
      <p:sp>
        <p:nvSpPr>
          <p:cNvPr id="3" name="Content Placeholder 2"/>
          <p:cNvSpPr>
            <a:spLocks noGrp="1"/>
          </p:cNvSpPr>
          <p:nvPr>
            <p:ph idx="1"/>
          </p:nvPr>
        </p:nvSpPr>
        <p:spPr/>
        <p:txBody>
          <a:bodyPr/>
          <a:lstStyle/>
          <a:p>
            <a:r>
              <a:rPr lang="en-US" dirty="0" smtClean="0"/>
              <a:t>if entity A and entity B have a relationship, and B contains a foreign key into A, then the value of the foreign key in B must match an existing primary key in A, or be null</a:t>
            </a:r>
          </a:p>
          <a:p>
            <a:r>
              <a:rPr lang="en-US" dirty="0" smtClean="0"/>
              <a:t>this is called </a:t>
            </a:r>
            <a:r>
              <a:rPr lang="en-US" b="1" dirty="0" smtClean="0"/>
              <a:t>referential integrity</a:t>
            </a:r>
            <a:endParaRPr lang="en-US" b="1" dirty="0"/>
          </a:p>
        </p:txBody>
      </p:sp>
      <p:sp>
        <p:nvSpPr>
          <p:cNvPr id="5" name="Slide Number Placeholder 4"/>
          <p:cNvSpPr>
            <a:spLocks noGrp="1"/>
          </p:cNvSpPr>
          <p:nvPr>
            <p:ph type="sldNum" sz="quarter" idx="12"/>
          </p:nvPr>
        </p:nvSpPr>
        <p:spPr/>
        <p:txBody>
          <a:bodyPr/>
          <a:lstStyle/>
          <a:p>
            <a:fld id="{8CD46F87-2999-4D27-82F7-8F576955ED79}" type="slidenum">
              <a:rPr lang="en-US" smtClean="0"/>
              <a:pPr/>
              <a:t>23</a:t>
            </a:fld>
            <a:endParaRPr lang="en-US"/>
          </a:p>
        </p:txBody>
      </p:sp>
    </p:spTree>
    <p:extLst>
      <p:ext uri="{BB962C8B-B14F-4D97-AF65-F5344CB8AC3E}">
        <p14:creationId xmlns:p14="http://schemas.microsoft.com/office/powerpoint/2010/main" val="3249529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Keys</a:t>
            </a:r>
            <a:endParaRPr lang="en-US" dirty="0"/>
          </a:p>
        </p:txBody>
      </p:sp>
      <p:sp>
        <p:nvSpPr>
          <p:cNvPr id="3" name="Content Placeholder 2"/>
          <p:cNvSpPr>
            <a:spLocks noGrp="1"/>
          </p:cNvSpPr>
          <p:nvPr>
            <p:ph idx="1"/>
          </p:nvPr>
        </p:nvSpPr>
        <p:spPr/>
        <p:txBody>
          <a:bodyPr/>
          <a:lstStyle/>
          <a:p>
            <a:r>
              <a:rPr lang="en-US" dirty="0" smtClean="0"/>
              <a:t>care must be taken to ensure</a:t>
            </a:r>
            <a:r>
              <a:rPr lang="en-US" baseline="0" dirty="0" smtClean="0"/>
              <a:t> that the foreign key is placed in the correct entity</a:t>
            </a:r>
          </a:p>
          <a:p>
            <a:r>
              <a:rPr lang="en-US" dirty="0" smtClean="0"/>
              <a:t>this is </a:t>
            </a:r>
            <a:r>
              <a:rPr lang="en-US" b="1" dirty="0" smtClean="0"/>
              <a:t>determined by the cardinality </a:t>
            </a:r>
            <a:r>
              <a:rPr lang="en-US" dirty="0" smtClean="0"/>
              <a:t>of the relationship</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24</a:t>
            </a:fld>
            <a:endParaRPr lang="en-US"/>
          </a:p>
        </p:txBody>
      </p:sp>
    </p:spTree>
    <p:extLst>
      <p:ext uri="{BB962C8B-B14F-4D97-AF65-F5344CB8AC3E}">
        <p14:creationId xmlns:p14="http://schemas.microsoft.com/office/powerpoint/2010/main" val="1407271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Keys</a:t>
            </a:r>
            <a:endParaRPr lang="en-US" dirty="0"/>
          </a:p>
        </p:txBody>
      </p:sp>
      <p:sp>
        <p:nvSpPr>
          <p:cNvPr id="3" name="Content Placeholder 2"/>
          <p:cNvSpPr>
            <a:spLocks noGrp="1"/>
          </p:cNvSpPr>
          <p:nvPr>
            <p:ph idx="1"/>
          </p:nvPr>
        </p:nvSpPr>
        <p:spPr>
          <a:xfrm>
            <a:off x="1182688" y="1524000"/>
            <a:ext cx="7225588" cy="4608513"/>
          </a:xfrm>
        </p:spPr>
        <p:txBody>
          <a:bodyPr/>
          <a:lstStyle/>
          <a:p>
            <a:r>
              <a:rPr lang="en-US" dirty="0" smtClean="0"/>
              <a:t>1:1 – the foreign key can be placed in either entity</a:t>
            </a:r>
          </a:p>
          <a:p>
            <a:r>
              <a:rPr lang="en-US" dirty="0" smtClean="0"/>
              <a:t>however, if A and B have a 1:1 relationship and the relationship from </a:t>
            </a:r>
            <a:r>
              <a:rPr lang="en-US" b="1" dirty="0" smtClean="0"/>
              <a:t>A to B</a:t>
            </a:r>
            <a:r>
              <a:rPr lang="en-US" dirty="0" smtClean="0"/>
              <a:t> is </a:t>
            </a:r>
            <a:r>
              <a:rPr lang="en-US" b="1" dirty="0" smtClean="0"/>
              <a:t>mandatory one</a:t>
            </a:r>
            <a:r>
              <a:rPr lang="en-US" dirty="0" smtClean="0"/>
              <a:t>, but B to A is </a:t>
            </a:r>
            <a:r>
              <a:rPr lang="en-US" b="1" dirty="0" smtClean="0"/>
              <a:t>optional one</a:t>
            </a:r>
            <a:r>
              <a:rPr lang="en-US" dirty="0" smtClean="0"/>
              <a:t>, then </a:t>
            </a:r>
          </a:p>
          <a:p>
            <a:r>
              <a:rPr lang="en-US" b="1" dirty="0" smtClean="0"/>
              <a:t>place the foreign key in A </a:t>
            </a:r>
            <a:r>
              <a:rPr lang="en-US" dirty="0" smtClean="0"/>
              <a:t>to minimize null values </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25</a:t>
            </a:fld>
            <a:endParaRPr lang="en-US"/>
          </a:p>
        </p:txBody>
      </p:sp>
    </p:spTree>
    <p:extLst>
      <p:ext uri="{BB962C8B-B14F-4D97-AF65-F5344CB8AC3E}">
        <p14:creationId xmlns:p14="http://schemas.microsoft.com/office/powerpoint/2010/main" val="3638204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Keys</a:t>
            </a:r>
            <a:endParaRPr lang="en-US" dirty="0"/>
          </a:p>
        </p:txBody>
      </p:sp>
      <p:sp>
        <p:nvSpPr>
          <p:cNvPr id="3" name="Content Placeholder 2"/>
          <p:cNvSpPr>
            <a:spLocks noGrp="1"/>
          </p:cNvSpPr>
          <p:nvPr>
            <p:ph idx="1"/>
          </p:nvPr>
        </p:nvSpPr>
        <p:spPr>
          <a:xfrm>
            <a:off x="1182688" y="1524000"/>
            <a:ext cx="7099464" cy="4608513"/>
          </a:xfrm>
        </p:spPr>
        <p:txBody>
          <a:bodyPr/>
          <a:lstStyle/>
          <a:p>
            <a:r>
              <a:rPr lang="en-US" dirty="0" smtClean="0"/>
              <a:t>1:M – the foreign</a:t>
            </a:r>
            <a:r>
              <a:rPr lang="en-US" baseline="0" dirty="0" smtClean="0"/>
              <a:t> key must be placed in the entity on the many side</a:t>
            </a:r>
          </a:p>
          <a:p>
            <a:r>
              <a:rPr lang="en-US" baseline="0" dirty="0" smtClean="0"/>
              <a:t>for example, if the relationship from </a:t>
            </a:r>
            <a:r>
              <a:rPr lang="en-US" b="1" baseline="0" dirty="0" smtClean="0"/>
              <a:t>A to B is 1:M </a:t>
            </a:r>
            <a:r>
              <a:rPr lang="en-US" baseline="0" dirty="0" smtClean="0"/>
              <a:t>(one instance of A is associated with many instances of B), then </a:t>
            </a:r>
            <a:r>
              <a:rPr lang="en-US" b="1" baseline="0" dirty="0" smtClean="0"/>
              <a:t>place the foreign key in B</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26</a:t>
            </a:fld>
            <a:endParaRPr lang="en-US"/>
          </a:p>
        </p:txBody>
      </p:sp>
    </p:spTree>
    <p:extLst>
      <p:ext uri="{BB962C8B-B14F-4D97-AF65-F5344CB8AC3E}">
        <p14:creationId xmlns:p14="http://schemas.microsoft.com/office/powerpoint/2010/main" val="1766511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Keys</a:t>
            </a:r>
            <a:endParaRPr lang="en-US" dirty="0"/>
          </a:p>
        </p:txBody>
      </p:sp>
      <p:sp>
        <p:nvSpPr>
          <p:cNvPr id="3" name="Content Placeholder 2"/>
          <p:cNvSpPr>
            <a:spLocks noGrp="1"/>
          </p:cNvSpPr>
          <p:nvPr>
            <p:ph idx="1"/>
          </p:nvPr>
        </p:nvSpPr>
        <p:spPr/>
        <p:txBody>
          <a:bodyPr/>
          <a:lstStyle/>
          <a:p>
            <a:r>
              <a:rPr lang="en-US" dirty="0" smtClean="0"/>
              <a:t>M:N – a many-to-many relationship requires that a third entity, called an </a:t>
            </a:r>
            <a:r>
              <a:rPr lang="en-US" b="1" i="1" dirty="0" smtClean="0"/>
              <a:t>associative entity</a:t>
            </a:r>
            <a:r>
              <a:rPr lang="en-US" dirty="0" smtClean="0"/>
              <a:t>, be created</a:t>
            </a:r>
          </a:p>
          <a:p>
            <a:r>
              <a:rPr lang="en-US" dirty="0" smtClean="0"/>
              <a:t>we will look at associative entities later</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27</a:t>
            </a:fld>
            <a:endParaRPr lang="en-US"/>
          </a:p>
        </p:txBody>
      </p:sp>
    </p:spTree>
    <p:extLst>
      <p:ext uri="{BB962C8B-B14F-4D97-AF65-F5344CB8AC3E}">
        <p14:creationId xmlns:p14="http://schemas.microsoft.com/office/powerpoint/2010/main" val="247906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use</a:t>
            </a:r>
            <a:r>
              <a:rPr lang="en-US" baseline="0" dirty="0" smtClean="0"/>
              <a:t> Visio to create an ER diagrams for 1:1 and 1:M relationships</a:t>
            </a:r>
          </a:p>
          <a:p>
            <a:pPr lvl="1"/>
            <a:r>
              <a:rPr lang="en-US" dirty="0" smtClean="0"/>
              <a:t>for instructions, see 02Relationships.doc</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28</a:t>
            </a:fld>
            <a:endParaRPr lang="en-US"/>
          </a:p>
        </p:txBody>
      </p:sp>
    </p:spTree>
    <p:extLst>
      <p:ext uri="{BB962C8B-B14F-4D97-AF65-F5344CB8AC3E}">
        <p14:creationId xmlns:p14="http://schemas.microsoft.com/office/powerpoint/2010/main" val="395596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custDataLst>
              <p:tags r:id="rId1"/>
            </p:custDataLst>
          </p:nvPr>
        </p:nvSpPr>
        <p:spPr>
          <a:xfrm>
            <a:off x="609600" y="1066800"/>
            <a:ext cx="8077200" cy="1143000"/>
          </a:xfrm>
          <a:noFill/>
        </p:spPr>
        <p:txBody>
          <a:bodyPr lIns="90488" tIns="44450" rIns="90488" bIns="44450" anchor="ctr"/>
          <a:lstStyle/>
          <a:p>
            <a:pPr algn="ctr" eaLnBrk="1" hangingPunct="1"/>
            <a:r>
              <a:rPr lang="en-US" sz="4800" b="1" dirty="0"/>
              <a:t>ER Modeling Review</a:t>
            </a:r>
            <a:endParaRPr lang="en-US" sz="4800" b="1" dirty="0" smtClean="0"/>
          </a:p>
        </p:txBody>
      </p:sp>
      <p:sp>
        <p:nvSpPr>
          <p:cNvPr id="31747" name="Rectangle 3"/>
          <p:cNvSpPr>
            <a:spLocks noGrp="1" noChangeArrowheads="1"/>
          </p:cNvSpPr>
          <p:nvPr>
            <p:ph type="subTitle" idx="1"/>
            <p:custDataLst>
              <p:tags r:id="rId2"/>
            </p:custDataLst>
          </p:nvPr>
        </p:nvSpPr>
        <p:spPr>
          <a:xfrm>
            <a:off x="457200" y="2838450"/>
            <a:ext cx="8077200" cy="3333750"/>
          </a:xfrm>
          <a:noFill/>
        </p:spPr>
        <p:txBody>
          <a:bodyPr lIns="90488" tIns="44450" rIns="90488" bIns="44450"/>
          <a:lstStyle/>
          <a:p>
            <a:pPr marL="793750" indent="-793750" eaLnBrk="1" hangingPunct="1"/>
            <a:r>
              <a:rPr lang="en-US" sz="4400" b="1" i="1" dirty="0" smtClean="0">
                <a:solidFill>
                  <a:schemeClr val="tx2"/>
                </a:solidFill>
              </a:rPr>
              <a:t>The End</a:t>
            </a:r>
          </a:p>
          <a:p>
            <a:pPr marL="793750" indent="-793750" eaLnBrk="1" hangingPunct="1"/>
            <a:endParaRPr lang="en-US" sz="1800" b="1" i="1" dirty="0" smtClean="0">
              <a:solidFill>
                <a:schemeClr val="tx2"/>
              </a:solidFill>
            </a:endParaRPr>
          </a:p>
          <a:p>
            <a:pPr marL="793750" indent="-793750" algn="l" eaLnBrk="1" hangingPunct="1"/>
            <a:endParaRPr lang="en-US" sz="1800" b="1" i="1" dirty="0" smtClean="0">
              <a:solidFill>
                <a:schemeClr val="tx2"/>
              </a:solidFill>
            </a:endParaRPr>
          </a:p>
          <a:p>
            <a:pPr marL="793750" indent="-793750" algn="l" eaLnBrk="1" hangingPunct="1"/>
            <a:endParaRPr lang="en-US" sz="1800" b="1" i="1" dirty="0" smtClean="0">
              <a:solidFill>
                <a:schemeClr val="tx2"/>
              </a:solidFill>
            </a:endParaRPr>
          </a:p>
          <a:p>
            <a:pPr marL="793750" indent="-793750" algn="l" eaLnBrk="1" hangingPunct="1"/>
            <a:endParaRPr lang="en-US" sz="1800" b="1" i="1" dirty="0" smtClean="0">
              <a:solidFill>
                <a:schemeClr val="tx2"/>
              </a:solidFill>
            </a:endParaRPr>
          </a:p>
          <a:p>
            <a:pPr marL="793750" indent="-793750" algn="l" eaLnBrk="1" hangingPunct="1"/>
            <a:endParaRPr lang="en-US" sz="1800" b="1" i="1" dirty="0" smtClean="0">
              <a:solidFill>
                <a:schemeClr val="tx2"/>
              </a:solidFill>
            </a:endParaRPr>
          </a:p>
          <a:p>
            <a:pPr marL="793750" indent="-793750" algn="l" eaLnBrk="1" hangingPunct="1"/>
            <a:endParaRPr lang="en-US" sz="1800" b="1" i="1" dirty="0" smtClean="0">
              <a:solidFill>
                <a:schemeClr val="tx2"/>
              </a:solidFill>
            </a:endParaRPr>
          </a:p>
          <a:p>
            <a:pPr marL="793750" indent="-793750" algn="l" eaLnBrk="1" hangingPunct="1"/>
            <a:endParaRPr lang="en-US" sz="1800" b="1" i="1" dirty="0" smtClean="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Attributes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composite attribute </a:t>
            </a:r>
            <a:r>
              <a:rPr lang="en-US" dirty="0" smtClean="0"/>
              <a:t>is an attribute that is made up</a:t>
            </a:r>
            <a:r>
              <a:rPr lang="en-US" baseline="0" dirty="0" smtClean="0"/>
              <a:t> of two or more simpler attributes</a:t>
            </a:r>
          </a:p>
          <a:p>
            <a:pPr lvl="1"/>
            <a:r>
              <a:rPr lang="en-US" dirty="0" smtClean="0"/>
              <a:t>example: for the </a:t>
            </a:r>
            <a:r>
              <a:rPr lang="en-US" b="1" dirty="0" smtClean="0">
                <a:latin typeface="Courier New" pitchFamily="49" charset="0"/>
                <a:cs typeface="Courier New" pitchFamily="49" charset="0"/>
              </a:rPr>
              <a:t>Student</a:t>
            </a:r>
            <a:r>
              <a:rPr lang="en-US" dirty="0" smtClean="0"/>
              <a:t> entity, the name attribute is composed of two simpler attributes – first name and last name</a:t>
            </a:r>
          </a:p>
          <a:p>
            <a:r>
              <a:rPr lang="en-US" dirty="0" smtClean="0"/>
              <a:t>in an ER diagram created in Visio, only the </a:t>
            </a:r>
            <a:r>
              <a:rPr lang="en-US" b="1" dirty="0" smtClean="0"/>
              <a:t>simple attributes </a:t>
            </a:r>
            <a:r>
              <a:rPr lang="en-US" dirty="0" smtClean="0"/>
              <a:t>are included in the model</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3</a:t>
            </a:fld>
            <a:endParaRPr lang="en-US"/>
          </a:p>
        </p:txBody>
      </p:sp>
    </p:spTree>
    <p:extLst>
      <p:ext uri="{BB962C8B-B14F-4D97-AF65-F5344CB8AC3E}">
        <p14:creationId xmlns:p14="http://schemas.microsoft.com/office/powerpoint/2010/main" val="279985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p:txBody>
          <a:bodyPr/>
          <a:lstStyle/>
          <a:p>
            <a:r>
              <a:rPr lang="en-US" dirty="0" smtClean="0"/>
              <a:t>if an attribute A (or a collection of attributes), determines the value of a second attribute B, we say </a:t>
            </a:r>
          </a:p>
          <a:p>
            <a:pPr lvl="1"/>
            <a:r>
              <a:rPr lang="en-US" dirty="0" smtClean="0"/>
              <a:t>A </a:t>
            </a:r>
            <a:r>
              <a:rPr lang="en-US" b="1" dirty="0" smtClean="0"/>
              <a:t>functionally determines </a:t>
            </a:r>
            <a:r>
              <a:rPr lang="en-US" dirty="0" smtClean="0"/>
              <a:t>B, or </a:t>
            </a:r>
          </a:p>
          <a:p>
            <a:pPr lvl="1"/>
            <a:r>
              <a:rPr lang="en-US" dirty="0" smtClean="0"/>
              <a:t>B is </a:t>
            </a:r>
            <a:r>
              <a:rPr lang="en-US" b="1" dirty="0" smtClean="0"/>
              <a:t>functionally dependent </a:t>
            </a:r>
            <a:r>
              <a:rPr lang="en-US" dirty="0" smtClean="0"/>
              <a:t>on A</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4</a:t>
            </a:fld>
            <a:endParaRPr lang="en-US"/>
          </a:p>
        </p:txBody>
      </p:sp>
    </p:spTree>
    <p:extLst>
      <p:ext uri="{BB962C8B-B14F-4D97-AF65-F5344CB8AC3E}">
        <p14:creationId xmlns:p14="http://schemas.microsoft.com/office/powerpoint/2010/main" val="370828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a:t>
            </a:r>
            <a:r>
              <a:rPr lang="en-US" baseline="0" dirty="0" smtClean="0"/>
              <a:t> Keys</a:t>
            </a:r>
            <a:endParaRPr lang="en-US" dirty="0"/>
          </a:p>
        </p:txBody>
      </p:sp>
      <p:sp>
        <p:nvSpPr>
          <p:cNvPr id="3" name="Content Placeholder 2"/>
          <p:cNvSpPr>
            <a:spLocks noGrp="1"/>
          </p:cNvSpPr>
          <p:nvPr>
            <p:ph idx="1"/>
          </p:nvPr>
        </p:nvSpPr>
        <p:spPr>
          <a:xfrm>
            <a:off x="819807" y="1524000"/>
            <a:ext cx="8135281" cy="4608513"/>
          </a:xfrm>
        </p:spPr>
        <p:txBody>
          <a:bodyPr/>
          <a:lstStyle/>
          <a:p>
            <a:r>
              <a:rPr lang="en-US" dirty="0" smtClean="0"/>
              <a:t>an attribute, or collection of attributes, that uniquely identifies an instance of an entity, is called the </a:t>
            </a:r>
            <a:r>
              <a:rPr lang="en-US" b="1" i="1" dirty="0" smtClean="0"/>
              <a:t>primary key</a:t>
            </a:r>
            <a:r>
              <a:rPr lang="en-US" b="1" dirty="0" smtClean="0"/>
              <a:t> </a:t>
            </a:r>
          </a:p>
          <a:p>
            <a:r>
              <a:rPr lang="en-US" dirty="0" smtClean="0"/>
              <a:t>a collection of attributes can be a primary key only if </a:t>
            </a:r>
          </a:p>
          <a:p>
            <a:pPr lvl="1"/>
            <a:r>
              <a:rPr lang="en-US" dirty="0" smtClean="0"/>
              <a:t>the collection </a:t>
            </a:r>
            <a:r>
              <a:rPr lang="en-US" b="1" dirty="0" smtClean="0"/>
              <a:t>uniquely identifies an instance </a:t>
            </a:r>
            <a:r>
              <a:rPr lang="en-US" dirty="0" smtClean="0"/>
              <a:t>of an entity, and</a:t>
            </a:r>
          </a:p>
          <a:p>
            <a:pPr lvl="1"/>
            <a:r>
              <a:rPr lang="en-US" b="1" dirty="0" smtClean="0"/>
              <a:t>no smaller collection has this property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5</a:t>
            </a:fld>
            <a:endParaRPr lang="en-US"/>
          </a:p>
        </p:txBody>
      </p:sp>
    </p:spTree>
    <p:extLst>
      <p:ext uri="{BB962C8B-B14F-4D97-AF65-F5344CB8AC3E}">
        <p14:creationId xmlns:p14="http://schemas.microsoft.com/office/powerpoint/2010/main" val="399117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a:t>
            </a:r>
            <a:endParaRPr lang="en-US" dirty="0"/>
          </a:p>
        </p:txBody>
      </p:sp>
      <p:sp>
        <p:nvSpPr>
          <p:cNvPr id="3" name="Content Placeholder 2"/>
          <p:cNvSpPr>
            <a:spLocks noGrp="1"/>
          </p:cNvSpPr>
          <p:nvPr>
            <p:ph idx="1"/>
          </p:nvPr>
        </p:nvSpPr>
        <p:spPr/>
        <p:txBody>
          <a:bodyPr/>
          <a:lstStyle/>
          <a:p>
            <a:r>
              <a:rPr lang="en-US" dirty="0" smtClean="0"/>
              <a:t>there may be </a:t>
            </a:r>
            <a:r>
              <a:rPr lang="en-US" b="1" dirty="0" smtClean="0"/>
              <a:t>more than one choice </a:t>
            </a:r>
            <a:r>
              <a:rPr lang="en-US" dirty="0" smtClean="0"/>
              <a:t>for a primary key</a:t>
            </a:r>
          </a:p>
          <a:p>
            <a:r>
              <a:rPr lang="en-US" dirty="0" smtClean="0"/>
              <a:t>in that case, the various choices are called </a:t>
            </a:r>
            <a:r>
              <a:rPr lang="en-US" b="1" i="1" dirty="0" smtClean="0"/>
              <a:t>candidate keys</a:t>
            </a:r>
            <a:r>
              <a:rPr lang="en-US" dirty="0" smtClean="0"/>
              <a:t>, and one is selected as the primary key</a:t>
            </a:r>
          </a:p>
          <a:p>
            <a:r>
              <a:rPr lang="en-US" dirty="0"/>
              <a:t>all attributes of an entity are functionally dependent on the primary key</a:t>
            </a:r>
          </a:p>
          <a:p>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6</a:t>
            </a:fld>
            <a:endParaRPr lang="en-US"/>
          </a:p>
        </p:txBody>
      </p:sp>
    </p:spTree>
    <p:extLst>
      <p:ext uri="{BB962C8B-B14F-4D97-AF65-F5344CB8AC3E}">
        <p14:creationId xmlns:p14="http://schemas.microsoft.com/office/powerpoint/2010/main" val="114304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a:t>
            </a:r>
            <a:endParaRPr lang="en-US" dirty="0"/>
          </a:p>
        </p:txBody>
      </p:sp>
      <p:sp>
        <p:nvSpPr>
          <p:cNvPr id="3" name="Content Placeholder 2"/>
          <p:cNvSpPr>
            <a:spLocks noGrp="1"/>
          </p:cNvSpPr>
          <p:nvPr>
            <p:ph idx="1"/>
          </p:nvPr>
        </p:nvSpPr>
        <p:spPr/>
        <p:txBody>
          <a:bodyPr/>
          <a:lstStyle/>
          <a:p>
            <a:r>
              <a:rPr lang="en-US" dirty="0" smtClean="0"/>
              <a:t>a primary key </a:t>
            </a:r>
          </a:p>
          <a:p>
            <a:pPr lvl="1"/>
            <a:r>
              <a:rPr lang="en-US" dirty="0" smtClean="0"/>
              <a:t>is </a:t>
            </a:r>
            <a:r>
              <a:rPr lang="en-US" b="1" dirty="0" smtClean="0"/>
              <a:t>unique</a:t>
            </a:r>
            <a:r>
              <a:rPr lang="en-US" dirty="0" smtClean="0"/>
              <a:t>, </a:t>
            </a:r>
            <a:r>
              <a:rPr lang="en-US" i="1" dirty="0" smtClean="0"/>
              <a:t>and</a:t>
            </a:r>
          </a:p>
          <a:p>
            <a:pPr lvl="1"/>
            <a:r>
              <a:rPr lang="en-US" dirty="0" smtClean="0"/>
              <a:t>is </a:t>
            </a:r>
            <a:r>
              <a:rPr lang="en-US" b="1" dirty="0" smtClean="0"/>
              <a:t>never null</a:t>
            </a:r>
          </a:p>
          <a:p>
            <a:r>
              <a:rPr lang="en-US" dirty="0" smtClean="0"/>
              <a:t>this is called </a:t>
            </a:r>
            <a:r>
              <a:rPr lang="en-US" b="1" i="1" dirty="0" smtClean="0"/>
              <a:t>entity integrity</a:t>
            </a:r>
            <a:endParaRPr lang="en-US" b="1" dirty="0" smtClean="0"/>
          </a:p>
          <a:p>
            <a:r>
              <a:rPr lang="en-US" dirty="0" smtClean="0"/>
              <a:t>note: “null” means there is no value; an empty string or a space is not a null value</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7</a:t>
            </a:fld>
            <a:endParaRPr lang="en-US"/>
          </a:p>
        </p:txBody>
      </p:sp>
    </p:spTree>
    <p:extLst>
      <p:ext uri="{BB962C8B-B14F-4D97-AF65-F5344CB8AC3E}">
        <p14:creationId xmlns:p14="http://schemas.microsoft.com/office/powerpoint/2010/main" val="316665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Keys</a:t>
            </a:r>
            <a:endParaRPr lang="en-US" dirty="0"/>
          </a:p>
        </p:txBody>
      </p:sp>
      <p:sp>
        <p:nvSpPr>
          <p:cNvPr id="3" name="Content Placeholder 2"/>
          <p:cNvSpPr>
            <a:spLocks noGrp="1"/>
          </p:cNvSpPr>
          <p:nvPr>
            <p:ph idx="1"/>
          </p:nvPr>
        </p:nvSpPr>
        <p:spPr/>
        <p:txBody>
          <a:bodyPr/>
          <a:lstStyle/>
          <a:p>
            <a:r>
              <a:rPr lang="en-US" dirty="0" smtClean="0"/>
              <a:t>an</a:t>
            </a:r>
            <a:r>
              <a:rPr lang="en-US" baseline="0" dirty="0" smtClean="0"/>
              <a:t> attribute that is likely to be used for searching is called a </a:t>
            </a:r>
            <a:r>
              <a:rPr lang="en-US" b="1" baseline="0" dirty="0" smtClean="0"/>
              <a:t>secondary key</a:t>
            </a:r>
          </a:p>
          <a:p>
            <a:r>
              <a:rPr lang="en-US" dirty="0" smtClean="0"/>
              <a:t>the last name of a student might be considered a secondary key</a:t>
            </a:r>
          </a:p>
          <a:p>
            <a:r>
              <a:rPr lang="en-US" dirty="0" smtClean="0"/>
              <a:t>secondary keys are </a:t>
            </a:r>
            <a:r>
              <a:rPr lang="en-US" b="1" dirty="0" smtClean="0"/>
              <a:t>not unique</a:t>
            </a:r>
          </a:p>
          <a:p>
            <a:r>
              <a:rPr lang="en-US" dirty="0" smtClean="0"/>
              <a:t>secondary key fields should be </a:t>
            </a:r>
            <a:r>
              <a:rPr lang="en-US" b="1" dirty="0" smtClean="0"/>
              <a:t>indexed</a:t>
            </a:r>
            <a:r>
              <a:rPr lang="en-US" dirty="0" smtClean="0"/>
              <a:t> for faster retrieval</a:t>
            </a: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8</a:t>
            </a:fld>
            <a:endParaRPr lang="en-US"/>
          </a:p>
        </p:txBody>
      </p:sp>
    </p:spTree>
    <p:extLst>
      <p:ext uri="{BB962C8B-B14F-4D97-AF65-F5344CB8AC3E}">
        <p14:creationId xmlns:p14="http://schemas.microsoft.com/office/powerpoint/2010/main" val="379612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use</a:t>
            </a:r>
            <a:r>
              <a:rPr lang="en-US" baseline="0" dirty="0" smtClean="0"/>
              <a:t> </a:t>
            </a:r>
            <a:r>
              <a:rPr lang="en-US" baseline="0" dirty="0" err="1" smtClean="0"/>
              <a:t>LucidChart</a:t>
            </a:r>
            <a:r>
              <a:rPr lang="en-US" baseline="0" dirty="0" smtClean="0"/>
              <a:t> </a:t>
            </a:r>
            <a:r>
              <a:rPr lang="en-US" baseline="0" dirty="0" smtClean="0"/>
              <a:t>to create an ER diagram of the Student entity and its attributes</a:t>
            </a:r>
          </a:p>
          <a:p>
            <a:pPr lvl="1"/>
            <a:r>
              <a:rPr lang="en-US" dirty="0" smtClean="0"/>
              <a:t>for instructions, see 01EntitiesAndAttributes.doc</a:t>
            </a:r>
          </a:p>
        </p:txBody>
      </p:sp>
      <p:sp>
        <p:nvSpPr>
          <p:cNvPr id="5" name="Slide Number Placeholder 4"/>
          <p:cNvSpPr>
            <a:spLocks noGrp="1"/>
          </p:cNvSpPr>
          <p:nvPr>
            <p:ph type="sldNum" sz="quarter" idx="12"/>
          </p:nvPr>
        </p:nvSpPr>
        <p:spPr/>
        <p:txBody>
          <a:bodyPr/>
          <a:lstStyle/>
          <a:p>
            <a:pPr>
              <a:defRPr/>
            </a:pPr>
            <a:fld id="{8CD46F87-2999-4D27-82F7-8F576955ED79}" type="slidenum">
              <a:rPr lang="en-US" smtClean="0"/>
              <a:pPr>
                <a:defRPr/>
              </a:pPr>
              <a:t>9</a:t>
            </a:fld>
            <a:endParaRPr lang="en-US"/>
          </a:p>
        </p:txBody>
      </p:sp>
    </p:spTree>
    <p:extLst>
      <p:ext uri="{BB962C8B-B14F-4D97-AF65-F5344CB8AC3E}">
        <p14:creationId xmlns:p14="http://schemas.microsoft.com/office/powerpoint/2010/main" val="11413327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ourseSlidesMM">
  <a:themeElements>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ourseSlidesM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SlidesMM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urseSlidesMM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urseSlidesMM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ourseSlidesMM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urseSlidesMM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urseSlidesMM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urseSlidesMM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C:\0Merry\Courses\courseSlidesMM.pot</Template>
  <TotalTime>2099</TotalTime>
  <Words>1124</Words>
  <Application>Microsoft Office PowerPoint</Application>
  <PresentationFormat>On-screen Show (4:3)</PresentationFormat>
  <Paragraphs>155</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Courier New</vt:lpstr>
      <vt:lpstr>Tahoma</vt:lpstr>
      <vt:lpstr>Times New Roman</vt:lpstr>
      <vt:lpstr>Wingdings</vt:lpstr>
      <vt:lpstr>courseSlidesMM</vt:lpstr>
      <vt:lpstr>ER Modeling Review</vt:lpstr>
      <vt:lpstr>Entities and Attributes</vt:lpstr>
      <vt:lpstr>Composite Attributes</vt:lpstr>
      <vt:lpstr>Functional Dependencies</vt:lpstr>
      <vt:lpstr>Primary Keys</vt:lpstr>
      <vt:lpstr>Primary Keys</vt:lpstr>
      <vt:lpstr>Primary Keys</vt:lpstr>
      <vt:lpstr>Secondary Keys</vt:lpstr>
      <vt:lpstr>Activity</vt:lpstr>
      <vt:lpstr>Relationships</vt:lpstr>
      <vt:lpstr>Relationship Degrees</vt:lpstr>
      <vt:lpstr>Cardinality </vt:lpstr>
      <vt:lpstr>Cardinality</vt:lpstr>
      <vt:lpstr>Examples</vt:lpstr>
      <vt:lpstr>Examples</vt:lpstr>
      <vt:lpstr>Cardinality Options</vt:lpstr>
      <vt:lpstr>Cardinality symbols</vt:lpstr>
      <vt:lpstr>Examples Revisited</vt:lpstr>
      <vt:lpstr>Examples Revisited</vt:lpstr>
      <vt:lpstr>Examples Revisited</vt:lpstr>
      <vt:lpstr>Determining Cardinalities</vt:lpstr>
      <vt:lpstr>Foreign Keys</vt:lpstr>
      <vt:lpstr>Foreign Keys</vt:lpstr>
      <vt:lpstr>Foreign Keys</vt:lpstr>
      <vt:lpstr>Foreign Keys</vt:lpstr>
      <vt:lpstr>Foreign Keys</vt:lpstr>
      <vt:lpstr>Foreign Keys</vt:lpstr>
      <vt:lpstr>Activity</vt:lpstr>
      <vt:lpstr>ER Modeling Review</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Mark L. Gillenson</dc:creator>
  <cp:lastModifiedBy>Hawley,Douglas D</cp:lastModifiedBy>
  <cp:revision>242</cp:revision>
  <dcterms:created xsi:type="dcterms:W3CDTF">1998-04-22T17:13:08Z</dcterms:created>
  <dcterms:modified xsi:type="dcterms:W3CDTF">2019-08-27T15:01:54Z</dcterms:modified>
</cp:coreProperties>
</file>