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0" r:id="rId3"/>
    <p:sldId id="418" r:id="rId4"/>
    <p:sldId id="419" r:id="rId5"/>
    <p:sldId id="421" r:id="rId6"/>
    <p:sldId id="422" r:id="rId7"/>
    <p:sldId id="424" r:id="rId8"/>
    <p:sldId id="423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7" r:id="rId21"/>
    <p:sldId id="438" r:id="rId22"/>
    <p:sldId id="436" r:id="rId23"/>
    <p:sldId id="338" r:id="rId24"/>
  </p:sldIdLst>
  <p:sldSz cx="9144000" cy="6858000" type="screen4x3"/>
  <p:notesSz cx="6858000" cy="923925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>
        <p:scale>
          <a:sx n="91" d="100"/>
          <a:sy n="91" d="100"/>
        </p:scale>
        <p:origin x="-2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1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C95ED-CFA9-45B7-8F4D-481B9A384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C712F7-A62B-44C6-93B8-C662DCFC5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1A50-1DF3-4459-B00B-C407FC45BCE1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C4067-E25C-4225-A141-ABA6B4131786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DE6EE-4659-47C4-8224-7A3DBFA56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73DA-5000-4C73-8F6B-10ACB6FAAB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AC0-CE07-49A4-AB3F-7D16E34180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46F87-2999-4D27-82F7-8F576955E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336-D853-4F28-8E77-2F7C61D657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41C1-795A-4AE6-A5D0-621A017B4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F137-76E6-4AF3-8D84-38C857F2A7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433C-9E4D-4E01-AC44-1B74655B9A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7ED-D710-467E-A859-AA7E132D1A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D25D-F532-48BA-9768-D8F058C3D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3A8C-0A6F-4CD0-9B16-C92614A3F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2B444-D412-458A-B6BC-FE3F7E15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b="1" dirty="0" smtClean="0"/>
              <a:t>More On ER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weak entity </a:t>
            </a:r>
            <a:r>
              <a:rPr lang="en-US" dirty="0" smtClean="0"/>
              <a:t>is an entity that depends on another entity for its existence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entity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Building</a:t>
            </a:r>
            <a:r>
              <a:rPr lang="en-US" dirty="0" smtClean="0"/>
              <a:t> has attributes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buildingID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buildingName</a:t>
            </a:r>
            <a:r>
              <a:rPr lang="en-US" dirty="0" smtClean="0"/>
              <a:t>,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(in square feet)</a:t>
            </a:r>
          </a:p>
          <a:p>
            <a:pPr lvl="2"/>
            <a:r>
              <a:rPr lang="en-US" dirty="0" smtClean="0"/>
              <a:t>for example, Colden Hall would have building id of CH, name would be Colden Hall, and square feet might be 10,000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entity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Room</a:t>
            </a:r>
            <a:r>
              <a:rPr lang="en-US" dirty="0" smtClean="0"/>
              <a:t> has attributes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roomNumber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(in square feet),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primaryUse</a:t>
            </a:r>
            <a:r>
              <a:rPr lang="en-US" dirty="0" smtClean="0"/>
              <a:t> (classroom, office, or lab for example)</a:t>
            </a:r>
          </a:p>
          <a:p>
            <a:pPr lvl="2"/>
            <a:r>
              <a:rPr lang="en-US" dirty="0" smtClean="0"/>
              <a:t>for example, our classroom would have a room number of 1400, size of 600 square feet, and primary use would be as a classroom</a:t>
            </a:r>
          </a:p>
          <a:p>
            <a:pPr lvl="1"/>
            <a:r>
              <a:rPr lang="en-US" dirty="0" smtClean="0"/>
              <a:t>in this example, note that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roomNumber </a:t>
            </a:r>
            <a:r>
              <a:rPr lang="en-US" dirty="0" smtClean="0"/>
              <a:t>cannot serve as a primary key – there could be rooms in other buildings also numbered 1400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7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" y="1524000"/>
            <a:ext cx="7704083" cy="4608513"/>
          </a:xfrm>
        </p:spPr>
        <p:txBody>
          <a:bodyPr/>
          <a:lstStyle/>
          <a:p>
            <a:pPr lvl="1"/>
            <a:r>
              <a:rPr lang="en-US" dirty="0" smtClean="0"/>
              <a:t>the attribute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roomNumber</a:t>
            </a:r>
            <a:r>
              <a:rPr lang="en-US" baseline="0" dirty="0" smtClean="0"/>
              <a:t> uniquely identifies a room only if we know the building</a:t>
            </a:r>
          </a:p>
          <a:p>
            <a:pPr lvl="1"/>
            <a:r>
              <a:rPr lang="en-US" baseline="0" dirty="0" smtClean="0"/>
              <a:t>the </a:t>
            </a:r>
            <a:r>
              <a:rPr lang="en-US" b="1" baseline="0" dirty="0" smtClean="0"/>
              <a:t>primary key </a:t>
            </a:r>
            <a:r>
              <a:rPr lang="en-US" baseline="0" dirty="0" smtClean="0"/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Room</a:t>
            </a:r>
            <a:r>
              <a:rPr lang="en-US" dirty="0" smtClean="0"/>
              <a:t> must be the </a:t>
            </a:r>
            <a:r>
              <a:rPr lang="en-US" b="1" dirty="0" smtClean="0"/>
              <a:t>composite key </a:t>
            </a:r>
            <a:r>
              <a:rPr lang="en-US" dirty="0" smtClean="0"/>
              <a:t>composed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buildingID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roomNumber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roomNumber</a:t>
            </a:r>
            <a:r>
              <a:rPr lang="en-US" baseline="0" dirty="0" smtClean="0"/>
              <a:t> is called a </a:t>
            </a:r>
            <a:r>
              <a:rPr lang="en-US" b="1" i="1" baseline="0" dirty="0" smtClean="0"/>
              <a:t>partial identifier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Room</a:t>
            </a:r>
            <a:r>
              <a:rPr lang="en-US" dirty="0" smtClean="0"/>
              <a:t> is a </a:t>
            </a:r>
            <a:r>
              <a:rPr lang="en-US" b="1" dirty="0" smtClean="0"/>
              <a:t>weak entity </a:t>
            </a:r>
            <a:r>
              <a:rPr lang="en-US" dirty="0" smtClean="0"/>
              <a:t>and depends on the strong entity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Building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3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13" y="1341120"/>
            <a:ext cx="7482231" cy="49599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primary key </a:t>
            </a:r>
            <a:r>
              <a:rPr lang="en-US" dirty="0" smtClean="0"/>
              <a:t>of a weak entity is the partial key of the weak entity combined with the primary key of the strong entity on which it depends</a:t>
            </a:r>
          </a:p>
          <a:p>
            <a:r>
              <a:rPr lang="en-US" b="1" dirty="0" smtClean="0"/>
              <a:t>if an instance of the strong entity “disappears”, </a:t>
            </a:r>
            <a:r>
              <a:rPr lang="en-US" dirty="0" smtClean="0"/>
              <a:t>then </a:t>
            </a:r>
            <a:r>
              <a:rPr lang="en-US" b="1" dirty="0" smtClean="0"/>
              <a:t>all instances of the weak entity depending on the strong entity also “disappear”</a:t>
            </a:r>
          </a:p>
          <a:p>
            <a:pPr lvl="1"/>
            <a:r>
              <a:rPr lang="en-US" dirty="0" smtClean="0"/>
              <a:t>if Colden Hall is destroyed, all the rooms inside Colden Hall are also gone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 in Visio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70" y="1537911"/>
            <a:ext cx="7772400" cy="4608513"/>
          </a:xfrm>
        </p:spPr>
        <p:txBody>
          <a:bodyPr/>
          <a:lstStyle/>
          <a:p>
            <a:r>
              <a:rPr lang="en-US" dirty="0" smtClean="0"/>
              <a:t>in Visio, a </a:t>
            </a:r>
            <a:r>
              <a:rPr lang="en-US" b="1" dirty="0" smtClean="0"/>
              <a:t>weak entity</a:t>
            </a:r>
            <a:r>
              <a:rPr lang="en-US" baseline="0" dirty="0" smtClean="0"/>
              <a:t> is modeled with an </a:t>
            </a:r>
            <a:r>
              <a:rPr lang="en-US" b="1" baseline="0" dirty="0" smtClean="0"/>
              <a:t>identifying</a:t>
            </a:r>
            <a:r>
              <a:rPr lang="en-US" baseline="0" dirty="0" smtClean="0"/>
              <a:t> relationship, represented by a </a:t>
            </a:r>
            <a:r>
              <a:rPr lang="en-US" b="1" baseline="0" dirty="0" smtClean="0"/>
              <a:t>solid line</a:t>
            </a:r>
          </a:p>
          <a:p>
            <a:endParaRPr lang="en-US" dirty="0"/>
          </a:p>
          <a:p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dirty="0" smtClean="0"/>
              <a:t>note:  </a:t>
            </a:r>
            <a:r>
              <a:rPr lang="en-US" b="1" dirty="0" smtClean="0"/>
              <a:t>associative entities are always weak</a:t>
            </a:r>
            <a:r>
              <a:rPr lang="en-US" dirty="0" smtClean="0"/>
              <a:t> with respect to the parent entities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65" y="3082550"/>
            <a:ext cx="6463231" cy="175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24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multivalued attribute </a:t>
            </a:r>
            <a:r>
              <a:rPr lang="en-US" dirty="0" smtClean="0"/>
              <a:t>is an attribute that can have more than one value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entity: Student</a:t>
            </a:r>
          </a:p>
          <a:p>
            <a:pPr lvl="1"/>
            <a:r>
              <a:rPr lang="en-US" dirty="0" smtClean="0"/>
              <a:t>attributes: student id, name, and </a:t>
            </a:r>
            <a:r>
              <a:rPr lang="en-US" b="1" dirty="0" smtClean="0"/>
              <a:t>phone number</a:t>
            </a:r>
          </a:p>
          <a:p>
            <a:pPr lvl="1"/>
            <a:r>
              <a:rPr lang="en-US" dirty="0" smtClean="0"/>
              <a:t>students may have several phone numbers, so phone number is a multivalued attribute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9" y="1524000"/>
            <a:ext cx="8408550" cy="4608513"/>
          </a:xfrm>
        </p:spPr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attribute </a:t>
            </a:r>
            <a:r>
              <a:rPr lang="en-US" dirty="0" smtClean="0"/>
              <a:t>should </a:t>
            </a:r>
            <a:r>
              <a:rPr lang="en-US" baseline="0" dirty="0" smtClean="0"/>
              <a:t>store </a:t>
            </a:r>
            <a:r>
              <a:rPr lang="en-US" baseline="0" dirty="0" smtClean="0"/>
              <a:t>a </a:t>
            </a:r>
            <a:r>
              <a:rPr lang="en-US" b="1" baseline="0" dirty="0" smtClean="0"/>
              <a:t>single value</a:t>
            </a:r>
          </a:p>
          <a:p>
            <a:r>
              <a:rPr lang="en-US" baseline="0" dirty="0" smtClean="0"/>
              <a:t>to </a:t>
            </a:r>
            <a:r>
              <a:rPr lang="en-US" baseline="0" dirty="0" smtClean="0"/>
              <a:t>model a multi-valued attribute, we </a:t>
            </a:r>
            <a:r>
              <a:rPr lang="en-US" baseline="0" dirty="0" smtClean="0"/>
              <a:t>create </a:t>
            </a:r>
            <a:r>
              <a:rPr lang="en-US" baseline="0" dirty="0" smtClean="0"/>
              <a:t>a </a:t>
            </a:r>
            <a:r>
              <a:rPr lang="en-US" b="1" baseline="0" dirty="0" smtClean="0"/>
              <a:t>second entity</a:t>
            </a:r>
          </a:p>
          <a:p>
            <a:r>
              <a:rPr lang="en-US" dirty="0" smtClean="0"/>
              <a:t>the second entity will be weak with respect to the original </a:t>
            </a:r>
            <a:r>
              <a:rPr lang="en-US" dirty="0" smtClean="0"/>
              <a:t>entity 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the attribute being modeled </a:t>
            </a:r>
            <a:r>
              <a:rPr lang="en-US" dirty="0" smtClean="0"/>
              <a:t>(e.g., phone </a:t>
            </a:r>
            <a:r>
              <a:rPr lang="en-US" dirty="0" smtClean="0"/>
              <a:t>number) serves as a partial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6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6" y="1827069"/>
            <a:ext cx="6821583" cy="16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72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236098" cy="4608513"/>
          </a:xfrm>
        </p:spPr>
        <p:txBody>
          <a:bodyPr/>
          <a:lstStyle/>
          <a:p>
            <a:r>
              <a:rPr lang="en-US" dirty="0" smtClean="0"/>
              <a:t>in the examples </a:t>
            </a:r>
            <a:r>
              <a:rPr lang="en-US" dirty="0" smtClean="0"/>
              <a:t>up </a:t>
            </a:r>
            <a:r>
              <a:rPr lang="en-US" dirty="0" smtClean="0"/>
              <a:t>until now, </a:t>
            </a:r>
            <a:r>
              <a:rPr lang="en-US" b="1" dirty="0" smtClean="0"/>
              <a:t>primary </a:t>
            </a:r>
            <a:r>
              <a:rPr lang="en-US" b="1" dirty="0" smtClean="0"/>
              <a:t>keys </a:t>
            </a:r>
            <a:r>
              <a:rPr lang="en-US" dirty="0" smtClean="0"/>
              <a:t>are meaningful and are part of the data that needs to be stored about the entity</a:t>
            </a:r>
          </a:p>
          <a:p>
            <a:r>
              <a:rPr lang="en-US" dirty="0" smtClean="0"/>
              <a:t>occasionally, there are times when it is better to use meaningless keys that are </a:t>
            </a:r>
            <a:r>
              <a:rPr lang="en-US" b="1" dirty="0" smtClean="0"/>
              <a:t>not part of the actual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we might just assign consecutive numerical values as keys</a:t>
            </a:r>
          </a:p>
          <a:p>
            <a:pPr lvl="1"/>
            <a:r>
              <a:rPr lang="en-US" dirty="0" smtClean="0"/>
              <a:t>the first record entered has primary key 100</a:t>
            </a:r>
          </a:p>
          <a:p>
            <a:pPr lvl="1"/>
            <a:r>
              <a:rPr lang="en-US" dirty="0" smtClean="0"/>
              <a:t>the second record entered has primary key 101</a:t>
            </a:r>
          </a:p>
          <a:p>
            <a:pPr lvl="1"/>
            <a:r>
              <a:rPr lang="en-US" dirty="0" smtClean="0"/>
              <a:t>and so forth</a:t>
            </a:r>
          </a:p>
          <a:p>
            <a:r>
              <a:rPr lang="en-US" dirty="0" smtClean="0"/>
              <a:t>such keys are called </a:t>
            </a:r>
            <a:r>
              <a:rPr lang="en-US" b="1" dirty="0" smtClean="0"/>
              <a:t>surrogate keys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Textual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1524000"/>
            <a:ext cx="8450591" cy="4608513"/>
          </a:xfrm>
        </p:spPr>
        <p:txBody>
          <a:bodyPr/>
          <a:lstStyle/>
          <a:p>
            <a:r>
              <a:rPr lang="en-US" dirty="0" smtClean="0"/>
              <a:t>ER models can be represented textually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Textual representation</a:t>
            </a:r>
          </a:p>
          <a:p>
            <a:pPr marL="0" indent="0">
              <a:buNone/>
            </a:pPr>
            <a:endParaRPr lang="en-US" sz="1600" dirty="0" smtClean="0"/>
          </a:p>
          <a:p>
            <a:pPr marL="1376363" indent="-1150938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Faculty(</a:t>
            </a: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facultyID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facultyLastName, facultyFirstName, rank)</a:t>
            </a:r>
          </a:p>
          <a:p>
            <a:pPr marL="1376363" indent="-1150938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studentLastName, studentFirstName, gpa, major, facultyID)</a:t>
            </a:r>
          </a:p>
          <a:p>
            <a:pPr marL="1376363" indent="-1150938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FK facultyID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Faculty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07" y="2365266"/>
            <a:ext cx="4068940" cy="128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42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</a:t>
            </a:r>
            <a:r>
              <a:rPr lang="en-US" baseline="0" dirty="0" smtClean="0"/>
              <a:t>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</a:t>
            </a:r>
            <a:r>
              <a:rPr lang="en-US" baseline="0" dirty="0" smtClean="0"/>
              <a:t> model for student phone numbers, using a </a:t>
            </a:r>
            <a:r>
              <a:rPr lang="en-US" b="1" baseline="0" dirty="0" smtClean="0"/>
              <a:t>surrogate key </a:t>
            </a:r>
            <a:r>
              <a:rPr lang="en-US" baseline="0" dirty="0" smtClean="0"/>
              <a:t>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Phone</a:t>
            </a:r>
            <a:r>
              <a:rPr lang="en-US" baseline="0" dirty="0" smtClean="0"/>
              <a:t>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51" y="3095019"/>
            <a:ext cx="6327486" cy="17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00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we no</a:t>
            </a:r>
            <a:r>
              <a:rPr lang="en-US" dirty="0" smtClean="0"/>
              <a:t> longer have an identifying relation (note the dotted line)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dirty="0" smtClean="0"/>
              <a:t> is not part of the primary key but is still a foreign key into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to use </a:t>
            </a:r>
            <a:r>
              <a:rPr lang="en-US" b="1" dirty="0" smtClean="0"/>
              <a:t>natural keys </a:t>
            </a:r>
            <a:r>
              <a:rPr lang="en-US" dirty="0" smtClean="0"/>
              <a:t>(as we have been doing up until now) or </a:t>
            </a:r>
            <a:r>
              <a:rPr lang="en-US" b="1" dirty="0" smtClean="0"/>
              <a:t>surrogate keys </a:t>
            </a:r>
            <a:r>
              <a:rPr lang="en-US" dirty="0" smtClean="0"/>
              <a:t>is the subject of some debate</a:t>
            </a:r>
          </a:p>
          <a:p>
            <a:r>
              <a:rPr lang="en-US" dirty="0" smtClean="0"/>
              <a:t>we will continue to use natural keys in most cases for tables in operational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4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More On ER Modeling</a:t>
            </a:r>
            <a:endParaRPr lang="en-US" sz="4800" b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b="1" i="1" dirty="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</a:t>
            </a:r>
            <a:r>
              <a:rPr lang="en-US" baseline="0" dirty="0" smtClean="0"/>
              <a:t> M:N relationship requires the introduction of an additional entity</a:t>
            </a:r>
          </a:p>
          <a:p>
            <a:r>
              <a:rPr lang="en-US" baseline="0" dirty="0" smtClean="0"/>
              <a:t>the entity represents a relationship, or association between two other entities and is called an </a:t>
            </a:r>
            <a:r>
              <a:rPr lang="en-US" b="1" i="1" baseline="0" dirty="0" smtClean="0"/>
              <a:t>associative entity</a:t>
            </a:r>
            <a:endParaRPr lang="en-US" b="1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869" y="1524000"/>
            <a:ext cx="8072219" cy="4608513"/>
          </a:xfrm>
        </p:spPr>
        <p:txBody>
          <a:bodyPr/>
          <a:lstStyle/>
          <a:p>
            <a:pPr marL="1711325" indent="-1484313">
              <a:buNone/>
            </a:pPr>
            <a:r>
              <a:rPr lang="en-US" sz="2400" b="1" baseline="0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baseline="0" dirty="0" err="1" smtClean="0">
                <a:latin typeface="Courier New" pitchFamily="49" charset="0"/>
                <a:cs typeface="Courier New" pitchFamily="49" charset="0"/>
              </a:rPr>
              <a:t>idNumber</a:t>
            </a:r>
            <a:r>
              <a:rPr lang="en-US" sz="2400" b="1" baseline="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firstName, lastName, gpa)</a:t>
            </a:r>
          </a:p>
          <a:p>
            <a:pPr marL="1711325" indent="-1484313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Course 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title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711325" indent="-1484313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684212" indent="-457200"/>
            <a:r>
              <a:rPr lang="en-US" dirty="0" smtClean="0"/>
              <a:t>M:N relationship: a student enrolls in 0 or more courses; a course is taken by 0 or more students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model this relationship by placing a foreign key in either of</a:t>
            </a:r>
            <a:r>
              <a:rPr lang="en-US" baseline="0" dirty="0" smtClean="0"/>
              <a:t> the two tables</a:t>
            </a:r>
          </a:p>
          <a:p>
            <a:pPr lvl="1"/>
            <a:r>
              <a:rPr lang="en-US" dirty="0" smtClean="0"/>
              <a:t>if</a:t>
            </a:r>
            <a:r>
              <a:rPr lang="en-US" baseline="0" dirty="0" smtClean="0"/>
              <a:t> we include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US" baseline="0" dirty="0" smtClean="0"/>
              <a:t> as a foreign key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aseline="0" dirty="0" smtClean="0"/>
              <a:t>, it will be </a:t>
            </a:r>
            <a:r>
              <a:rPr lang="en-US" b="1" baseline="0" dirty="0" smtClean="0"/>
              <a:t>multivalued</a:t>
            </a:r>
            <a:r>
              <a:rPr lang="en-US" baseline="0" dirty="0" smtClean="0"/>
              <a:t>, which is prohibited</a:t>
            </a:r>
          </a:p>
          <a:p>
            <a:pPr lvl="1"/>
            <a:r>
              <a:rPr lang="en-US" baseline="0" dirty="0" smtClean="0"/>
              <a:t>we have the same problem if we try to place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idNumber</a:t>
            </a:r>
            <a:r>
              <a:rPr lang="en-US" baseline="0" dirty="0" smtClean="0"/>
              <a:t> as a foreign key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405781" cy="4608513"/>
          </a:xfrm>
        </p:spPr>
        <p:txBody>
          <a:bodyPr/>
          <a:lstStyle/>
          <a:p>
            <a:r>
              <a:rPr lang="en-US" dirty="0" smtClean="0"/>
              <a:t>solution: introduce an </a:t>
            </a:r>
            <a:r>
              <a:rPr lang="en-US" b="1" dirty="0" smtClean="0"/>
              <a:t>associative entity</a:t>
            </a:r>
          </a:p>
          <a:p>
            <a:pPr lvl="1"/>
            <a:r>
              <a:rPr lang="en-US" dirty="0" smtClean="0"/>
              <a:t>new entity will be named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StudentCourse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 smtClean="0"/>
              <a:t>will be the </a:t>
            </a:r>
            <a:r>
              <a:rPr lang="en-US" b="1" dirty="0" smtClean="0"/>
              <a:t>primary key fields of the original entities </a:t>
            </a:r>
            <a:endParaRPr lang="en-US" b="1" dirty="0" smtClean="0"/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any </a:t>
            </a:r>
            <a:r>
              <a:rPr lang="en-US" b="1" dirty="0" smtClean="0"/>
              <a:t>additional attributes </a:t>
            </a:r>
            <a:r>
              <a:rPr lang="en-US" dirty="0" smtClean="0"/>
              <a:t>we wish to store for this association – such as the grade a student earns in a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b="1" dirty="0" smtClean="0"/>
              <a:t>primary</a:t>
            </a:r>
            <a:r>
              <a:rPr lang="en-US" b="1" baseline="0" dirty="0" smtClean="0"/>
              <a:t> key </a:t>
            </a:r>
            <a:r>
              <a:rPr lang="en-US" baseline="0" dirty="0" smtClean="0"/>
              <a:t>of the associative entity is a </a:t>
            </a:r>
            <a:r>
              <a:rPr lang="en-US" b="1" baseline="0" dirty="0" smtClean="0"/>
              <a:t>composite key </a:t>
            </a:r>
            <a:r>
              <a:rPr lang="en-US" baseline="0" dirty="0" smtClean="0"/>
              <a:t>made up of the primary keys of the two original entities</a:t>
            </a:r>
            <a:endParaRPr lang="en-US" dirty="0" smtClean="0"/>
          </a:p>
          <a:p>
            <a:pPr lvl="1"/>
            <a:r>
              <a:rPr lang="en-US" dirty="0" smtClean="0"/>
              <a:t>the relationships between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StudentCourse</a:t>
            </a:r>
            <a:r>
              <a:rPr lang="en-US" dirty="0" smtClean="0"/>
              <a:t> and between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Course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StudentCourse</a:t>
            </a:r>
            <a:r>
              <a:rPr lang="en-US" dirty="0" smtClean="0"/>
              <a:t> are both </a:t>
            </a:r>
            <a:r>
              <a:rPr lang="en-US" b="1" dirty="0" smtClean="0"/>
              <a:t>1:M</a:t>
            </a:r>
          </a:p>
          <a:p>
            <a:pPr lvl="1"/>
            <a:r>
              <a:rPr lang="en-US" dirty="0" smtClean="0"/>
              <a:t>the relationships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StudentCourse</a:t>
            </a:r>
            <a:r>
              <a:rPr lang="en-US" dirty="0" smtClean="0"/>
              <a:t> into both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Course</a:t>
            </a:r>
            <a:r>
              <a:rPr lang="en-US" dirty="0" smtClean="0"/>
              <a:t> are </a:t>
            </a:r>
            <a:r>
              <a:rPr lang="en-US" b="1" dirty="0" smtClean="0"/>
              <a:t>mandatory </a:t>
            </a:r>
            <a:r>
              <a:rPr lang="en-US" b="1" dirty="0" smtClean="0"/>
              <a:t>one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b="1" dirty="0" smtClean="0"/>
              <a:t>always true </a:t>
            </a:r>
            <a:r>
              <a:rPr lang="en-US" dirty="0" smtClean="0"/>
              <a:t>for associative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 – the Visio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two relationships shown here are </a:t>
            </a:r>
            <a:r>
              <a:rPr lang="en-US" b="1" dirty="0" smtClean="0"/>
              <a:t>identifying</a:t>
            </a:r>
            <a:r>
              <a:rPr lang="en-US" dirty="0" smtClean="0"/>
              <a:t> </a:t>
            </a:r>
            <a:r>
              <a:rPr lang="en-US" b="1" dirty="0" smtClean="0"/>
              <a:t>relationships</a:t>
            </a:r>
            <a:r>
              <a:rPr lang="en-US" dirty="0" smtClean="0"/>
              <a:t> and are represented by a </a:t>
            </a:r>
            <a:r>
              <a:rPr lang="en-US" b="1" dirty="0" smtClean="0"/>
              <a:t>solid line</a:t>
            </a:r>
            <a:r>
              <a:rPr lang="en-US" dirty="0" smtClean="0"/>
              <a:t>, rather than a dashed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20" y="1585913"/>
            <a:ext cx="6629578" cy="1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27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03Associative.doc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02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2179</TotalTime>
  <Words>900</Words>
  <Application>Microsoft Office PowerPoint</Application>
  <PresentationFormat>On-screen Show (4:3)</PresentationFormat>
  <Paragraphs>145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courseSlidesMM</vt:lpstr>
      <vt:lpstr>More On ER Modeling</vt:lpstr>
      <vt:lpstr>Textual Representation</vt:lpstr>
      <vt:lpstr>Associative Entities</vt:lpstr>
      <vt:lpstr>Example</vt:lpstr>
      <vt:lpstr>Example</vt:lpstr>
      <vt:lpstr>Example</vt:lpstr>
      <vt:lpstr>Example</vt:lpstr>
      <vt:lpstr>Example – the Visio Model</vt:lpstr>
      <vt:lpstr>Activity</vt:lpstr>
      <vt:lpstr>Weak Entities</vt:lpstr>
      <vt:lpstr>Weak Entities</vt:lpstr>
      <vt:lpstr>Weak Entities</vt:lpstr>
      <vt:lpstr>Weak Entities</vt:lpstr>
      <vt:lpstr>Weak Entities in Visio</vt:lpstr>
      <vt:lpstr>Multivalued Attributes</vt:lpstr>
      <vt:lpstr>Multivalued Attributes</vt:lpstr>
      <vt:lpstr>Multivalued Attributes</vt:lpstr>
      <vt:lpstr>Surrogate Keys</vt:lpstr>
      <vt:lpstr>Surrogate Keys</vt:lpstr>
      <vt:lpstr>Surrogate Keys</vt:lpstr>
      <vt:lpstr>Surrogate Keys</vt:lpstr>
      <vt:lpstr>Surrogate Keys</vt:lpstr>
      <vt:lpstr>More On ER Modeling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248</cp:revision>
  <dcterms:created xsi:type="dcterms:W3CDTF">1998-04-22T17:13:08Z</dcterms:created>
  <dcterms:modified xsi:type="dcterms:W3CDTF">2016-01-11T00:32:04Z</dcterms:modified>
</cp:coreProperties>
</file>