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70" r:id="rId9"/>
    <p:sldId id="271"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8BA7FA-DCE4-AE0A-E2BD-4D800EB6C216}" v="262" dt="2024-04-25T05:48:06.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03DFB4-B493-41FF-A56C-7802C0670A68}"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602A6-6D8E-442D-BB46-D5012FCAAF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63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3DFB4-B493-41FF-A56C-7802C0670A68}"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70843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3DFB4-B493-41FF-A56C-7802C0670A68}"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193367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3DFB4-B493-41FF-A56C-7802C0670A68}"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111500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3DFB4-B493-41FF-A56C-7802C0670A68}"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602A6-6D8E-442D-BB46-D5012FCAAF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19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03DFB4-B493-41FF-A56C-7802C0670A68}"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46562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03DFB4-B493-41FF-A56C-7802C0670A68}"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110975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03DFB4-B493-41FF-A56C-7802C0670A68}"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353311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03DFB4-B493-41FF-A56C-7802C0670A68}" type="datetimeFigureOut">
              <a:rPr lang="en-IN" smtClean="0"/>
              <a:t>24-04-2024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40055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03DFB4-B493-41FF-A56C-7802C0670A68}" type="datetimeFigureOut">
              <a:rPr lang="en-IN" smtClean="0"/>
              <a:t>24-04-2024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E602A6-6D8E-442D-BB46-D5012FCAAF68}" type="slidenum">
              <a:rPr lang="en-IN" smtClean="0"/>
              <a:t>‹#›</a:t>
            </a:fld>
            <a:endParaRPr lang="en-IN"/>
          </a:p>
        </p:txBody>
      </p:sp>
    </p:spTree>
    <p:extLst>
      <p:ext uri="{BB962C8B-B14F-4D97-AF65-F5344CB8AC3E}">
        <p14:creationId xmlns:p14="http://schemas.microsoft.com/office/powerpoint/2010/main" val="242636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03DFB4-B493-41FF-A56C-7802C0670A68}"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602A6-6D8E-442D-BB46-D5012FCAAF68}" type="slidenum">
              <a:rPr lang="en-IN" smtClean="0"/>
              <a:t>‹#›</a:t>
            </a:fld>
            <a:endParaRPr lang="en-IN"/>
          </a:p>
        </p:txBody>
      </p:sp>
    </p:spTree>
    <p:extLst>
      <p:ext uri="{BB962C8B-B14F-4D97-AF65-F5344CB8AC3E}">
        <p14:creationId xmlns:p14="http://schemas.microsoft.com/office/powerpoint/2010/main" val="2203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03DFB4-B493-41FF-A56C-7802C0670A68}" type="datetimeFigureOut">
              <a:rPr lang="en-IN" smtClean="0"/>
              <a:t>24-04-2024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E602A6-6D8E-442D-BB46-D5012FCAAF6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72229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564F-3DE4-CE5F-D8C9-EF25FD4813CA}"/>
              </a:ext>
            </a:extLst>
          </p:cNvPr>
          <p:cNvSpPr>
            <a:spLocks noGrp="1"/>
          </p:cNvSpPr>
          <p:nvPr>
            <p:ph type="ctrTitle"/>
          </p:nvPr>
        </p:nvSpPr>
        <p:spPr>
          <a:xfrm>
            <a:off x="1097280" y="758952"/>
            <a:ext cx="10058400" cy="1643427"/>
          </a:xfrm>
        </p:spPr>
        <p:txBody>
          <a:bodyPr>
            <a:normAutofit/>
          </a:bodyPr>
          <a:lstStyle/>
          <a:p>
            <a:pPr algn="ctr"/>
            <a:br>
              <a:rPr lang="en-IN" sz="3400" b="0" i="0" u="none" strike="noStrike" baseline="0" dirty="0">
                <a:solidFill>
                  <a:srgbClr val="000000"/>
                </a:solidFill>
                <a:latin typeface="Segoe UI" panose="020B0502040204020203" pitchFamily="34" charset="0"/>
              </a:rPr>
            </a:br>
            <a:r>
              <a:rPr lang="en-US" sz="3400" b="0" i="0" u="none" strike="noStrike" baseline="0" dirty="0">
                <a:solidFill>
                  <a:srgbClr val="000000"/>
                </a:solidFill>
                <a:latin typeface="Segoe UI" panose="020B0502040204020203" pitchFamily="34" charset="0"/>
              </a:rPr>
              <a:t> </a:t>
            </a:r>
            <a:r>
              <a:rPr lang="en-US" sz="3400" b="1" i="0" u="none" strike="noStrike" baseline="0" dirty="0">
                <a:solidFill>
                  <a:srgbClr val="000000"/>
                </a:solidFill>
                <a:latin typeface="Segoe UI" panose="020B0502040204020203" pitchFamily="34" charset="0"/>
              </a:rPr>
              <a:t>Security Audit Report on </a:t>
            </a:r>
            <a:r>
              <a:rPr lang="en-US" sz="3400" b="1" i="0" strike="noStrike" baseline="0" dirty="0">
                <a:solidFill>
                  <a:srgbClr val="000000"/>
                </a:solidFill>
                <a:latin typeface="Segoe UI" panose="020B0502040204020203" pitchFamily="34" charset="0"/>
              </a:rPr>
              <a:t>Juniper Networks SRX1500 Services Gateway </a:t>
            </a:r>
            <a:endParaRPr lang="en-IN" sz="3400" dirty="0"/>
          </a:p>
        </p:txBody>
      </p:sp>
      <p:sp>
        <p:nvSpPr>
          <p:cNvPr id="3" name="Subtitle 2">
            <a:extLst>
              <a:ext uri="{FF2B5EF4-FFF2-40B4-BE49-F238E27FC236}">
                <a16:creationId xmlns:a16="http://schemas.microsoft.com/office/drawing/2014/main" id="{5F4DD141-9F51-65E5-CDD0-12E2867C6039}"/>
              </a:ext>
            </a:extLst>
          </p:cNvPr>
          <p:cNvSpPr>
            <a:spLocks noGrp="1"/>
          </p:cNvSpPr>
          <p:nvPr>
            <p:ph type="subTitle" idx="1"/>
          </p:nvPr>
        </p:nvSpPr>
        <p:spPr/>
        <p:txBody>
          <a:bodyPr>
            <a:normAutofit/>
          </a:bodyPr>
          <a:lstStyle/>
          <a:p>
            <a:r>
              <a:rPr lang="en-IN" sz="1800" b="1" i="0" u="none" strike="noStrike" baseline="0" dirty="0">
                <a:solidFill>
                  <a:srgbClr val="000000"/>
                </a:solidFill>
                <a:latin typeface="Segoe UI" panose="020B0502040204020203" pitchFamily="34" charset="0"/>
              </a:rPr>
              <a:t>Prepared By: </a:t>
            </a:r>
            <a:br>
              <a:rPr lang="en-IN" sz="1800" b="0" i="0" u="none" strike="noStrike" baseline="0" dirty="0">
                <a:solidFill>
                  <a:srgbClr val="000000"/>
                </a:solidFill>
                <a:latin typeface="Segoe UI" panose="020B0502040204020203" pitchFamily="34" charset="0"/>
              </a:rPr>
            </a:br>
            <a:r>
              <a:rPr lang="en-IN" sz="1800" b="1" i="0" u="none" strike="noStrike" baseline="0" dirty="0">
                <a:solidFill>
                  <a:srgbClr val="000000"/>
                </a:solidFill>
                <a:latin typeface="Segoe UI" panose="020B0502040204020203" pitchFamily="34" charset="0"/>
              </a:rPr>
              <a:t>Name: </a:t>
            </a:r>
            <a:r>
              <a:rPr lang="en-IN" sz="1800" b="0" i="0" u="none" strike="noStrike" baseline="0" dirty="0">
                <a:solidFill>
                  <a:srgbClr val="000000"/>
                </a:solidFill>
                <a:latin typeface="Segoe UI" panose="020B0502040204020203" pitchFamily="34" charset="0"/>
              </a:rPr>
              <a:t>Shivani P. Thakur </a:t>
            </a:r>
            <a:br>
              <a:rPr lang="en-IN" sz="1800" b="0" i="0" u="none" strike="noStrike" baseline="0" dirty="0">
                <a:solidFill>
                  <a:srgbClr val="000000"/>
                </a:solidFill>
                <a:latin typeface="Segoe UI" panose="020B0502040204020203" pitchFamily="34" charset="0"/>
              </a:rPr>
            </a:br>
            <a:r>
              <a:rPr lang="en-IN" sz="1800" b="1" i="0" u="none" strike="noStrike" baseline="0" dirty="0">
                <a:solidFill>
                  <a:srgbClr val="000000"/>
                </a:solidFill>
                <a:latin typeface="Segoe UI" panose="020B0502040204020203" pitchFamily="34" charset="0"/>
              </a:rPr>
              <a:t>Roll No: </a:t>
            </a:r>
            <a:r>
              <a:rPr lang="en-IN" sz="1800" i="0" u="none" strike="noStrike" baseline="0" dirty="0">
                <a:solidFill>
                  <a:srgbClr val="000000"/>
                </a:solidFill>
                <a:latin typeface="Segoe UI" panose="020B0502040204020203" pitchFamily="34" charset="0"/>
              </a:rPr>
              <a:t>2023201026</a:t>
            </a:r>
            <a:endParaRPr lang="en-IN" sz="1800" dirty="0"/>
          </a:p>
        </p:txBody>
      </p:sp>
    </p:spTree>
    <p:extLst>
      <p:ext uri="{BB962C8B-B14F-4D97-AF65-F5344CB8AC3E}">
        <p14:creationId xmlns:p14="http://schemas.microsoft.com/office/powerpoint/2010/main" val="133601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EABC-EBEF-3D22-67E2-3FB9F8E9971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0CCF979-2834-FB1D-AA0B-CAF9AD3ED9C9}"/>
              </a:ext>
            </a:extLst>
          </p:cNvPr>
          <p:cNvSpPr>
            <a:spLocks noGrp="1"/>
          </p:cNvSpPr>
          <p:nvPr>
            <p:ph idx="1"/>
          </p:nvPr>
        </p:nvSpPr>
        <p:spPr/>
        <p:txBody>
          <a:bodyPr/>
          <a:lstStyle/>
          <a:p>
            <a:pPr algn="just"/>
            <a:r>
              <a:rPr lang="en-US" dirty="0"/>
              <a:t>The SRX1500 Services Gateway by Juniper Networks provides robust security features, but a detailed check-up revealed areas for improvement. Recommendations include regular software updates, proper configuration, and adherence to established security guidelines to mitigate evolving cyber threats and enhance network protection.</a:t>
            </a:r>
            <a:endParaRPr lang="en-IN" dirty="0"/>
          </a:p>
        </p:txBody>
      </p:sp>
    </p:spTree>
    <p:extLst>
      <p:ext uri="{BB962C8B-B14F-4D97-AF65-F5344CB8AC3E}">
        <p14:creationId xmlns:p14="http://schemas.microsoft.com/office/powerpoint/2010/main" val="295920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710D-BA2E-EBD9-9F53-4D3AC025A09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75A938A-BD1B-C69C-F529-8B71B5AF194C}"/>
              </a:ext>
            </a:extLst>
          </p:cNvPr>
          <p:cNvSpPr>
            <a:spLocks noGrp="1"/>
          </p:cNvSpPr>
          <p:nvPr>
            <p:ph idx="1"/>
          </p:nvPr>
        </p:nvSpPr>
        <p:spPr/>
        <p:txBody>
          <a:bodyPr vert="horz" lIns="0" tIns="45720" rIns="0" bIns="45720" rtlCol="0" anchor="t">
            <a:normAutofit/>
          </a:bodyPr>
          <a:lstStyle/>
          <a:p>
            <a:r>
              <a:rPr lang="en-IN" b="1" dirty="0"/>
              <a:t>1. Introduction</a:t>
            </a:r>
          </a:p>
          <a:p>
            <a:pPr marL="383540" lvl="1"/>
            <a:r>
              <a:rPr lang="en-IN" dirty="0"/>
              <a:t>- Purpose, Scope and methodology followed</a:t>
            </a:r>
            <a:endParaRPr lang="en-IN" dirty="0">
              <a:cs typeface="Calibri" panose="020F0502020204030204"/>
            </a:endParaRPr>
          </a:p>
          <a:p>
            <a:r>
              <a:rPr lang="en-IN" b="1" dirty="0"/>
              <a:t>2. System Characterization</a:t>
            </a:r>
          </a:p>
          <a:p>
            <a:pPr marL="383540" lvl="1"/>
            <a:r>
              <a:rPr lang="en-IN" dirty="0"/>
              <a:t>- Device overview and specifications</a:t>
            </a:r>
            <a:endParaRPr lang="en-IN" dirty="0">
              <a:cs typeface="Calibri" panose="020F0502020204030204"/>
            </a:endParaRPr>
          </a:p>
          <a:p>
            <a:r>
              <a:rPr lang="en-IN" b="1" dirty="0"/>
              <a:t>4. Certifications</a:t>
            </a:r>
          </a:p>
          <a:p>
            <a:pPr marL="383540" lvl="1"/>
            <a:r>
              <a:rPr lang="en-IN" dirty="0"/>
              <a:t>- ASD, NIAP, FIPS</a:t>
            </a:r>
            <a:endParaRPr lang="en-IN" dirty="0">
              <a:cs typeface="Calibri"/>
            </a:endParaRPr>
          </a:p>
          <a:p>
            <a:pPr marL="0" indent="0">
              <a:buNone/>
            </a:pPr>
            <a:r>
              <a:rPr lang="en-IN" b="1" dirty="0"/>
              <a:t>5. Attacks and Mitigation Strategies</a:t>
            </a:r>
            <a:endParaRPr lang="en-IN" b="1" dirty="0">
              <a:cs typeface="Calibri"/>
            </a:endParaRPr>
          </a:p>
          <a:p>
            <a:pPr marL="0" indent="0">
              <a:buNone/>
            </a:pPr>
            <a:r>
              <a:rPr lang="en-IN" b="1" dirty="0"/>
              <a:t>6. Summary and conclusion</a:t>
            </a:r>
            <a:endParaRPr lang="en-IN" b="1" dirty="0">
              <a:cs typeface="Calibri" panose="020F0502020204030204"/>
            </a:endParaRPr>
          </a:p>
        </p:txBody>
      </p:sp>
    </p:spTree>
    <p:extLst>
      <p:ext uri="{BB962C8B-B14F-4D97-AF65-F5344CB8AC3E}">
        <p14:creationId xmlns:p14="http://schemas.microsoft.com/office/powerpoint/2010/main" val="416744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710D-BA2E-EBD9-9F53-4D3AC025A09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75A938A-BD1B-C69C-F529-8B71B5AF194C}"/>
              </a:ext>
            </a:extLst>
          </p:cNvPr>
          <p:cNvSpPr>
            <a:spLocks noGrp="1"/>
          </p:cNvSpPr>
          <p:nvPr>
            <p:ph idx="1"/>
          </p:nvPr>
        </p:nvSpPr>
        <p:spPr/>
        <p:txBody>
          <a:bodyPr>
            <a:normAutofit/>
          </a:bodyPr>
          <a:lstStyle/>
          <a:p>
            <a:pPr algn="just"/>
            <a:r>
              <a:rPr lang="en-IN" b="1" dirty="0"/>
              <a:t>Purpose of Audit:</a:t>
            </a:r>
          </a:p>
          <a:p>
            <a:pPr algn="just"/>
            <a:r>
              <a:rPr lang="en-US" dirty="0"/>
              <a:t>The purpose of this audit is to identify potential vulnerabilities in the SRX1500, evaluating its efficacy against diverse threats, and obtaining recommendations for enhancing its security measures to protect our network and important information.</a:t>
            </a:r>
            <a:endParaRPr lang="en-IN" dirty="0"/>
          </a:p>
          <a:p>
            <a:pPr algn="just"/>
            <a:r>
              <a:rPr lang="en-IN" b="1" dirty="0"/>
              <a:t>Scope of Audit:</a:t>
            </a:r>
          </a:p>
          <a:p>
            <a:pPr algn="just"/>
            <a:r>
              <a:rPr lang="en-US" dirty="0"/>
              <a:t>This audit is theoretical and does not pertain to a specific organizational deployment. Performance testing and real-world throughput analysis are not covered, focusing instead on security aspects.</a:t>
            </a:r>
          </a:p>
          <a:p>
            <a:pPr algn="just"/>
            <a:r>
              <a:rPr lang="en-US" b="1" dirty="0"/>
              <a:t>Methodology:</a:t>
            </a:r>
            <a:endParaRPr lang="en-IN" sz="1800" b="0" i="0" u="none" strike="noStrike" baseline="0" dirty="0">
              <a:solidFill>
                <a:srgbClr val="000000"/>
              </a:solidFill>
              <a:latin typeface="Segoe UI" panose="020B0502040204020203" pitchFamily="34" charset="0"/>
            </a:endParaRPr>
          </a:p>
          <a:p>
            <a:r>
              <a:rPr lang="en-IN" sz="1800" b="0" i="0" u="none" strike="noStrike" baseline="0" dirty="0">
                <a:solidFill>
                  <a:srgbClr val="0D0D0D"/>
                </a:solidFill>
                <a:latin typeface="Segoe UI" panose="020B0502040204020203" pitchFamily="34" charset="0"/>
              </a:rPr>
              <a:t>Review of device documentation, Known vulnerabilities through CVE, NVD, CERT/CC Vulnerability Notes Database</a:t>
            </a:r>
            <a:endParaRPr lang="en-IN" dirty="0"/>
          </a:p>
        </p:txBody>
      </p:sp>
    </p:spTree>
    <p:extLst>
      <p:ext uri="{BB962C8B-B14F-4D97-AF65-F5344CB8AC3E}">
        <p14:creationId xmlns:p14="http://schemas.microsoft.com/office/powerpoint/2010/main" val="63870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710D-BA2E-EBD9-9F53-4D3AC025A09A}"/>
              </a:ext>
            </a:extLst>
          </p:cNvPr>
          <p:cNvSpPr>
            <a:spLocks noGrp="1"/>
          </p:cNvSpPr>
          <p:nvPr>
            <p:ph type="title"/>
          </p:nvPr>
        </p:nvSpPr>
        <p:spPr/>
        <p:txBody>
          <a:bodyPr/>
          <a:lstStyle/>
          <a:p>
            <a:r>
              <a:rPr lang="en-IN" dirty="0"/>
              <a:t>System Characterization</a:t>
            </a:r>
          </a:p>
        </p:txBody>
      </p:sp>
      <p:sp>
        <p:nvSpPr>
          <p:cNvPr id="3" name="Content Placeholder 2">
            <a:extLst>
              <a:ext uri="{FF2B5EF4-FFF2-40B4-BE49-F238E27FC236}">
                <a16:creationId xmlns:a16="http://schemas.microsoft.com/office/drawing/2014/main" id="{075A938A-BD1B-C69C-F529-8B71B5AF194C}"/>
              </a:ext>
            </a:extLst>
          </p:cNvPr>
          <p:cNvSpPr>
            <a:spLocks noGrp="1"/>
          </p:cNvSpPr>
          <p:nvPr>
            <p:ph idx="1"/>
          </p:nvPr>
        </p:nvSpPr>
        <p:spPr/>
        <p:txBody>
          <a:bodyPr vert="horz" lIns="0" tIns="45720" rIns="0" bIns="45720" rtlCol="0" anchor="t">
            <a:normAutofit/>
          </a:bodyPr>
          <a:lstStyle/>
          <a:p>
            <a:pPr algn="just"/>
            <a:r>
              <a:rPr lang="en-IN" b="1" dirty="0"/>
              <a:t>Device Overview</a:t>
            </a:r>
          </a:p>
          <a:p>
            <a:pPr algn="just"/>
            <a:r>
              <a:rPr lang="en-IN" dirty="0"/>
              <a:t>Gateway having capabilities like NGFW, IPS, High Availability Features, Application Security Services, </a:t>
            </a:r>
            <a:r>
              <a:rPr lang="en-US" dirty="0"/>
              <a:t>Threat Defense and Intelligence Services, Advanced Routing Services, Support for different routing protocols, ATP, SSL and SSH Inspection</a:t>
            </a:r>
          </a:p>
          <a:p>
            <a:pPr algn="just"/>
            <a:r>
              <a:rPr lang="en-US" dirty="0"/>
              <a:t>Protects mission-critical networks at campuses, and regional headquarters, and large branch offices</a:t>
            </a:r>
            <a:endParaRPr lang="en-US" dirty="0">
              <a:cs typeface="Calibri"/>
            </a:endParaRPr>
          </a:p>
          <a:p>
            <a:pPr algn="just"/>
            <a:endParaRPr lang="en-IN" dirty="0"/>
          </a:p>
        </p:txBody>
      </p:sp>
    </p:spTree>
    <p:extLst>
      <p:ext uri="{BB962C8B-B14F-4D97-AF65-F5344CB8AC3E}">
        <p14:creationId xmlns:p14="http://schemas.microsoft.com/office/powerpoint/2010/main" val="119589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710D-BA2E-EBD9-9F53-4D3AC025A09A}"/>
              </a:ext>
            </a:extLst>
          </p:cNvPr>
          <p:cNvSpPr>
            <a:spLocks noGrp="1"/>
          </p:cNvSpPr>
          <p:nvPr>
            <p:ph type="title"/>
          </p:nvPr>
        </p:nvSpPr>
        <p:spPr/>
        <p:txBody>
          <a:bodyPr/>
          <a:lstStyle/>
          <a:p>
            <a:r>
              <a:rPr lang="en-IN" dirty="0"/>
              <a:t>System Characterization</a:t>
            </a:r>
          </a:p>
        </p:txBody>
      </p:sp>
      <p:sp>
        <p:nvSpPr>
          <p:cNvPr id="3" name="Content Placeholder 2">
            <a:extLst>
              <a:ext uri="{FF2B5EF4-FFF2-40B4-BE49-F238E27FC236}">
                <a16:creationId xmlns:a16="http://schemas.microsoft.com/office/drawing/2014/main" id="{075A938A-BD1B-C69C-F529-8B71B5AF194C}"/>
              </a:ext>
            </a:extLst>
          </p:cNvPr>
          <p:cNvSpPr>
            <a:spLocks noGrp="1"/>
          </p:cNvSpPr>
          <p:nvPr>
            <p:ph idx="1"/>
          </p:nvPr>
        </p:nvSpPr>
        <p:spPr/>
        <p:txBody>
          <a:bodyPr>
            <a:normAutofit/>
          </a:bodyPr>
          <a:lstStyle/>
          <a:p>
            <a:r>
              <a:rPr lang="en-IN" b="1" dirty="0"/>
              <a:t>Device Specifications</a:t>
            </a:r>
          </a:p>
          <a:p>
            <a:r>
              <a:rPr lang="en-US" dirty="0"/>
              <a:t>Firewall Throughput: Up to 10 Gbps.</a:t>
            </a:r>
          </a:p>
          <a:p>
            <a:r>
              <a:rPr lang="en-US" dirty="0"/>
              <a:t>VPN Throughput: Up to 2.5 Gbps.</a:t>
            </a:r>
          </a:p>
          <a:p>
            <a:r>
              <a:rPr lang="en-US" dirty="0"/>
              <a:t>IPS Throughput: Up to 2 Gbps.</a:t>
            </a:r>
          </a:p>
          <a:p>
            <a:r>
              <a:rPr lang="en-US" dirty="0"/>
              <a:t>Concurrent Sessions: Up to 2 million.</a:t>
            </a:r>
          </a:p>
          <a:p>
            <a:r>
              <a:rPr lang="en-US" dirty="0"/>
              <a:t>Security Zones: Up to 256.</a:t>
            </a:r>
          </a:p>
          <a:p>
            <a:r>
              <a:rPr lang="en-US" dirty="0"/>
              <a:t>Virtual Routers: Up to 64.</a:t>
            </a:r>
          </a:p>
          <a:p>
            <a:r>
              <a:rPr lang="en-US" dirty="0"/>
              <a:t>IPSec VPN Tunnels: Up to 2,000.</a:t>
            </a:r>
          </a:p>
          <a:p>
            <a:r>
              <a:rPr lang="en-US" dirty="0"/>
              <a:t>Maximum Number of Policies: Up to 10,000.</a:t>
            </a:r>
          </a:p>
          <a:p>
            <a:endParaRPr lang="en-US" dirty="0"/>
          </a:p>
        </p:txBody>
      </p:sp>
    </p:spTree>
    <p:extLst>
      <p:ext uri="{BB962C8B-B14F-4D97-AF65-F5344CB8AC3E}">
        <p14:creationId xmlns:p14="http://schemas.microsoft.com/office/powerpoint/2010/main" val="242173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710D-BA2E-EBD9-9F53-4D3AC025A09A}"/>
              </a:ext>
            </a:extLst>
          </p:cNvPr>
          <p:cNvSpPr>
            <a:spLocks noGrp="1"/>
          </p:cNvSpPr>
          <p:nvPr>
            <p:ph type="title"/>
          </p:nvPr>
        </p:nvSpPr>
        <p:spPr/>
        <p:txBody>
          <a:bodyPr/>
          <a:lstStyle/>
          <a:p>
            <a:r>
              <a:rPr lang="en-IN" dirty="0"/>
              <a:t>System Characterization</a:t>
            </a:r>
          </a:p>
        </p:txBody>
      </p:sp>
      <p:sp>
        <p:nvSpPr>
          <p:cNvPr id="3" name="Content Placeholder 2">
            <a:extLst>
              <a:ext uri="{FF2B5EF4-FFF2-40B4-BE49-F238E27FC236}">
                <a16:creationId xmlns:a16="http://schemas.microsoft.com/office/drawing/2014/main" id="{075A938A-BD1B-C69C-F529-8B71B5AF194C}"/>
              </a:ext>
            </a:extLst>
          </p:cNvPr>
          <p:cNvSpPr>
            <a:spLocks noGrp="1"/>
          </p:cNvSpPr>
          <p:nvPr>
            <p:ph idx="1"/>
          </p:nvPr>
        </p:nvSpPr>
        <p:spPr/>
        <p:txBody>
          <a:bodyPr/>
          <a:lstStyle/>
          <a:p>
            <a:r>
              <a:rPr lang="en-US" dirty="0"/>
              <a:t>Interfaces: Up to 20x1GbE, 6x10GbE, or 2x40GbE.</a:t>
            </a:r>
          </a:p>
          <a:p>
            <a:r>
              <a:rPr lang="en-US" dirty="0"/>
              <a:t>Form Factor: 1U rack-mountable.</a:t>
            </a:r>
          </a:p>
          <a:p>
            <a:r>
              <a:rPr lang="en-US" dirty="0"/>
              <a:t>Power Consumption: Approximately 90 watts.</a:t>
            </a:r>
          </a:p>
          <a:p>
            <a:r>
              <a:rPr lang="en-US" dirty="0"/>
              <a:t>Dimensions (W x H x D): 17.5 x 1.7 x 19.5 inches.</a:t>
            </a:r>
          </a:p>
          <a:p>
            <a:r>
              <a:rPr lang="en-US" dirty="0"/>
              <a:t>Weight: Approximately 10.2 </a:t>
            </a:r>
            <a:r>
              <a:rPr lang="en-US" dirty="0" err="1"/>
              <a:t>lbs</a:t>
            </a:r>
            <a:r>
              <a:rPr lang="en-US" dirty="0"/>
              <a:t> (4.6 kg).</a:t>
            </a:r>
          </a:p>
          <a:p>
            <a:r>
              <a:rPr lang="en-US" dirty="0"/>
              <a:t>Operating System: Junos OS.</a:t>
            </a:r>
          </a:p>
          <a:p>
            <a:r>
              <a:rPr lang="en-US" dirty="0"/>
              <a:t>Management Interfaces: CLI, Web GUI, and Junos Space.</a:t>
            </a:r>
            <a:endParaRPr lang="en-IN" dirty="0"/>
          </a:p>
          <a:p>
            <a:endParaRPr lang="en-IN" dirty="0"/>
          </a:p>
        </p:txBody>
      </p:sp>
    </p:spTree>
    <p:extLst>
      <p:ext uri="{BB962C8B-B14F-4D97-AF65-F5344CB8AC3E}">
        <p14:creationId xmlns:p14="http://schemas.microsoft.com/office/powerpoint/2010/main" val="53744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710D-BA2E-EBD9-9F53-4D3AC025A09A}"/>
              </a:ext>
            </a:extLst>
          </p:cNvPr>
          <p:cNvSpPr>
            <a:spLocks noGrp="1"/>
          </p:cNvSpPr>
          <p:nvPr>
            <p:ph type="title"/>
          </p:nvPr>
        </p:nvSpPr>
        <p:spPr/>
        <p:txBody>
          <a:bodyPr/>
          <a:lstStyle/>
          <a:p>
            <a:r>
              <a:rPr lang="en-IN" dirty="0"/>
              <a:t>Certifications</a:t>
            </a:r>
          </a:p>
        </p:txBody>
      </p:sp>
      <p:sp>
        <p:nvSpPr>
          <p:cNvPr id="3" name="Content Placeholder 2">
            <a:extLst>
              <a:ext uri="{FF2B5EF4-FFF2-40B4-BE49-F238E27FC236}">
                <a16:creationId xmlns:a16="http://schemas.microsoft.com/office/drawing/2014/main" id="{075A938A-BD1B-C69C-F529-8B71B5AF194C}"/>
              </a:ext>
            </a:extLst>
          </p:cNvPr>
          <p:cNvSpPr>
            <a:spLocks noGrp="1"/>
          </p:cNvSpPr>
          <p:nvPr>
            <p:ph idx="1"/>
          </p:nvPr>
        </p:nvSpPr>
        <p:spPr/>
        <p:txBody>
          <a:bodyPr/>
          <a:lstStyle/>
          <a:p>
            <a:pPr algn="l"/>
            <a:endParaRPr lang="en-IN" sz="1800" b="0" i="0" u="none" strike="noStrike" baseline="0" dirty="0">
              <a:solidFill>
                <a:srgbClr val="000000"/>
              </a:solidFill>
              <a:latin typeface="Segoe UI" panose="020B0502040204020203" pitchFamily="34" charset="0"/>
            </a:endParaRPr>
          </a:p>
          <a:p>
            <a:r>
              <a:rPr lang="en-IN" sz="1800" b="1" i="0" u="none" strike="noStrike" baseline="0" dirty="0">
                <a:solidFill>
                  <a:srgbClr val="0D0D0D"/>
                </a:solidFill>
                <a:latin typeface="Segoe UI" panose="020B0502040204020203" pitchFamily="34" charset="0"/>
              </a:rPr>
              <a:t>ASD</a:t>
            </a:r>
            <a:r>
              <a:rPr lang="en-IN" sz="1800" b="0" i="0" u="none" strike="noStrike" baseline="0" dirty="0">
                <a:solidFill>
                  <a:srgbClr val="0D0D0D"/>
                </a:solidFill>
                <a:latin typeface="Segoe UI" panose="020B0502040204020203" pitchFamily="34" charset="0"/>
              </a:rPr>
              <a:t>: Australian Signals Directorate </a:t>
            </a:r>
            <a:endParaRPr lang="en-IN" sz="1800" b="0" i="0" u="none" strike="noStrike" baseline="0" dirty="0">
              <a:solidFill>
                <a:srgbClr val="000000"/>
              </a:solidFill>
              <a:latin typeface="Segoe UI" panose="020B0502040204020203" pitchFamily="34" charset="0"/>
            </a:endParaRPr>
          </a:p>
          <a:p>
            <a:r>
              <a:rPr lang="en-IN" sz="1800" b="1" i="0" u="none" strike="noStrike" baseline="0" dirty="0">
                <a:solidFill>
                  <a:srgbClr val="0D0D0D"/>
                </a:solidFill>
                <a:latin typeface="Segoe UI" panose="020B0502040204020203" pitchFamily="34" charset="0"/>
              </a:rPr>
              <a:t>NIAP</a:t>
            </a:r>
            <a:r>
              <a:rPr lang="en-IN" sz="1800" b="0" i="0" u="none" strike="noStrike" baseline="0" dirty="0">
                <a:solidFill>
                  <a:srgbClr val="0D0D0D"/>
                </a:solidFill>
                <a:latin typeface="Segoe UI" panose="020B0502040204020203" pitchFamily="34" charset="0"/>
              </a:rPr>
              <a:t>: National Information Assurance Partnership (</a:t>
            </a:r>
            <a:r>
              <a:rPr lang="en-US" sz="1800" b="0" i="0" u="none" strike="noStrike" baseline="0" dirty="0">
                <a:solidFill>
                  <a:srgbClr val="0D0D0D"/>
                </a:solidFill>
                <a:latin typeface="Segoe UI" panose="020B0502040204020203" pitchFamily="34" charset="0"/>
              </a:rPr>
              <a:t>collaboration between the National Institute of Standards and Technology (NIST) and other organizations )</a:t>
            </a:r>
            <a:endParaRPr lang="en-IN" sz="1800" b="0" i="0" u="none" strike="noStrike" baseline="0" dirty="0">
              <a:solidFill>
                <a:srgbClr val="000000"/>
              </a:solidFill>
              <a:latin typeface="Segoe UI" panose="020B0502040204020203" pitchFamily="34" charset="0"/>
            </a:endParaRPr>
          </a:p>
          <a:p>
            <a:r>
              <a:rPr lang="en-IN" sz="1800" b="1" i="0" u="none" strike="noStrike" baseline="0" dirty="0">
                <a:solidFill>
                  <a:srgbClr val="0D0D0D"/>
                </a:solidFill>
                <a:latin typeface="Segoe UI" panose="020B0502040204020203" pitchFamily="34" charset="0"/>
              </a:rPr>
              <a:t>FIPS</a:t>
            </a:r>
            <a:r>
              <a:rPr lang="en-IN" sz="1800" b="0" i="0" u="none" strike="noStrike" baseline="0" dirty="0">
                <a:solidFill>
                  <a:srgbClr val="0D0D0D"/>
                </a:solidFill>
                <a:latin typeface="Segoe UI" panose="020B0502040204020203" pitchFamily="34" charset="0"/>
              </a:rPr>
              <a:t>: Federal Information Processing Standards </a:t>
            </a:r>
          </a:p>
          <a:p>
            <a:endParaRPr lang="en-IN" sz="1800" b="0" i="0" u="none" strike="noStrike" baseline="0" dirty="0">
              <a:solidFill>
                <a:srgbClr val="000000"/>
              </a:solidFill>
              <a:latin typeface="Segoe UI" panose="020B0502040204020203" pitchFamily="34" charset="0"/>
            </a:endParaRPr>
          </a:p>
          <a:p>
            <a:r>
              <a:rPr lang="en-IN" dirty="0">
                <a:solidFill>
                  <a:srgbClr val="1F1F1F"/>
                </a:solidFill>
                <a:latin typeface="Google Sans"/>
              </a:rPr>
              <a:t>M</a:t>
            </a:r>
            <a:r>
              <a:rPr lang="en-IN" b="0" i="0" dirty="0">
                <a:solidFill>
                  <a:srgbClr val="1F1F1F"/>
                </a:solidFill>
                <a:effectLst/>
                <a:latin typeface="Google Sans"/>
              </a:rPr>
              <a:t>eets safety standards like Electromagnetic Compatibility</a:t>
            </a:r>
          </a:p>
          <a:p>
            <a:r>
              <a:rPr lang="en-IN" dirty="0"/>
              <a:t>Adheres to IEEE 802.1p, IEEE 802.1x etc.</a:t>
            </a:r>
          </a:p>
        </p:txBody>
      </p:sp>
    </p:spTree>
    <p:extLst>
      <p:ext uri="{BB962C8B-B14F-4D97-AF65-F5344CB8AC3E}">
        <p14:creationId xmlns:p14="http://schemas.microsoft.com/office/powerpoint/2010/main" val="149707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BA0-38C2-DD6E-E677-CE0368FA39CD}"/>
              </a:ext>
            </a:extLst>
          </p:cNvPr>
          <p:cNvSpPr>
            <a:spLocks noGrp="1"/>
          </p:cNvSpPr>
          <p:nvPr>
            <p:ph type="title"/>
          </p:nvPr>
        </p:nvSpPr>
        <p:spPr/>
        <p:txBody>
          <a:bodyPr/>
          <a:lstStyle/>
          <a:p>
            <a:r>
              <a:rPr lang="en-GB" dirty="0">
                <a:cs typeface="Calibri Light"/>
              </a:rPr>
              <a:t>Attacks and Mitigation Strategies</a:t>
            </a:r>
            <a:endParaRPr lang="en-GB" dirty="0"/>
          </a:p>
        </p:txBody>
      </p:sp>
      <p:sp>
        <p:nvSpPr>
          <p:cNvPr id="3" name="Content Placeholder 2">
            <a:extLst>
              <a:ext uri="{FF2B5EF4-FFF2-40B4-BE49-F238E27FC236}">
                <a16:creationId xmlns:a16="http://schemas.microsoft.com/office/drawing/2014/main" id="{04567F5E-4353-2FD1-0088-8374C8D142C9}"/>
              </a:ext>
            </a:extLst>
          </p:cNvPr>
          <p:cNvSpPr>
            <a:spLocks noGrp="1"/>
          </p:cNvSpPr>
          <p:nvPr>
            <p:ph idx="1"/>
          </p:nvPr>
        </p:nvSpPr>
        <p:spPr>
          <a:xfrm>
            <a:off x="1097280" y="1845734"/>
            <a:ext cx="10058400" cy="4468573"/>
          </a:xfrm>
        </p:spPr>
        <p:txBody>
          <a:bodyPr vert="horz" lIns="0" tIns="45720" rIns="0" bIns="45720" rtlCol="0" anchor="t">
            <a:normAutofit lnSpcReduction="10000"/>
          </a:bodyPr>
          <a:lstStyle/>
          <a:p>
            <a:pPr marL="0" indent="0">
              <a:buNone/>
            </a:pPr>
            <a:r>
              <a:rPr lang="en-IN" b="1" dirty="0">
                <a:ea typeface="+mn-lt"/>
                <a:cs typeface="+mn-lt"/>
              </a:rPr>
              <a:t>CVE-2024-21620</a:t>
            </a:r>
            <a:endParaRPr lang="en-GB" dirty="0">
              <a:solidFill>
                <a:srgbClr val="404040"/>
              </a:solidFill>
              <a:ea typeface="+mn-lt"/>
              <a:cs typeface="+mn-lt"/>
            </a:endParaRPr>
          </a:p>
          <a:p>
            <a:pPr marL="0" indent="0">
              <a:buNone/>
            </a:pPr>
            <a:r>
              <a:rPr lang="en-US" sz="1800" dirty="0">
                <a:solidFill>
                  <a:srgbClr val="1F1F1F"/>
                </a:solidFill>
                <a:ea typeface="+mn-lt"/>
                <a:cs typeface="+mn-lt"/>
              </a:rPr>
              <a:t>An attacker can construct a malicious URL that, when visited by another user, allows the attacker to execute commands with the target's permissions, potentially including administrator access. (J-web Interface)</a:t>
            </a:r>
            <a:endParaRPr lang="en-GB">
              <a:solidFill>
                <a:srgbClr val="404040"/>
              </a:solidFill>
              <a:ea typeface="+mn-lt"/>
              <a:cs typeface="+mn-lt"/>
            </a:endParaRPr>
          </a:p>
          <a:p>
            <a:pPr marL="0" indent="0">
              <a:buNone/>
            </a:pPr>
            <a:r>
              <a:rPr lang="en-US" sz="1800" dirty="0">
                <a:solidFill>
                  <a:srgbClr val="1F1F1F"/>
                </a:solidFill>
                <a:cs typeface="Calibri"/>
              </a:rPr>
              <a:t>Mitigation: Update to patched versions, Disable J-Web Interface or restrict access to trusted hosts only</a:t>
            </a:r>
          </a:p>
          <a:p>
            <a:pPr marL="0" indent="0">
              <a:buNone/>
            </a:pPr>
            <a:r>
              <a:rPr lang="en-IN" b="1" dirty="0">
                <a:solidFill>
                  <a:srgbClr val="404040"/>
                </a:solidFill>
                <a:ea typeface="+mn-lt"/>
                <a:cs typeface="+mn-lt"/>
              </a:rPr>
              <a:t>CVE-2024-21619</a:t>
            </a:r>
            <a:endParaRPr lang="en-US" dirty="0"/>
          </a:p>
          <a:p>
            <a:pPr marL="0" indent="0">
              <a:buNone/>
            </a:pPr>
            <a:r>
              <a:rPr lang="en-IN" sz="1800" dirty="0">
                <a:solidFill>
                  <a:srgbClr val="404040"/>
                </a:solidFill>
                <a:ea typeface="+mn-lt"/>
                <a:cs typeface="+mn-lt"/>
              </a:rPr>
              <a:t>Missing authentication for a critical function and generation of error messages containing sensitive information.</a:t>
            </a:r>
            <a:endParaRPr lang="en-IN" sz="1800" b="1" dirty="0">
              <a:solidFill>
                <a:srgbClr val="404040"/>
              </a:solidFill>
              <a:cs typeface="Calibri"/>
            </a:endParaRPr>
          </a:p>
          <a:p>
            <a:pPr marL="0" indent="0">
              <a:buNone/>
            </a:pPr>
            <a:r>
              <a:rPr lang="en-IN" sz="1800" dirty="0">
                <a:solidFill>
                  <a:srgbClr val="404040"/>
                </a:solidFill>
                <a:cs typeface="Calibri"/>
              </a:rPr>
              <a:t>Mitigation: </a:t>
            </a:r>
            <a:r>
              <a:rPr lang="en-IN" sz="1800" dirty="0">
                <a:solidFill>
                  <a:srgbClr val="404040"/>
                </a:solidFill>
                <a:ea typeface="+mn-lt"/>
                <a:cs typeface="+mn-lt"/>
              </a:rPr>
              <a:t>reviewing and strengthening authentication mechanisms and access controls, and considering the implementation of multi-factor authentication and strong password policies</a:t>
            </a:r>
            <a:endParaRPr lang="en-IN" sz="1800" dirty="0">
              <a:solidFill>
                <a:srgbClr val="404040"/>
              </a:solidFill>
              <a:cs typeface="Calibri"/>
            </a:endParaRPr>
          </a:p>
          <a:p>
            <a:pPr marL="0" indent="0">
              <a:buNone/>
            </a:pPr>
            <a:r>
              <a:rPr lang="en-IN" b="1" dirty="0">
                <a:solidFill>
                  <a:srgbClr val="404040"/>
                </a:solidFill>
                <a:ea typeface="+mn-lt"/>
                <a:cs typeface="+mn-lt"/>
              </a:rPr>
              <a:t>CVE-2024-21616</a:t>
            </a:r>
            <a:endParaRPr lang="en-IN" dirty="0"/>
          </a:p>
          <a:p>
            <a:pPr marL="0" indent="0">
              <a:buNone/>
            </a:pPr>
            <a:r>
              <a:rPr lang="en-IN" sz="1800" dirty="0">
                <a:solidFill>
                  <a:srgbClr val="404040"/>
                </a:solidFill>
                <a:cs typeface="Calibri"/>
              </a:rPr>
              <a:t>Vulnerability</a:t>
            </a:r>
            <a:r>
              <a:rPr lang="en-IN" sz="1800" dirty="0">
                <a:solidFill>
                  <a:srgbClr val="404040"/>
                </a:solidFill>
                <a:ea typeface="+mn-lt"/>
                <a:cs typeface="+mn-lt"/>
              </a:rPr>
              <a:t> in the Packet Forwarding Engine (PFE) of Juniper Networks Junos OS</a:t>
            </a:r>
            <a:endParaRPr lang="en-IN" b="1" dirty="0">
              <a:solidFill>
                <a:srgbClr val="404040"/>
              </a:solidFill>
              <a:cs typeface="Calibri"/>
            </a:endParaRPr>
          </a:p>
          <a:p>
            <a:pPr marL="0" indent="0">
              <a:buNone/>
            </a:pPr>
            <a:r>
              <a:rPr lang="en-IN" sz="1800" dirty="0">
                <a:solidFill>
                  <a:srgbClr val="404040"/>
                </a:solidFill>
                <a:cs typeface="Calibri"/>
              </a:rPr>
              <a:t>Mitigation:  Upgrade, </a:t>
            </a:r>
            <a:r>
              <a:rPr lang="en-IN" sz="1800" dirty="0">
                <a:solidFill>
                  <a:srgbClr val="404040"/>
                </a:solidFill>
                <a:ea typeface="+mn-lt"/>
                <a:cs typeface="+mn-lt"/>
              </a:rPr>
              <a:t>monitoring the NAT IP usage</a:t>
            </a:r>
            <a:endParaRPr lang="en-IN" sz="1800" dirty="0">
              <a:solidFill>
                <a:srgbClr val="404040"/>
              </a:solidFill>
              <a:cs typeface="Calibri"/>
            </a:endParaRPr>
          </a:p>
          <a:p>
            <a:pPr>
              <a:buFont typeface="Arial" panose="020F0502020204030204" pitchFamily="34" charset="0"/>
              <a:buChar char="•"/>
            </a:pPr>
            <a:endParaRPr lang="en-US" sz="1800" dirty="0">
              <a:solidFill>
                <a:srgbClr val="1F1F1F"/>
              </a:solidFill>
              <a:cs typeface="Calibri"/>
            </a:endParaRPr>
          </a:p>
        </p:txBody>
      </p:sp>
    </p:spTree>
    <p:extLst>
      <p:ext uri="{BB962C8B-B14F-4D97-AF65-F5344CB8AC3E}">
        <p14:creationId xmlns:p14="http://schemas.microsoft.com/office/powerpoint/2010/main" val="34477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BA0-38C2-DD6E-E677-CE0368FA39CD}"/>
              </a:ext>
            </a:extLst>
          </p:cNvPr>
          <p:cNvSpPr>
            <a:spLocks noGrp="1"/>
          </p:cNvSpPr>
          <p:nvPr>
            <p:ph type="title"/>
          </p:nvPr>
        </p:nvSpPr>
        <p:spPr/>
        <p:txBody>
          <a:bodyPr/>
          <a:lstStyle/>
          <a:p>
            <a:r>
              <a:rPr lang="en-GB" dirty="0">
                <a:ea typeface="+mj-lt"/>
                <a:cs typeface="+mj-lt"/>
              </a:rPr>
              <a:t>Attacks and Mitigation Strategies</a:t>
            </a:r>
            <a:endParaRPr lang="en-GB" dirty="0">
              <a:solidFill>
                <a:srgbClr val="000000"/>
              </a:solidFill>
              <a:ea typeface="+mj-lt"/>
              <a:cs typeface="+mj-lt"/>
            </a:endParaRPr>
          </a:p>
        </p:txBody>
      </p:sp>
      <p:sp>
        <p:nvSpPr>
          <p:cNvPr id="3" name="Content Placeholder 2">
            <a:extLst>
              <a:ext uri="{FF2B5EF4-FFF2-40B4-BE49-F238E27FC236}">
                <a16:creationId xmlns:a16="http://schemas.microsoft.com/office/drawing/2014/main" id="{04567F5E-4353-2FD1-0088-8374C8D142C9}"/>
              </a:ext>
            </a:extLst>
          </p:cNvPr>
          <p:cNvSpPr>
            <a:spLocks noGrp="1"/>
          </p:cNvSpPr>
          <p:nvPr>
            <p:ph idx="1"/>
          </p:nvPr>
        </p:nvSpPr>
        <p:spPr>
          <a:xfrm>
            <a:off x="1097280" y="1845734"/>
            <a:ext cx="10058400" cy="4271652"/>
          </a:xfrm>
        </p:spPr>
        <p:txBody>
          <a:bodyPr vert="horz" lIns="0" tIns="45720" rIns="0" bIns="45720" rtlCol="0" anchor="t">
            <a:normAutofit lnSpcReduction="10000"/>
          </a:bodyPr>
          <a:lstStyle/>
          <a:p>
            <a:r>
              <a:rPr lang="en-GB" b="1" dirty="0">
                <a:solidFill>
                  <a:srgbClr val="404040"/>
                </a:solidFill>
                <a:ea typeface="+mn-lt"/>
                <a:cs typeface="+mn-lt"/>
              </a:rPr>
              <a:t>NAT Slipstreaming</a:t>
            </a:r>
          </a:p>
          <a:p>
            <a:pPr marL="0" indent="0">
              <a:buNone/>
            </a:pPr>
            <a:r>
              <a:rPr lang="en-GB" sz="1800" dirty="0">
                <a:solidFill>
                  <a:srgbClr val="404040"/>
                </a:solidFill>
                <a:ea typeface="+mn-lt"/>
                <a:cs typeface="+mn-lt"/>
              </a:rPr>
              <a:t>This technique exploits the NAT's handling of Application Level Gateways (ALGs) to trick the firewall into allowing incoming connections that would normally be blocked.</a:t>
            </a:r>
          </a:p>
          <a:p>
            <a:pPr marL="0" indent="0">
              <a:buNone/>
            </a:pPr>
            <a:r>
              <a:rPr lang="en-GB" sz="1800" dirty="0">
                <a:solidFill>
                  <a:srgbClr val="404040"/>
                </a:solidFill>
                <a:cs typeface="Calibri" panose="020F0502020204030204"/>
              </a:rPr>
              <a:t>Mitigation: </a:t>
            </a:r>
            <a:r>
              <a:rPr lang="en-GB" sz="1800" dirty="0">
                <a:solidFill>
                  <a:srgbClr val="404040"/>
                </a:solidFill>
                <a:ea typeface="+mn-lt"/>
                <a:cs typeface="+mn-lt"/>
              </a:rPr>
              <a:t>Secure NAT Configuration, Disable unnecessary ALGs, Implement network segmentation.</a:t>
            </a:r>
          </a:p>
          <a:p>
            <a:pPr marL="0" indent="0">
              <a:buNone/>
            </a:pPr>
            <a:r>
              <a:rPr lang="en-GB" b="1" dirty="0">
                <a:solidFill>
                  <a:srgbClr val="404040"/>
                </a:solidFill>
                <a:ea typeface="+mn-lt"/>
                <a:cs typeface="+mn-lt"/>
              </a:rPr>
              <a:t>Downgrade Attacks</a:t>
            </a:r>
          </a:p>
          <a:p>
            <a:pPr marL="0" indent="0">
              <a:buNone/>
            </a:pPr>
            <a:r>
              <a:rPr lang="en-GB" sz="1800" dirty="0">
                <a:cs typeface="Calibri" panose="020F0502020204030204"/>
              </a:rPr>
              <a:t>During</a:t>
            </a:r>
            <a:r>
              <a:rPr lang="en-GB" sz="1800" dirty="0">
                <a:solidFill>
                  <a:srgbClr val="404040"/>
                </a:solidFill>
                <a:ea typeface="+mn-lt"/>
                <a:cs typeface="+mn-lt"/>
              </a:rPr>
              <a:t> SSL inspection, if not configured to enforce strong protocols, the firewall might allow older, less secure versions of SSL/TLS, which are vulnerable to several known attacks.</a:t>
            </a:r>
          </a:p>
          <a:p>
            <a:pPr marL="0" indent="0">
              <a:buNone/>
            </a:pPr>
            <a:r>
              <a:rPr lang="en-GB" sz="1800" dirty="0">
                <a:cs typeface="Calibri" panose="020F0502020204030204"/>
              </a:rPr>
              <a:t>Mitigation: </a:t>
            </a:r>
            <a:r>
              <a:rPr lang="en-GB" sz="1800" dirty="0">
                <a:solidFill>
                  <a:srgbClr val="404040"/>
                </a:solidFill>
                <a:ea typeface="+mn-lt"/>
                <a:cs typeface="+mn-lt"/>
              </a:rPr>
              <a:t>Enforce Strong Protocols, Use Server-Side TLS Configuration, Employ TLS Fallback </a:t>
            </a:r>
            <a:r>
              <a:rPr lang="en-GB" sz="1800" err="1">
                <a:solidFill>
                  <a:srgbClr val="404040"/>
                </a:solidFill>
                <a:ea typeface="+mn-lt"/>
                <a:cs typeface="+mn-lt"/>
              </a:rPr>
              <a:t>Signaling</a:t>
            </a:r>
            <a:r>
              <a:rPr lang="en-GB" sz="1800" dirty="0">
                <a:solidFill>
                  <a:srgbClr val="404040"/>
                </a:solidFill>
                <a:ea typeface="+mn-lt"/>
                <a:cs typeface="+mn-lt"/>
              </a:rPr>
              <a:t> Cipher Suite Value (SCSV)</a:t>
            </a:r>
          </a:p>
          <a:p>
            <a:pPr marL="0" indent="0">
              <a:buNone/>
            </a:pPr>
            <a:r>
              <a:rPr lang="en-GB" sz="1800" b="1" dirty="0">
                <a:solidFill>
                  <a:srgbClr val="404040"/>
                </a:solidFill>
                <a:ea typeface="+mn-lt"/>
                <a:cs typeface="+mn-lt"/>
              </a:rPr>
              <a:t>Firmware and Hardware-specific Issues</a:t>
            </a:r>
            <a:r>
              <a:rPr lang="en-GB" sz="1800" dirty="0">
                <a:solidFill>
                  <a:srgbClr val="404040"/>
                </a:solidFill>
                <a:ea typeface="+mn-lt"/>
                <a:cs typeface="+mn-lt"/>
              </a:rPr>
              <a:t>: Vulnerabilities can also arise from the firmware, where attackers exploit bugs in the software that runs on the hardware. Similarly, the hardware itself, such as the Security Flow Accelerator or specific network ports, may have vulnerabilities that could be exploited to bypass security controls or to gain unauthorized access to the network.</a:t>
            </a:r>
            <a:endParaRPr lang="en-GB" dirty="0"/>
          </a:p>
          <a:p>
            <a:pPr marL="0" indent="0">
              <a:buNone/>
            </a:pPr>
            <a:endParaRPr lang="en-GB" sz="1800" dirty="0">
              <a:solidFill>
                <a:srgbClr val="404040"/>
              </a:solidFill>
              <a:cs typeface="Calibri" panose="020F0502020204030204"/>
            </a:endParaRPr>
          </a:p>
        </p:txBody>
      </p:sp>
    </p:spTree>
    <p:extLst>
      <p:ext uri="{BB962C8B-B14F-4D97-AF65-F5344CB8AC3E}">
        <p14:creationId xmlns:p14="http://schemas.microsoft.com/office/powerpoint/2010/main" val="2373284335"/>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486</TotalTime>
  <Words>817</Words>
  <Application>Microsoft Office PowerPoint</Application>
  <PresentationFormat>Widescreen</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  Security Audit Report on Juniper Networks SRX1500 Services Gateway </vt:lpstr>
      <vt:lpstr>Agenda</vt:lpstr>
      <vt:lpstr>Introduction</vt:lpstr>
      <vt:lpstr>System Characterization</vt:lpstr>
      <vt:lpstr>System Characterization</vt:lpstr>
      <vt:lpstr>System Characterization</vt:lpstr>
      <vt:lpstr>Certifications</vt:lpstr>
      <vt:lpstr>Attacks and Mitigation Strategies</vt:lpstr>
      <vt:lpstr>Attacks and Mitigation Strategies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Security Audit Report on Juniper Networks SRX1500 Services Gateway </dc:title>
  <dc:creator>shivani thakur</dc:creator>
  <cp:lastModifiedBy>shivani thakur</cp:lastModifiedBy>
  <cp:revision>99</cp:revision>
  <dcterms:created xsi:type="dcterms:W3CDTF">2024-03-18T03:14:01Z</dcterms:created>
  <dcterms:modified xsi:type="dcterms:W3CDTF">2024-04-25T05:48:19Z</dcterms:modified>
</cp:coreProperties>
</file>