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62" r:id="rId4"/>
    <p:sldId id="263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79" r:id="rId15"/>
    <p:sldId id="282" r:id="rId16"/>
    <p:sldId id="283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6/23/2024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6/23/2024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8358601/House_Price_Prediction" TargetMode="External"/><Relationship Id="rId7" Type="http://schemas.openxmlformats.org/officeDocument/2006/relationships/hyperlink" Target="https://stackoverflow.com/questions/54422643/how-can-i-add-new-category-in-a-categorical-variables-after-a-qcut" TargetMode="External"/><Relationship Id="rId2" Type="http://schemas.openxmlformats.org/officeDocument/2006/relationships/hyperlink" Target="https://www.nytimes.com/2024/05/11/realestate/should-you-put-money-into-a-house-youre-planning-to-sell.html?searchResultPosition=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conomist.com/finance-and-economics/2020/02/15/technology-is-poised-to-upend-americas-property-market" TargetMode="External"/><Relationship Id="rId5" Type="http://schemas.openxmlformats.org/officeDocument/2006/relationships/hyperlink" Target="https://medium.com/@laxmisingh7690/house-price-prediction-data-science-project-guide-1-3eca38c9fea2" TargetMode="External"/><Relationship Id="rId4" Type="http://schemas.openxmlformats.org/officeDocument/2006/relationships/hyperlink" Target="https://medium.com/@MAMeer841/real-estate-market-analysis-ddc8e21667b3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google.com/url?q=https%3A%2F%2Fwww.kaggle.com%2Fdatasets%2Flespin%2Fhouse-prices-dataset%3Fresource%3Ddownload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6600" dirty="0"/>
            </a:br>
            <a:r>
              <a:rPr lang="en-US" sz="6600" dirty="0"/>
              <a:t>House Price Prediction</a:t>
            </a:r>
            <a:br>
              <a:rPr lang="en-US" sz="6600" dirty="0"/>
            </a:br>
            <a:br>
              <a:rPr lang="en-US" sz="6600" dirty="0"/>
            </a:b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/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E6F37-65EE-E61E-AAA5-1CB4BB0F3D41}"/>
              </a:ext>
            </a:extLst>
          </p:cNvPr>
          <p:cNvSpPr txBox="1"/>
          <p:nvPr/>
        </p:nvSpPr>
        <p:spPr>
          <a:xfrm>
            <a:off x="1364530" y="1804541"/>
            <a:ext cx="365995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en-US" sz="2000" dirty="0">
                <a:solidFill>
                  <a:srgbClr val="2D2E2D"/>
                </a:solidFill>
                <a:latin typeface="Arial"/>
              </a:rPr>
              <a:t>Pandas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Matplotlib and </a:t>
            </a:r>
            <a:r>
              <a:rPr lang="en-US" sz="2000" dirty="0">
                <a:solidFill>
                  <a:srgbClr val="2D2E2D"/>
                </a:solidFill>
                <a:latin typeface="Arial"/>
              </a:rPr>
              <a:t>Seaborn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Scikit-learn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en-US" sz="2000" dirty="0" err="1">
                <a:solidFill>
                  <a:srgbClr val="2D2E2D"/>
                </a:solidFill>
                <a:latin typeface="Arial"/>
              </a:rPr>
              <a:t>Tensorflow</a:t>
            </a:r>
            <a:r>
              <a:rPr lang="en-US" sz="2000" dirty="0">
                <a:solidFill>
                  <a:srgbClr val="2D2E2D"/>
                </a:solidFill>
                <a:latin typeface="Arial"/>
              </a:rPr>
              <a:t> and </a:t>
            </a:r>
            <a:r>
              <a:rPr lang="en-US" sz="2000" dirty="0" err="1">
                <a:solidFill>
                  <a:srgbClr val="2D2E2D"/>
                </a:solidFill>
                <a:latin typeface="Arial"/>
              </a:rPr>
              <a:t>keras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lang="en-US" sz="2000" dirty="0">
                <a:solidFill>
                  <a:srgbClr val="2D2E2D"/>
                </a:solidFill>
                <a:latin typeface="Arial"/>
              </a:rPr>
              <a:t>Adam Optimizer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Prep</a:t>
            </a:r>
            <a:r>
              <a:rPr lang="en-US" sz="2000" dirty="0" err="1">
                <a:solidFill>
                  <a:srgbClr val="2D2E2D"/>
                </a:solidFill>
                <a:latin typeface="Arial"/>
              </a:rPr>
              <a:t>rocessing</a:t>
            </a:r>
            <a:endParaRPr lang="en-US" sz="2000" dirty="0">
              <a:solidFill>
                <a:srgbClr val="2D2E2D"/>
              </a:solidFill>
              <a:latin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D2E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Standardization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D15A3E">
                  <a:lumMod val="75000"/>
                </a:srgbClr>
              </a:buClr>
              <a:buSzPct val="100000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D2E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050" name="Picture 2" descr="21 Essential Python Tools | DataCamp">
            <a:extLst>
              <a:ext uri="{FF2B5EF4-FFF2-40B4-BE49-F238E27FC236}">
                <a16:creationId xmlns:a16="http://schemas.microsoft.com/office/drawing/2014/main" id="{701E8A78-9C16-1DCB-DECF-825DE840E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855" y="1129308"/>
            <a:ext cx="6476214" cy="431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6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1F25B-46EA-0294-6D29-320F751D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90" y="1791092"/>
            <a:ext cx="9648881" cy="404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799F1-3E74-9598-5A9D-99C3AF4A1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380" y="1690808"/>
            <a:ext cx="4348215" cy="469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73191C-4B46-B9A6-D8EE-E4AD80A2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77" y="2368826"/>
            <a:ext cx="5191760" cy="3215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7ADF9-7449-199A-36C4-A4194E67DF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0"/>
          <a:stretch/>
        </p:blipFill>
        <p:spPr bwMode="auto">
          <a:xfrm>
            <a:off x="6250337" y="2472965"/>
            <a:ext cx="5608189" cy="3006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F71FB-A9EF-CBA9-9130-7C7D2466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07" y="2064470"/>
            <a:ext cx="4416065" cy="28186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033CE-73EE-711C-C616-A95ED0ED3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688" y="1832610"/>
            <a:ext cx="5123180" cy="3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E1FA1-968D-5210-3F74-719045B7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6" y="2059685"/>
            <a:ext cx="5114925" cy="31534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EDFD9-CF40-7ECD-CB8B-C5760E407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12" y="2161920"/>
            <a:ext cx="4563745" cy="29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2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BFFACE-1A9C-243E-E94A-29507C9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70825"/>
            <a:ext cx="9733961" cy="4377489"/>
          </a:xfrm>
        </p:spPr>
        <p:txBody>
          <a:bodyPr>
            <a:normAutofit/>
          </a:bodyPr>
          <a:lstStyle/>
          <a:p>
            <a:r>
              <a:rPr lang="en-US" dirty="0"/>
              <a:t>Section -- Literature Review</a:t>
            </a:r>
          </a:p>
          <a:p>
            <a:pPr lvl="1"/>
            <a:r>
              <a:rPr lang="en-US" dirty="0"/>
              <a:t>Validated by demonstrating practical application of neural network model on a house prices dataset and predicting the sales price</a:t>
            </a:r>
          </a:p>
          <a:p>
            <a:r>
              <a:rPr lang="en-US" dirty="0"/>
              <a:t>Section – Methodology</a:t>
            </a:r>
          </a:p>
          <a:p>
            <a:pPr lvl="1"/>
            <a:r>
              <a:rPr lang="en-US" dirty="0"/>
              <a:t>Well structured approach of preprocessing, training, evaluation and reliability</a:t>
            </a:r>
          </a:p>
          <a:p>
            <a:r>
              <a:rPr lang="en-US" dirty="0"/>
              <a:t>Section – Analysis</a:t>
            </a:r>
          </a:p>
          <a:p>
            <a:pPr lvl="1"/>
            <a:r>
              <a:rPr lang="en-US" dirty="0"/>
              <a:t>Model’s performance using learning curves, validation MAE, residual plots</a:t>
            </a:r>
          </a:p>
          <a:p>
            <a:r>
              <a:rPr lang="en-US" dirty="0"/>
              <a:t>Comprehensive solution that uses machine learning tools and techniques to predict target variable and contributing to more efficient and effective business operations.</a:t>
            </a:r>
          </a:p>
        </p:txBody>
      </p:sp>
    </p:spTree>
    <p:extLst>
      <p:ext uri="{BB962C8B-B14F-4D97-AF65-F5344CB8AC3E}">
        <p14:creationId xmlns:p14="http://schemas.microsoft.com/office/powerpoint/2010/main" val="19042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BFFACE-1A9C-243E-E94A-29507C9B6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36" y="1646239"/>
            <a:ext cx="10714349" cy="4452904"/>
          </a:xfrm>
        </p:spPr>
        <p:txBody>
          <a:bodyPr>
            <a:normAutofit fontScale="85000" lnSpcReduction="20000"/>
          </a:bodyPr>
          <a:lstStyle/>
          <a:p>
            <a:pPr marL="749935" marR="3810" indent="-6350">
              <a:lnSpc>
                <a:spcPct val="107000"/>
              </a:lnSpc>
              <a:spcAft>
                <a:spcPts val="25"/>
              </a:spcAft>
            </a:pPr>
            <a:r>
              <a:rPr lang="en-IN" sz="180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New York Times. (2024, May 11). Should you put money into a house you’re planning to sell? Retrieved from </a:t>
            </a:r>
            <a:r>
              <a:rPr lang="en-IN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2"/>
              </a:rPr>
              <a:t>https://www.nytimes.com/2024/05/11/realestate/should-you-put-money-into-a-house-youre-planning-to-sell.html?searchResultPosition=8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749935" marR="3810" indent="-6350">
              <a:lnSpc>
                <a:spcPct val="107000"/>
              </a:lnSpc>
              <a:spcAft>
                <a:spcPts val="25"/>
              </a:spcAft>
            </a:pPr>
            <a:r>
              <a:rPr lang="en-IN" sz="180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Academia.edu. (n.d.). House price prediction. Retrieved from </a:t>
            </a:r>
            <a:r>
              <a:rPr lang="en-IN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https://www.academia.edu/38358601/House_Price_Prediction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749935" marR="3810" indent="-6350">
              <a:lnSpc>
                <a:spcPct val="107000"/>
              </a:lnSpc>
              <a:spcAft>
                <a:spcPts val="25"/>
              </a:spcAft>
            </a:pPr>
            <a:r>
              <a:rPr lang="en-IN" sz="180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Meer, M. A. (n.d.). Real estate market analysis. Medium. Retrieved from </a:t>
            </a:r>
            <a:r>
              <a:rPr lang="en-IN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https://medium.com/@MAMeer841/real-estate-market-analysis-ddc8e21667b3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749935" marR="3810" indent="-6350">
              <a:lnSpc>
                <a:spcPct val="107000"/>
              </a:lnSpc>
              <a:spcAft>
                <a:spcPts val="25"/>
              </a:spcAft>
            </a:pPr>
            <a:r>
              <a:rPr lang="en-IN" sz="180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Singh, L. (n.d.). House price prediction: A data science project guide. Medium. Retrieved from </a:t>
            </a:r>
            <a:r>
              <a:rPr lang="en-IN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https://medium.com/@laxmisingh7690/house-price-prediction-data-science-project-guide-1-3eca38c9fea2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749935" marR="3810" indent="-6350">
              <a:lnSpc>
                <a:spcPct val="107000"/>
              </a:lnSpc>
              <a:spcAft>
                <a:spcPts val="2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Economist. (2020, February 15). Technology is poised to upend America’s property market. Retrieved from </a:t>
            </a:r>
            <a:r>
              <a:rPr lang="en-IN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https://www.economist.com/finance-and-economics/2020/02/15/technology-is-poised-to-upend-americas-property-market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749935" marR="3810" indent="-6350">
              <a:lnSpc>
                <a:spcPct val="107000"/>
              </a:lnSpc>
              <a:spcAft>
                <a:spcPts val="25"/>
              </a:spcAft>
            </a:pPr>
            <a:r>
              <a:rPr lang="en-IN" sz="1800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Stack Overflow. (2019, January 30). How can I add new category in a categorical variable after a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qcut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Retrieved from </a:t>
            </a:r>
            <a:r>
              <a:rPr lang="en-IN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7"/>
              </a:rPr>
              <a:t>https://stackoverflow.com/questions/54422643/how-can-i-add-new-category-in-a-categorical-variables-after-a-qcut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768788"/>
            <a:ext cx="9733961" cy="43774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Scope and Objective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Data Exploration and Visualization</a:t>
            </a:r>
          </a:p>
          <a:p>
            <a:r>
              <a:rPr lang="en-US" dirty="0"/>
              <a:t>Tools and Techniques</a:t>
            </a:r>
          </a:p>
          <a:p>
            <a:r>
              <a:rPr lang="en-US" dirty="0"/>
              <a:t>Model Training and Evaluation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A56DC-359C-B0B8-18F2-6D883B1A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564171" cy="3505199"/>
          </a:xfrm>
        </p:spPr>
        <p:txBody>
          <a:bodyPr/>
          <a:lstStyle/>
          <a:p>
            <a:pPr algn="just"/>
            <a:r>
              <a:rPr lang="en-IN" dirty="0"/>
              <a:t>Integration of machine learning into business</a:t>
            </a:r>
          </a:p>
          <a:p>
            <a:pPr algn="just"/>
            <a:r>
              <a:rPr lang="en-IN" dirty="0"/>
              <a:t>Data driven decision-making</a:t>
            </a:r>
          </a:p>
          <a:p>
            <a:pPr algn="just"/>
            <a:r>
              <a:rPr lang="en-IN" dirty="0"/>
              <a:t>Significance of accurate house price predictions</a:t>
            </a:r>
          </a:p>
          <a:p>
            <a:pPr algn="just"/>
            <a:r>
              <a:rPr lang="en-IN" dirty="0"/>
              <a:t>Practical application of ML in real estate market using neural networks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8" name="Picture 4" descr="House Price Prediction — Data Science Project guide 1 | by Laxmi Kumari |  Medium">
            <a:extLst>
              <a:ext uri="{FF2B5EF4-FFF2-40B4-BE49-F238E27FC236}">
                <a16:creationId xmlns:a16="http://schemas.microsoft.com/office/drawing/2014/main" id="{44EBA464-E165-FBE0-BFD1-D8E6E0758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571" y="1646238"/>
            <a:ext cx="4857946" cy="36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734533"/>
            <a:ext cx="9941351" cy="4056668"/>
          </a:xfrm>
        </p:spPr>
        <p:txBody>
          <a:bodyPr/>
          <a:lstStyle/>
          <a:p>
            <a:r>
              <a:rPr lang="en-US" dirty="0"/>
              <a:t>Scope</a:t>
            </a:r>
          </a:p>
          <a:p>
            <a:pPr lvl="1"/>
            <a:r>
              <a:rPr lang="en-US" dirty="0"/>
              <a:t>Using ML, specifically Neural Networks to predict house prices by using the variety of property features.</a:t>
            </a:r>
          </a:p>
          <a:p>
            <a:pPr lvl="1"/>
            <a:r>
              <a:rPr lang="en-US" dirty="0"/>
              <a:t>Show how data analytics can be used to solve real-world problems.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Develop a Predictive Model</a:t>
            </a:r>
          </a:p>
          <a:p>
            <a:pPr lvl="1"/>
            <a:r>
              <a:rPr lang="en-US" dirty="0"/>
              <a:t>Improve Real Estate Investment Decisions</a:t>
            </a:r>
          </a:p>
          <a:p>
            <a:pPr lvl="1"/>
            <a:r>
              <a:rPr lang="en-US" dirty="0"/>
              <a:t>Aiming Market Transparency</a:t>
            </a:r>
          </a:p>
          <a:p>
            <a:pPr lvl="1"/>
            <a:r>
              <a:rPr lang="en-US" dirty="0"/>
              <a:t>Upskilling MBA Candidates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399" y="1734533"/>
            <a:ext cx="9941351" cy="4056668"/>
          </a:xfrm>
        </p:spPr>
        <p:txBody>
          <a:bodyPr/>
          <a:lstStyle/>
          <a:p>
            <a:r>
              <a:rPr lang="en-US" dirty="0"/>
              <a:t>“Real Estate Market Analysis” -- Medium</a:t>
            </a:r>
          </a:p>
          <a:p>
            <a:r>
              <a:rPr lang="en-US" dirty="0"/>
              <a:t>“Technology is poised to Upend America’s Property Market” -- The Economist</a:t>
            </a:r>
          </a:p>
          <a:p>
            <a:r>
              <a:rPr lang="en-US" dirty="0"/>
              <a:t>“Should you put money into a house you’re planning to sell?” – The New York Times</a:t>
            </a:r>
          </a:p>
          <a:p>
            <a:r>
              <a:rPr lang="en-US" dirty="0"/>
              <a:t>“House Price Prediction” -- Academia</a:t>
            </a:r>
          </a:p>
          <a:p>
            <a:r>
              <a:rPr lang="en-US" dirty="0"/>
              <a:t>“House Price Prediction: A Data Science Project Guide” – Medium</a:t>
            </a:r>
          </a:p>
          <a:p>
            <a:r>
              <a:rPr lang="en-US" dirty="0"/>
              <a:t>Cohesive Analysis</a:t>
            </a:r>
          </a:p>
          <a:p>
            <a:pPr lvl="1"/>
            <a:r>
              <a:rPr lang="en-US" dirty="0"/>
              <a:t>Transforming potential of machine learning in house price predictions and the real estate industry.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C7713-CAB8-9C91-4B89-0AF9F4280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0"/>
          <a:stretch/>
        </p:blipFill>
        <p:spPr bwMode="auto">
          <a:xfrm>
            <a:off x="1193729" y="2242636"/>
            <a:ext cx="3057761" cy="35171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654FF-03B8-B772-E720-707D229C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43" y="2355758"/>
            <a:ext cx="2835523" cy="33842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E74D4-7B16-04E1-002F-F4E04189A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748" y="2309095"/>
            <a:ext cx="2835523" cy="338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CB6927-3BEC-4E2F-1EF2-FC20D591094E}"/>
              </a:ext>
            </a:extLst>
          </p:cNvPr>
          <p:cNvSpPr txBox="1"/>
          <p:nvPr/>
        </p:nvSpPr>
        <p:spPr>
          <a:xfrm>
            <a:off x="1295400" y="1646238"/>
            <a:ext cx="8578054" cy="665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3810" lvl="0" fontAlgn="base">
              <a:lnSpc>
                <a:spcPct val="107000"/>
              </a:lnSpc>
              <a:spcAft>
                <a:spcPts val="25"/>
              </a:spcAft>
              <a:buClr>
                <a:srgbClr val="000000"/>
              </a:buClr>
              <a:buSzPts val="1100"/>
            </a:pPr>
            <a:r>
              <a:rPr lang="en-IN" dirty="0"/>
              <a:t>Dataset Source -- 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House Prices dataset from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5"/>
              </a:rPr>
              <a:t>https://www.kaggle.com/datasets/lespin/house-prices-dataset?resource=download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85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0E820-8229-263A-DD82-B08B8135F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9" t="1094" r="928"/>
          <a:stretch/>
        </p:blipFill>
        <p:spPr bwMode="auto">
          <a:xfrm>
            <a:off x="1534905" y="1847655"/>
            <a:ext cx="9012887" cy="4147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29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691B9-2825-46FC-21A6-9A059A06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050" y="1763051"/>
            <a:ext cx="6022340" cy="43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8D556-1DEA-0A56-18A5-080E59FAE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562" y="1719036"/>
            <a:ext cx="6930248" cy="2108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5DD623-9BF4-648A-5F17-19E99EB4D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858" y="4072379"/>
            <a:ext cx="6587147" cy="19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8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391</TotalTime>
  <Words>536</Words>
  <Application>Microsoft Office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Diamond Grid 16x9</vt:lpstr>
      <vt:lpstr> House Price Prediction  </vt:lpstr>
      <vt:lpstr>Content list</vt:lpstr>
      <vt:lpstr>Introduction</vt:lpstr>
      <vt:lpstr>Scope and Objectives</vt:lpstr>
      <vt:lpstr>Literature Review</vt:lpstr>
      <vt:lpstr>Data Exploration and Visualization</vt:lpstr>
      <vt:lpstr>Data Exploration and Visualization</vt:lpstr>
      <vt:lpstr>Data Exploration and Visualization</vt:lpstr>
      <vt:lpstr>Data Exploration and Visualization</vt:lpstr>
      <vt:lpstr>Tools / Analysis</vt:lpstr>
      <vt:lpstr>Model Training and Evaluation</vt:lpstr>
      <vt:lpstr>Results</vt:lpstr>
      <vt:lpstr>Results</vt:lpstr>
      <vt:lpstr>Results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 reddy</dc:creator>
  <cp:lastModifiedBy>shivani reddy</cp:lastModifiedBy>
  <cp:revision>3</cp:revision>
  <dcterms:created xsi:type="dcterms:W3CDTF">2024-06-12T17:26:48Z</dcterms:created>
  <dcterms:modified xsi:type="dcterms:W3CDTF">2024-06-23T23:13:18Z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