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53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1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6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1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5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6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7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3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4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93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13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59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3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0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82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34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63DA05-9B22-4DF8-9D84-B04603249CEC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7CDE1B-6D1D-4283-BF1D-5E640DCBA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eelOff"/>
      </p:transition>
    </mc:Choice>
    <mc:Fallback xmlns="">
      <p:transition advClick="0" advTm="1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1516B-9384-4A40-B20D-72F02D0C78ED}"/>
              </a:ext>
            </a:extLst>
          </p:cNvPr>
          <p:cNvSpPr txBox="1"/>
          <p:nvPr/>
        </p:nvSpPr>
        <p:spPr>
          <a:xfrm>
            <a:off x="3180944" y="1391055"/>
            <a:ext cx="5428034" cy="79714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i="0" dirty="0">
                <a:solidFill>
                  <a:schemeClr val="tx1"/>
                </a:solidFill>
                <a:effectLst/>
              </a:rPr>
              <a:t>Indian Airlines </a:t>
            </a:r>
            <a:r>
              <a:rPr lang="en-US" sz="8000" b="1" i="0" dirty="0">
                <a:solidFill>
                  <a:schemeClr val="tx1"/>
                </a:solidFill>
                <a:effectLst/>
                <a:latin typeface="Eras Medium ITC" panose="020B0602030504020804" pitchFamily="34" charset="0"/>
              </a:rPr>
              <a:t>Ticket</a:t>
            </a:r>
            <a:r>
              <a:rPr lang="en-US" sz="8000" b="1" i="0" dirty="0">
                <a:solidFill>
                  <a:schemeClr val="tx1"/>
                </a:solidFill>
                <a:effectLst/>
              </a:rPr>
              <a:t> </a:t>
            </a:r>
            <a:r>
              <a:rPr lang="en-US" sz="6000" b="1" i="0" dirty="0">
                <a:solidFill>
                  <a:schemeClr val="tx1"/>
                </a:solidFill>
                <a:effectLst/>
              </a:rPr>
              <a:t>Price</a:t>
            </a:r>
            <a:r>
              <a:rPr lang="en-US" sz="8000" b="1" i="0" dirty="0">
                <a:solidFill>
                  <a:schemeClr val="tx1"/>
                </a:solidFill>
                <a:effectLst/>
              </a:rPr>
              <a:t> Analysis</a:t>
            </a:r>
          </a:p>
          <a:p>
            <a:pPr algn="ctr"/>
            <a:r>
              <a:rPr lang="en-US" sz="9600" strike="sngStrike" dirty="0"/>
              <a:t/>
            </a:r>
            <a:br>
              <a:rPr lang="en-US" sz="9600" strike="sngStrike" dirty="0"/>
            </a:br>
            <a:endParaRPr lang="en-IN" sz="9600" strike="sngStrike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2D14A-026B-474B-8C64-4A53D585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41" y="-122380"/>
            <a:ext cx="4270441" cy="1591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713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C5998-BC1D-45AA-9A7E-797F38032183}"/>
              </a:ext>
            </a:extLst>
          </p:cNvPr>
          <p:cNvSpPr txBox="1"/>
          <p:nvPr/>
        </p:nvSpPr>
        <p:spPr>
          <a:xfrm>
            <a:off x="1595336" y="136187"/>
            <a:ext cx="3433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Max Price </a:t>
            </a:r>
            <a:r>
              <a:rPr lang="en-IN" sz="2400" dirty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per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airline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4BC5C-481C-4E6D-88B2-0B0B1C4AF5D3}"/>
              </a:ext>
            </a:extLst>
          </p:cNvPr>
          <p:cNvSpPr txBox="1"/>
          <p:nvPr/>
        </p:nvSpPr>
        <p:spPr>
          <a:xfrm>
            <a:off x="1595335" y="1060315"/>
            <a:ext cx="101362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  <a:t/>
            </a:r>
            <a:br>
              <a:rPr lang="en-IN" b="0" i="0" dirty="0">
                <a:solidFill>
                  <a:srgbClr val="070F25"/>
                </a:solidFill>
                <a:effectLst/>
                <a:latin typeface="Segoe UI Light" panose="020B0502040204020203" pitchFamily="34" charset="0"/>
              </a:rPr>
            </a:br>
            <a:r>
              <a:rPr lang="en-IN" sz="2000" b="0" i="0" dirty="0">
                <a:effectLst/>
                <a:latin typeface="Segoe UI Light" panose="020B0502040204020203" pitchFamily="34" charset="0"/>
              </a:rPr>
              <a:t>﻿At 127859.00, Vistara had the highest max price per airline and was 1,318.92% higher than SpiceJet, which had the lowest max price per airline at 9011.00.﻿﻿ ﻿﻿ ﻿﻿[]﻿﻿ ﻿﻿ ﻿﻿Across all 6 airline, max price per airline ranged from 9011.00 to 127859.00.﻿﻿ ﻿﻿ ﻿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8F15F-703A-4BAC-A60B-D1D537F1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69" y="3015996"/>
            <a:ext cx="6650245" cy="32097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81545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DFC72-4D94-4E03-AFF8-77531CD41ED3}"/>
              </a:ext>
            </a:extLst>
          </p:cNvPr>
          <p:cNvSpPr txBox="1"/>
          <p:nvPr/>
        </p:nvSpPr>
        <p:spPr>
          <a:xfrm>
            <a:off x="1468878" y="194553"/>
            <a:ext cx="283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A7E31-636D-4B67-9AAE-99C0B87F018E}"/>
              </a:ext>
            </a:extLst>
          </p:cNvPr>
          <p:cNvSpPr txBox="1"/>
          <p:nvPr/>
        </p:nvSpPr>
        <p:spPr>
          <a:xfrm>
            <a:off x="1468878" y="779328"/>
            <a:ext cx="105253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Air Asia' offers the cheapest flight tickets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Flight prices increase with increase in number of stops.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Ticket price is lower as the source city is Delhi but highest price ticket when source city is Kolkata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Arrival late night had the highest price ticket and Arrival early morning had the lowest price ticket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Departure late night had the highest price ticket and departure evening had the lowest price ticket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Average of duration for no and yes diverged the most when the airline was </a:t>
            </a:r>
            <a:r>
              <a:rPr lang="en-IN" sz="2400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Air India</a:t>
            </a:r>
            <a:r>
              <a:rPr lang="en-IN" sz="2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IN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per the duration price increases but </a:t>
            </a:r>
            <a:r>
              <a:rPr lang="en-IN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Vistara is leading in price average as per duration and as comparison to other airline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1F2328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17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2000">
        <p15:prstTrans prst="peelOff"/>
      </p:transition>
    </mc:Choice>
    <mc:Fallback xmlns="">
      <p:transition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66E48-5645-427D-8764-B2E2F5E1C217}"/>
              </a:ext>
            </a:extLst>
          </p:cNvPr>
          <p:cNvSpPr txBox="1"/>
          <p:nvPr/>
        </p:nvSpPr>
        <p:spPr>
          <a:xfrm>
            <a:off x="3482502" y="77821"/>
            <a:ext cx="4679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rial Rounded MT Bold" panose="020F0704030504030204" pitchFamily="34" charset="0"/>
              </a:rPr>
              <a:t>Objective</a:t>
            </a:r>
            <a:r>
              <a:rPr lang="en-IN" sz="5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3FCDF-0882-42FB-BACF-12757307C484}"/>
              </a:ext>
            </a:extLst>
          </p:cNvPr>
          <p:cNvSpPr txBox="1"/>
          <p:nvPr/>
        </p:nvSpPr>
        <p:spPr>
          <a:xfrm>
            <a:off x="1468877" y="2315183"/>
            <a:ext cx="8618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-apple-system"/>
              </a:rPr>
              <a:t>In aviation industry the ticket price plays an important as far as business concern . And the ticket price rely on different factors  . we did analysis and found some insights .</a:t>
            </a:r>
            <a:r>
              <a:rPr lang="en-US" sz="4000" dirty="0"/>
              <a:t/>
            </a:r>
            <a:br>
              <a:rPr lang="en-US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77308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4000">
        <p15:prstTrans prst="peelOff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2DC8B-C4F2-4944-A14B-5A5001646546}"/>
              </a:ext>
            </a:extLst>
          </p:cNvPr>
          <p:cNvSpPr txBox="1"/>
          <p:nvPr/>
        </p:nvSpPr>
        <p:spPr>
          <a:xfrm>
            <a:off x="2801567" y="-145916"/>
            <a:ext cx="591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effectLst/>
                <a:latin typeface="-apple-system"/>
              </a:rPr>
              <a:t>About the dataset</a:t>
            </a:r>
          </a:p>
          <a:p>
            <a:pPr algn="ctr"/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3808-1D63-4278-ABDB-225805603006}"/>
              </a:ext>
            </a:extLst>
          </p:cNvPr>
          <p:cNvSpPr txBox="1"/>
          <p:nvPr/>
        </p:nvSpPr>
        <p:spPr>
          <a:xfrm>
            <a:off x="359923" y="593386"/>
            <a:ext cx="1136190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dataset include details of ticket price and different airline and their class and the number of flights .   </a:t>
            </a:r>
          </a:p>
          <a:p>
            <a:r>
              <a:rPr lang="en-IN" dirty="0"/>
              <a:t>Various features of clean dataset are given below .</a:t>
            </a:r>
          </a:p>
          <a:p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Airline  :   The airline </a:t>
            </a:r>
            <a:r>
              <a:rPr lang="en-US" sz="2000" b="0" i="0" dirty="0">
                <a:effectLst/>
                <a:latin typeface="-apple-system"/>
              </a:rPr>
              <a:t>column</a:t>
            </a:r>
            <a:r>
              <a:rPr lang="en-US" b="0" i="0" dirty="0">
                <a:effectLst/>
                <a:latin typeface="-apple-system"/>
              </a:rPr>
              <a:t> contains the name of the airline firm. There are six different airlines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Flight    : The flight code of the aircraft is stored in flight.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Source City  : City where the flight departs from is a classification feature with 6 distinctive cities.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Departure Time:  It has six different time labels and stores information about the departure time.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Stops: A category feature that holds the number of stops between the source and destination cities 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Arrival Time:  It provide information regarding the arrival time and has six different time labels.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Destination City: The location of the aircraft's landing. It is a classification feature with 6 distinctive cities.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Class: It explain the class of Airline .  Its has two different values 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Duration: A permanent feature that shows the total number of hours needed to travel between cities. 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Price: Information about the ticket price is stored in price column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72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79638-F3E9-4E47-A166-735AD8BC3FE1}"/>
              </a:ext>
            </a:extLst>
          </p:cNvPr>
          <p:cNvSpPr txBox="1"/>
          <p:nvPr/>
        </p:nvSpPr>
        <p:spPr>
          <a:xfrm>
            <a:off x="2538919" y="291828"/>
            <a:ext cx="60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20DC3-77E2-4115-B01B-27CFDA33E85B}"/>
              </a:ext>
            </a:extLst>
          </p:cNvPr>
          <p:cNvSpPr txBox="1"/>
          <p:nvPr/>
        </p:nvSpPr>
        <p:spPr>
          <a:xfrm>
            <a:off x="1889986" y="785797"/>
            <a:ext cx="9780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Total Number of Airline and total number of Flights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There are two class of Airlines 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/>
              <a:t>And there are six types of Airlines  </a:t>
            </a:r>
            <a:r>
              <a:rPr lang="en-IN" sz="2000" dirty="0" smtClean="0"/>
              <a:t> </a:t>
            </a:r>
            <a:r>
              <a:rPr lang="en-IN" sz="2000" dirty="0"/>
              <a:t>And  300 K  total number of flights </a:t>
            </a:r>
            <a:r>
              <a:rPr lang="en-IN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 smtClean="0"/>
              <a:t>Vistara</a:t>
            </a:r>
            <a:r>
              <a:rPr lang="en-IN" sz="2000" dirty="0" smtClean="0"/>
              <a:t> </a:t>
            </a:r>
            <a:r>
              <a:rPr lang="en-IN" sz="2000" dirty="0"/>
              <a:t>has highest number of flights at </a:t>
            </a:r>
            <a:r>
              <a:rPr lang="en-IN" sz="2000" dirty="0" smtClean="0"/>
              <a:t>67K.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86" y="2423563"/>
            <a:ext cx="8554644" cy="100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11" y="3326297"/>
            <a:ext cx="2178628" cy="341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86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43F46D-FF8E-42C4-9996-E9105A738F7A}"/>
              </a:ext>
            </a:extLst>
          </p:cNvPr>
          <p:cNvSpPr txBox="1"/>
          <p:nvPr/>
        </p:nvSpPr>
        <p:spPr>
          <a:xfrm>
            <a:off x="1585608" y="418287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Price average by source city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1CAD-3C94-4D6B-8A55-4B25B593D43B}"/>
              </a:ext>
            </a:extLst>
          </p:cNvPr>
          <p:cNvSpPr txBox="1"/>
          <p:nvPr/>
        </p:nvSpPr>
        <p:spPr>
          <a:xfrm>
            <a:off x="1177046" y="1167319"/>
            <a:ext cx="10087584" cy="12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8,201.98, Kolkata had the </a:t>
            </a:r>
            <a:r>
              <a:rPr lang="en-IN" sz="2400" dirty="0"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price average and was 18.52% higher than Delhi, which had the lowest price average at 6,920.23.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all 6 </a:t>
            </a:r>
            <a:r>
              <a:rPr lang="en-IN" sz="24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city 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price average ranged from 6,920.23 to 8,201.98.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2" y="2755277"/>
            <a:ext cx="7765774" cy="3353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2297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EA92A-0FE5-4094-BBE3-47A3E868C14C}"/>
              </a:ext>
            </a:extLst>
          </p:cNvPr>
          <p:cNvSpPr txBox="1"/>
          <p:nvPr/>
        </p:nvSpPr>
        <p:spPr>
          <a:xfrm>
            <a:off x="2052536" y="389106"/>
            <a:ext cx="431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average by stop 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7EBF4-DD5E-4D9B-BEDE-E06F547A3CBB}"/>
              </a:ext>
            </a:extLst>
          </p:cNvPr>
          <p:cNvSpPr txBox="1"/>
          <p:nvPr/>
        </p:nvSpPr>
        <p:spPr>
          <a:xfrm>
            <a:off x="2052536" y="1232021"/>
            <a:ext cx="9766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2 had the highest price average at 10,841.42, followed by 1 at 7,296.66 and 0 at 4,062.09.</a:t>
            </a:r>
            <a:r>
              <a:rPr lang="en-IN" sz="2000" b="1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IN" sz="2000" b="1" dirty="0">
                <a:effectLst/>
              </a:rPr>
              <a:t>﻿</a:t>
            </a:r>
            <a:r>
              <a:rPr lang="en-IN" sz="2000" b="1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sz="2000" b="1" dirty="0">
                <a:effectLst/>
              </a:rPr>
              <a:t>﻿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5BDE-9C74-4554-A028-E3E23B0E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6" y="2690491"/>
            <a:ext cx="3949431" cy="356439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18089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5204C-3B3D-446F-8716-F7215B625502}"/>
              </a:ext>
            </a:extLst>
          </p:cNvPr>
          <p:cNvSpPr txBox="1"/>
          <p:nvPr/>
        </p:nvSpPr>
        <p:spPr>
          <a:xfrm>
            <a:off x="1546698" y="0"/>
            <a:ext cx="82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Price average by Arrival </a:t>
            </a:r>
            <a:r>
              <a:rPr lang="en-IN" sz="2400" dirty="0" smtClean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time and departure time </a:t>
            </a:r>
            <a:endParaRPr lang="en-IN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27696-B8B1-4F6C-BC6B-11EE2D58F03C}"/>
              </a:ext>
            </a:extLst>
          </p:cNvPr>
          <p:cNvSpPr txBox="1"/>
          <p:nvPr/>
        </p:nvSpPr>
        <p:spPr>
          <a:xfrm>
            <a:off x="1385417" y="645085"/>
            <a:ext cx="11151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 night had the highest price average at 8,109.67 where as early morning had the lowest price average at  6,217.62 </a:t>
            </a:r>
            <a:r>
              <a:rPr lang="en-IN" sz="1800" dirty="0" smtClean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ahoma" panose="020B0604030504040204" pitchFamily="34" charset="0"/>
                <a:ea typeface="Calibri" panose="020F0502020204030204" pitchFamily="34" charset="0"/>
              </a:rPr>
              <a:t>Late night had the highest price average at 7,544.45 , where as evening had the lowest price average at 7,159.62</a:t>
            </a:r>
            <a:endParaRPr lang="en-IN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B631B1-2340-4435-9A39-BDDDF72F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7" y="5039866"/>
            <a:ext cx="1828383" cy="11201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EA2FEF-37A9-444F-8A16-B5CF23B5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94" y="5039867"/>
            <a:ext cx="1828383" cy="11201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98" y="1983504"/>
            <a:ext cx="7381461" cy="2634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235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0B9D7-72A7-4A7F-9E77-0C6F4E2847DC}"/>
              </a:ext>
            </a:extLst>
          </p:cNvPr>
          <p:cNvSpPr txBox="1"/>
          <p:nvPr/>
        </p:nvSpPr>
        <p:spPr>
          <a:xfrm>
            <a:off x="1536970" y="359923"/>
            <a:ext cx="4017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0utlier</a:t>
            </a:r>
            <a:r>
              <a:rPr lang="en-IN" sz="2400" b="1" dirty="0">
                <a:solidFill>
                  <a:srgbClr val="070F25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 </a:t>
            </a:r>
            <a:r>
              <a:rPr lang="en-IN" sz="2400" b="1" dirty="0"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Segoe UI Semibold" panose="020B0702040204020203" pitchFamily="34" charset="0"/>
              </a:rPr>
              <a:t>–</a:t>
            </a:r>
            <a:endParaRPr lang="en-IN" sz="2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09782-D1FF-434A-B37D-FB72A2407ACA}"/>
              </a:ext>
            </a:extLst>
          </p:cNvPr>
          <p:cNvSpPr txBox="1"/>
          <p:nvPr/>
        </p:nvSpPr>
        <p:spPr>
          <a:xfrm>
            <a:off x="1340303" y="821588"/>
            <a:ext cx="1071988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India 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outlier made up 16.98% of Average of duration.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Segoe UI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of duration was higher for yes (13.21) than no (10.82).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of duration for no and yes </a:t>
            </a:r>
            <a:r>
              <a:rPr lang="en-IN" sz="20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diverged 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when the airline was </a:t>
            </a:r>
            <a:r>
              <a:rPr lang="en-IN" sz="2000" dirty="0" smtClean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India, 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no were 2.78 higher than yes.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70" y="2687364"/>
            <a:ext cx="4315427" cy="242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38" y="2687363"/>
            <a:ext cx="4471658" cy="242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088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45BE3-B555-4AE5-8912-7A7CB53FEE44}"/>
              </a:ext>
            </a:extLst>
          </p:cNvPr>
          <p:cNvSpPr txBox="1"/>
          <p:nvPr/>
        </p:nvSpPr>
        <p:spPr>
          <a:xfrm>
            <a:off x="1595336" y="214009"/>
            <a:ext cx="571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Price average by duration and airline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84B47-2EE3-47FC-B55C-54CEEF732C2B}"/>
              </a:ext>
            </a:extLst>
          </p:cNvPr>
          <p:cNvSpPr txBox="1"/>
          <p:nvPr/>
        </p:nvSpPr>
        <p:spPr>
          <a:xfrm>
            <a:off x="1595335" y="1001948"/>
            <a:ext cx="995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36.08 in airline made up 0.30% of price average.</a:t>
            </a:r>
            <a:r>
              <a:rPr lang="en-IN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﻿</a:t>
            </a:r>
            <a:r>
              <a:rPr lang="en-IN" sz="2000" dirty="0">
                <a:effectLst/>
              </a:rPr>
              <a:t>﻿</a:t>
            </a:r>
            <a:r>
              <a:rPr lang="en-IN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N" sz="2000" dirty="0">
                <a:effectLst/>
              </a:rPr>
              <a:t>﻿ Vistara is leading in price average as per duration and as comparison to other airline 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2238208"/>
            <a:ext cx="6917635" cy="32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Click="0" advTm="8000">
        <p15:prstTrans prst="peelOff"/>
      </p:transition>
    </mc:Choice>
    <mc:Fallback xmlns="">
      <p:transition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343</TotalTime>
  <Words>498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-apple-system</vt:lpstr>
      <vt:lpstr>Arial</vt:lpstr>
      <vt:lpstr>Arial Rounded MT Bold</vt:lpstr>
      <vt:lpstr>Calibri</vt:lpstr>
      <vt:lpstr>Corbel</vt:lpstr>
      <vt:lpstr>Eras Medium ITC</vt:lpstr>
      <vt:lpstr>Segoe UI</vt:lpstr>
      <vt:lpstr>Segoe UI Light</vt:lpstr>
      <vt:lpstr>Segoe UI Semibold</vt:lpstr>
      <vt:lpstr>Tahoma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sharma</dc:creator>
  <cp:lastModifiedBy>lenovo</cp:lastModifiedBy>
  <cp:revision>26</cp:revision>
  <dcterms:created xsi:type="dcterms:W3CDTF">2023-04-19T18:30:40Z</dcterms:created>
  <dcterms:modified xsi:type="dcterms:W3CDTF">2023-07-08T08:06:36Z</dcterms:modified>
</cp:coreProperties>
</file>