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65D49-57D1-46CC-ADA0-47BE9A0F34C1}" type="doc">
      <dgm:prSet loTypeId="urn:microsoft.com/office/officeart/2005/8/layout/process1" loCatId="process" qsTypeId="urn:microsoft.com/office/officeart/2005/8/quickstyle/simple1" qsCatId="simple" csTypeId="urn:microsoft.com/office/officeart/2005/8/colors/colorful5" csCatId="colorful" phldr="1"/>
      <dgm:spPr/>
    </dgm:pt>
    <dgm:pt modelId="{B21B7A8F-2CEE-403A-984D-666AAF962C89}" type="pres">
      <dgm:prSet presAssocID="{D2265D49-57D1-46CC-ADA0-47BE9A0F34C1}" presName="Name0" presStyleCnt="0">
        <dgm:presLayoutVars>
          <dgm:dir/>
          <dgm:resizeHandles val="exact"/>
        </dgm:presLayoutVars>
      </dgm:prSet>
      <dgm:spPr/>
    </dgm:pt>
  </dgm:ptLst>
  <dgm:cxnLst>
    <dgm:cxn modelId="{86680F08-6624-4757-A15D-C297771C46C6}" type="presOf" srcId="{D2265D49-57D1-46CC-ADA0-47BE9A0F34C1}" destId="{B21B7A8F-2CEE-403A-984D-666AAF962C89}"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B7BC-8032-4EE2-8218-56203122D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26CC73-61F2-460A-A8A5-2692C9D10F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9C99C-EBEF-47D6-A0CA-B21E242238CC}"/>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id="{89F63201-B607-4C63-BA86-7B8323014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50238-A719-46FE-88C3-5AE5FD9AC8F6}"/>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09742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7A56-BB3D-4BC8-BBAC-26D68328A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5690C-1848-410C-888C-591E8C5E6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4071E-4C6C-43CD-9F8D-F48BE9F2FD92}"/>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id="{3EC006C1-AFA1-4F4D-A828-4D8B34567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ECDDD-C5A0-4163-BA4D-A0D01DF2F39E}"/>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6711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ACAD70-904E-4C84-991C-6352B7196A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B81206-70A2-41D4-8B68-079DEAC45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BA05-8A53-4E0E-86BE-E48A8F6D32B0}"/>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id="{02B4832C-39FE-402E-9725-5D9DF9801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F4F84-8E23-41AA-9112-6D659CE8B066}"/>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2924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A345-CDB5-48E3-9F6A-F3E77E0AE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152C2-C8E4-4DD1-8954-CC3D547F58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3A6DB-F615-4A55-8D38-033068A555A8}"/>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id="{BE4C85E2-FADE-4F8F-9F97-D4C854680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6C9E3-80E7-4858-A2A1-012611806CB5}"/>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89833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1379-5B6F-4AA5-942D-9F75EA9DE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10B88-E113-40CC-918F-247B4F75A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72C22-C492-4BB7-9CDF-F6142A9AC45C}"/>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id="{8EF9B565-C665-4C35-A935-B768B35C4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549B9-6E84-4E65-9A69-F40F56071A85}"/>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51666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3604-9D04-41C4-9D9D-7987643FC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90B1A-D088-4851-A1CD-B2A666248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52FFF-0B25-49C7-ADFC-42478B37B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24DA8-FBEA-454C-91BA-BB272E56C66E}"/>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a:extLst>
              <a:ext uri="{FF2B5EF4-FFF2-40B4-BE49-F238E27FC236}">
                <a16:creationId xmlns:a16="http://schemas.microsoft.com/office/drawing/2014/main" id="{973DF934-BFBC-4C69-B293-3E5019B9E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DFCF0-9A8E-4667-9E3D-248EFAC4C3E6}"/>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93566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353D-BA34-4FE4-9E90-87178A3BF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25B92E-1E40-4DB5-9368-2D37D0D81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CDC0B-EC0A-41D3-9DEB-B433E9B2F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9C463-FF05-46B8-96A2-7D562B6CB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9437B-36CE-43F3-8AED-9B88868CC3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3068E3-6E8C-4ACD-9516-964D9AE60535}"/>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8" name="Footer Placeholder 7">
            <a:extLst>
              <a:ext uri="{FF2B5EF4-FFF2-40B4-BE49-F238E27FC236}">
                <a16:creationId xmlns:a16="http://schemas.microsoft.com/office/drawing/2014/main" id="{98FE527A-0953-49E2-812F-FEE0670369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6534F-C5E8-416F-A791-24443584F467}"/>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159719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4F56-156A-4F90-9C1A-137478F8CD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61C845-6FFB-4F89-BA4E-818DD7D84408}"/>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4" name="Footer Placeholder 3">
            <a:extLst>
              <a:ext uri="{FF2B5EF4-FFF2-40B4-BE49-F238E27FC236}">
                <a16:creationId xmlns:a16="http://schemas.microsoft.com/office/drawing/2014/main" id="{D166EE05-3DD8-4F4E-8363-D0D0126013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DBDA2-92C2-46DB-BF3C-65BC1346823F}"/>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01519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955A6-6921-4808-B3DE-06A7E9F8E108}"/>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3" name="Footer Placeholder 2">
            <a:extLst>
              <a:ext uri="{FF2B5EF4-FFF2-40B4-BE49-F238E27FC236}">
                <a16:creationId xmlns:a16="http://schemas.microsoft.com/office/drawing/2014/main" id="{18036393-3322-457F-B6B7-C29004944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005CF-7420-4FBA-9787-7CE571A07D81}"/>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55531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BE6B-536B-4CD3-A72D-B5302F3D7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D11018-A1B0-41B9-B22B-07DAD8763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ABABD2-0D71-4211-B253-871A44491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C243A-0A09-4AB7-B5EA-95C1036930C7}"/>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a:extLst>
              <a:ext uri="{FF2B5EF4-FFF2-40B4-BE49-F238E27FC236}">
                <a16:creationId xmlns:a16="http://schemas.microsoft.com/office/drawing/2014/main" id="{10DD0652-7EAE-432D-91BF-7462A095C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9B539-C934-4A73-920F-299159147994}"/>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421322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F606-516A-4428-932E-FA9E8558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8878F2-B27D-440D-BAA1-AD1849DAC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627202-73C7-422B-93A4-04589D3CB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272D9-1E52-480D-A884-63E2E9326224}"/>
              </a:ext>
            </a:extLst>
          </p:cNvPr>
          <p:cNvSpPr>
            <a:spLocks noGrp="1"/>
          </p:cNvSpPr>
          <p:nvPr>
            <p:ph type="dt" sz="half" idx="10"/>
          </p:nvPr>
        </p:nvSpPr>
        <p:spPr/>
        <p:txBody>
          <a:bodyPr/>
          <a:lstStyle/>
          <a:p>
            <a:fld id="{1D6E3B2A-0B46-44E9-9454-55C3B735F721}" type="datetimeFigureOut">
              <a:rPr lang="en-US" smtClean="0"/>
              <a:t>10/31/2020</a:t>
            </a:fld>
            <a:endParaRPr lang="en-US"/>
          </a:p>
        </p:txBody>
      </p:sp>
      <p:sp>
        <p:nvSpPr>
          <p:cNvPr id="6" name="Footer Placeholder 5">
            <a:extLst>
              <a:ext uri="{FF2B5EF4-FFF2-40B4-BE49-F238E27FC236}">
                <a16:creationId xmlns:a16="http://schemas.microsoft.com/office/drawing/2014/main" id="{DCB43A53-FCD1-4F8D-A393-78D374A6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63001-252C-41E5-A98B-662994100A11}"/>
              </a:ext>
            </a:extLst>
          </p:cNvPr>
          <p:cNvSpPr>
            <a:spLocks noGrp="1"/>
          </p:cNvSpPr>
          <p:nvPr>
            <p:ph type="sldNum" sz="quarter" idx="12"/>
          </p:nvPr>
        </p:nvSpPr>
        <p:spPr/>
        <p:txBody>
          <a:bodyPr/>
          <a:lstStyle/>
          <a:p>
            <a:fld id="{9969E03F-F03E-4135-880A-41D056B9F287}" type="slidenum">
              <a:rPr lang="en-US" smtClean="0"/>
              <a:t>‹#›</a:t>
            </a:fld>
            <a:endParaRPr lang="en-US"/>
          </a:p>
        </p:txBody>
      </p:sp>
    </p:spTree>
    <p:extLst>
      <p:ext uri="{BB962C8B-B14F-4D97-AF65-F5344CB8AC3E}">
        <p14:creationId xmlns:p14="http://schemas.microsoft.com/office/powerpoint/2010/main" val="222303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3D404-AE94-4921-A3F9-E4C68B2AA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E573D7-76BF-48CD-8F3D-D72692442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F42A-1E82-4DE2-A873-4F621269BF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E3B2A-0B46-44E9-9454-55C3B735F721}" type="datetimeFigureOut">
              <a:rPr lang="en-US" smtClean="0"/>
              <a:t>10/31/2020</a:t>
            </a:fld>
            <a:endParaRPr lang="en-US"/>
          </a:p>
        </p:txBody>
      </p:sp>
      <p:sp>
        <p:nvSpPr>
          <p:cNvPr id="5" name="Footer Placeholder 4">
            <a:extLst>
              <a:ext uri="{FF2B5EF4-FFF2-40B4-BE49-F238E27FC236}">
                <a16:creationId xmlns:a16="http://schemas.microsoft.com/office/drawing/2014/main" id="{422F2241-F898-4201-A2E5-7CB5DA84C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4E3CD-8DE6-4F12-AED3-170758B77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9E03F-F03E-4135-880A-41D056B9F287}" type="slidenum">
              <a:rPr lang="en-US" smtClean="0"/>
              <a:t>‹#›</a:t>
            </a:fld>
            <a:endParaRPr lang="en-US"/>
          </a:p>
        </p:txBody>
      </p:sp>
    </p:spTree>
    <p:extLst>
      <p:ext uri="{BB962C8B-B14F-4D97-AF65-F5344CB8AC3E}">
        <p14:creationId xmlns:p14="http://schemas.microsoft.com/office/powerpoint/2010/main" val="4224764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i.org/10.1109/TECHSYM.2010.5469286" TargetMode="External"/><Relationship Id="rId3" Type="http://schemas.openxmlformats.org/officeDocument/2006/relationships/hyperlink" Target="https://ieeexplore.ieee.org/xpl/conhome/6844959/proceeding" TargetMode="External"/><Relationship Id="rId7" Type="http://schemas.openxmlformats.org/officeDocument/2006/relationships/hyperlink" Target="https://ieeexplore.ieee.org/xpl/conhome/5461627/proceedin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oi.org/10.1109/ICISCT49550.2020.9080051" TargetMode="External"/><Relationship Id="rId5" Type="http://schemas.openxmlformats.org/officeDocument/2006/relationships/hyperlink" Target="https://ieeexplore.ieee.org/xpl/conhome/9076090/proceeding" TargetMode="External"/><Relationship Id="rId4" Type="http://schemas.openxmlformats.org/officeDocument/2006/relationships/hyperlink" Target="https://doi.org/10.1109/ICIEV.2014.685075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FB287311-DC31-4FDC-9B44-B45E14A0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17" y="200164"/>
            <a:ext cx="10595766" cy="1505843"/>
          </a:xfrm>
          <a:prstGeom prst="rect">
            <a:avLst/>
          </a:prstGeom>
        </p:spPr>
      </p:pic>
      <p:sp>
        <p:nvSpPr>
          <p:cNvPr id="6" name="TextBox 5">
            <a:extLst>
              <a:ext uri="{FF2B5EF4-FFF2-40B4-BE49-F238E27FC236}">
                <a16:creationId xmlns:a16="http://schemas.microsoft.com/office/drawing/2014/main" id="{30D48C20-4928-4948-9214-12A03B828F85}"/>
              </a:ext>
            </a:extLst>
          </p:cNvPr>
          <p:cNvSpPr txBox="1"/>
          <p:nvPr/>
        </p:nvSpPr>
        <p:spPr>
          <a:xfrm>
            <a:off x="798117" y="1544569"/>
            <a:ext cx="10595766" cy="1323439"/>
          </a:xfrm>
          <a:prstGeom prst="rect">
            <a:avLst/>
          </a:prstGeom>
          <a:noFill/>
        </p:spPr>
        <p:txBody>
          <a:bodyPr wrap="square" rtlCol="0">
            <a:spAutoFit/>
          </a:bodyPr>
          <a:lstStyle/>
          <a:p>
            <a:pPr algn="ctr"/>
            <a:r>
              <a:rPr lang="en-US" sz="3200" b="1" u="sng" dirty="0"/>
              <a:t>YAADHUM OORAE GLOBAL CONCLAVE HACKATHON</a:t>
            </a:r>
          </a:p>
          <a:p>
            <a:pPr algn="ctr"/>
            <a:r>
              <a:rPr lang="en-US" sz="2400" b="1" dirty="0"/>
              <a:t>(An Initiative by Chief Minister of Tamil Nadu, India)</a:t>
            </a:r>
          </a:p>
          <a:p>
            <a:pPr algn="ctr"/>
            <a:endParaRPr lang="en-US" sz="2400" b="1" dirty="0"/>
          </a:p>
        </p:txBody>
      </p:sp>
      <p:sp>
        <p:nvSpPr>
          <p:cNvPr id="7" name="TextBox 6">
            <a:extLst>
              <a:ext uri="{FF2B5EF4-FFF2-40B4-BE49-F238E27FC236}">
                <a16:creationId xmlns:a16="http://schemas.microsoft.com/office/drawing/2014/main" id="{5F46CF14-1080-4648-9C50-717D0394ABFF}"/>
              </a:ext>
            </a:extLst>
          </p:cNvPr>
          <p:cNvSpPr txBox="1"/>
          <p:nvPr/>
        </p:nvSpPr>
        <p:spPr>
          <a:xfrm>
            <a:off x="798117" y="2473475"/>
            <a:ext cx="10595766" cy="3477875"/>
          </a:xfrm>
          <a:prstGeom prst="rect">
            <a:avLst/>
          </a:prstGeom>
          <a:noFill/>
          <a:ln>
            <a:solidFill>
              <a:schemeClr val="tx1"/>
            </a:solidFill>
          </a:ln>
        </p:spPr>
        <p:txBody>
          <a:bodyPr wrap="square" rtlCol="0">
            <a:spAutoFit/>
          </a:bodyPr>
          <a:lstStyle/>
          <a:p>
            <a:r>
              <a:rPr lang="en-US" sz="2000" b="1" u="sng" dirty="0"/>
              <a:t>TEAM NAME:</a:t>
            </a:r>
            <a:r>
              <a:rPr lang="en-US" sz="2000" b="1" dirty="0"/>
              <a:t> Unplugged</a:t>
            </a:r>
          </a:p>
          <a:p>
            <a:endParaRPr lang="en-US" sz="2000" b="1" u="sng" dirty="0"/>
          </a:p>
          <a:p>
            <a:r>
              <a:rPr lang="en-US" sz="2000" b="1" u="sng" dirty="0"/>
              <a:t>TEAM LEAD NAME:  </a:t>
            </a:r>
            <a:r>
              <a:rPr lang="en-US" sz="2000" b="1" dirty="0" err="1"/>
              <a:t>Shivani.B</a:t>
            </a:r>
            <a:endParaRPr lang="en-US" sz="2000" b="1" dirty="0"/>
          </a:p>
          <a:p>
            <a:endParaRPr lang="en-US" sz="2000" b="1" dirty="0"/>
          </a:p>
          <a:p>
            <a:r>
              <a:rPr lang="en-US" sz="2000" b="1" u="sng" dirty="0"/>
              <a:t>TEAM MEMBERS</a:t>
            </a:r>
            <a:r>
              <a:rPr lang="en-US" sz="2000" b="1" dirty="0"/>
              <a:t>:  1.Sneha </a:t>
            </a:r>
            <a:r>
              <a:rPr lang="en-US" sz="2000" b="1" dirty="0" err="1"/>
              <a:t>Prabha.C</a:t>
            </a:r>
            <a:endParaRPr lang="en-US" sz="2000" b="1" dirty="0"/>
          </a:p>
          <a:p>
            <a:r>
              <a:rPr lang="en-US" sz="2000" b="1" dirty="0"/>
              <a:t>                                  2.Sreejaa.H</a:t>
            </a:r>
          </a:p>
          <a:p>
            <a:r>
              <a:rPr lang="en-US" sz="2000" b="1" dirty="0"/>
              <a:t>                                  </a:t>
            </a:r>
          </a:p>
          <a:p>
            <a:r>
              <a:rPr lang="en-US" sz="2000" b="1" u="sng" dirty="0"/>
              <a:t>TEAM ID: </a:t>
            </a:r>
            <a:r>
              <a:rPr lang="en-US" sz="2000" b="1" dirty="0"/>
              <a:t>SMT007</a:t>
            </a:r>
          </a:p>
          <a:p>
            <a:endParaRPr lang="en-US" sz="2000" b="1" dirty="0"/>
          </a:p>
          <a:p>
            <a:r>
              <a:rPr lang="en-US" sz="2000" b="1" u="sng" dirty="0"/>
              <a:t>TRACK NAME</a:t>
            </a:r>
            <a:r>
              <a:rPr lang="en-US" sz="2000" b="1" dirty="0"/>
              <a:t>: Smart Transportation and Mobility</a:t>
            </a:r>
          </a:p>
          <a:p>
            <a:pPr algn="ctr"/>
            <a:endParaRPr lang="en-US" sz="2000" b="1" dirty="0"/>
          </a:p>
        </p:txBody>
      </p:sp>
      <p:pic>
        <p:nvPicPr>
          <p:cNvPr id="9" name="Picture 8" descr="Text&#10;&#10;Description automatically generated">
            <a:extLst>
              <a:ext uri="{FF2B5EF4-FFF2-40B4-BE49-F238E27FC236}">
                <a16:creationId xmlns:a16="http://schemas.microsoft.com/office/drawing/2014/main" id="{845940E9-D177-4E4E-947E-D40565255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grpSp>
        <p:nvGrpSpPr>
          <p:cNvPr id="16" name="Group 15">
            <a:extLst>
              <a:ext uri="{FF2B5EF4-FFF2-40B4-BE49-F238E27FC236}">
                <a16:creationId xmlns:a16="http://schemas.microsoft.com/office/drawing/2014/main" id="{A19499B2-B75A-4104-B36F-7C9E7518FCA4}"/>
              </a:ext>
            </a:extLst>
          </p:cNvPr>
          <p:cNvGrpSpPr/>
          <p:nvPr/>
        </p:nvGrpSpPr>
        <p:grpSpPr>
          <a:xfrm>
            <a:off x="3249636" y="5770379"/>
            <a:ext cx="6333161" cy="1323440"/>
            <a:chOff x="2676841" y="4795859"/>
            <a:chExt cx="6523430" cy="1523874"/>
          </a:xfrm>
        </p:grpSpPr>
        <p:pic>
          <p:nvPicPr>
            <p:cNvPr id="11" name="Picture 10" descr="Logo&#10;&#10;Description automatically generated">
              <a:extLst>
                <a:ext uri="{FF2B5EF4-FFF2-40B4-BE49-F238E27FC236}">
                  <a16:creationId xmlns:a16="http://schemas.microsoft.com/office/drawing/2014/main" id="{F656D23B-2962-4DCF-870C-AE4779732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841" y="4795859"/>
              <a:ext cx="1523874" cy="1523874"/>
            </a:xfrm>
            <a:prstGeom prst="rect">
              <a:avLst/>
            </a:prstGeom>
          </p:spPr>
        </p:pic>
        <p:pic>
          <p:nvPicPr>
            <p:cNvPr id="13" name="Picture 12" descr="Graphical user interface, logo&#10;&#10;Description automatically generated">
              <a:extLst>
                <a:ext uri="{FF2B5EF4-FFF2-40B4-BE49-F238E27FC236}">
                  <a16:creationId xmlns:a16="http://schemas.microsoft.com/office/drawing/2014/main" id="{8FDEBB46-D1D2-4EC4-98DF-F3E32D787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8922" y="5120875"/>
              <a:ext cx="3234156" cy="1023169"/>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5A1B3E76-D095-4298-BF82-31BAD6BD2B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1285" y="5120875"/>
              <a:ext cx="1208986" cy="873842"/>
            </a:xfrm>
            <a:prstGeom prst="rect">
              <a:avLst/>
            </a:prstGeom>
          </p:spPr>
        </p:pic>
      </p:grpSp>
    </p:spTree>
    <p:extLst>
      <p:ext uri="{BB962C8B-B14F-4D97-AF65-F5344CB8AC3E}">
        <p14:creationId xmlns:p14="http://schemas.microsoft.com/office/powerpoint/2010/main" val="137087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61A66A-5D33-450F-82E4-5134276191CB}"/>
              </a:ext>
            </a:extLst>
          </p:cNvPr>
          <p:cNvSpPr txBox="1"/>
          <p:nvPr/>
        </p:nvSpPr>
        <p:spPr>
          <a:xfrm>
            <a:off x="798117" y="126610"/>
            <a:ext cx="10595766" cy="6247864"/>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INDEX TERMS:</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User login </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Admin login</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GPS</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Drive mode</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Parking mode</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Firebase(Data analytics)</a:t>
            </a:r>
          </a:p>
          <a:p>
            <a:pPr marL="457200" indent="-4572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IR sensor(to indicate parking availability)</a:t>
            </a:r>
          </a:p>
          <a:p>
            <a:endParaRPr lang="en-US" sz="4000" b="1" u="sng" dirty="0"/>
          </a:p>
          <a:p>
            <a:endParaRPr lang="en-US" sz="4000" b="1" u="sng" dirty="0"/>
          </a:p>
        </p:txBody>
      </p:sp>
      <p:pic>
        <p:nvPicPr>
          <p:cNvPr id="7" name="Picture 6" descr="Text&#10;&#10;Description automatically generated">
            <a:extLst>
              <a:ext uri="{FF2B5EF4-FFF2-40B4-BE49-F238E27FC236}">
                <a16:creationId xmlns:a16="http://schemas.microsoft.com/office/drawing/2014/main" id="{DC1D317E-6896-495A-B2E1-115DFAF98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2" name="TextBox 1">
            <a:extLst>
              <a:ext uri="{FF2B5EF4-FFF2-40B4-BE49-F238E27FC236}">
                <a16:creationId xmlns:a16="http://schemas.microsoft.com/office/drawing/2014/main" id="{73C7F2BC-4EBF-4518-9743-7235527896D5}"/>
              </a:ext>
            </a:extLst>
          </p:cNvPr>
          <p:cNvSpPr txBox="1"/>
          <p:nvPr/>
        </p:nvSpPr>
        <p:spPr>
          <a:xfrm>
            <a:off x="652146" y="960990"/>
            <a:ext cx="10595766" cy="4708981"/>
          </a:xfrm>
          <a:prstGeom prst="rect">
            <a:avLst/>
          </a:prstGeom>
          <a:noFill/>
          <a:ln>
            <a:noFill/>
          </a:ln>
        </p:spPr>
        <p:txBody>
          <a:bodyPr wrap="square" rtlCol="0">
            <a:spAutoFit/>
          </a:bodyPr>
          <a:lstStyle/>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a:p>
            <a:pPr algn="ctr"/>
            <a:endParaRPr lang="en-US" sz="2000" b="1" dirty="0"/>
          </a:p>
        </p:txBody>
      </p:sp>
    </p:spTree>
    <p:extLst>
      <p:ext uri="{BB962C8B-B14F-4D97-AF65-F5344CB8AC3E}">
        <p14:creationId xmlns:p14="http://schemas.microsoft.com/office/powerpoint/2010/main" val="305962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9C2CD04-B49F-46E9-A29B-58F44B7F5945}"/>
              </a:ext>
            </a:extLst>
          </p:cNvPr>
          <p:cNvGraphicFramePr/>
          <p:nvPr>
            <p:extLst>
              <p:ext uri="{D42A27DB-BD31-4B8C-83A1-F6EECF244321}">
                <p14:modId xmlns:p14="http://schemas.microsoft.com/office/powerpoint/2010/main" val="1369060380"/>
              </p:ext>
            </p:extLst>
          </p:nvPr>
        </p:nvGraphicFramePr>
        <p:xfrm>
          <a:off x="374197" y="-930931"/>
          <a:ext cx="11443604" cy="5823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06CDF09-B49D-4666-A0B8-01FCC16914D3}"/>
              </a:ext>
            </a:extLst>
          </p:cNvPr>
          <p:cNvSpPr txBox="1"/>
          <p:nvPr/>
        </p:nvSpPr>
        <p:spPr>
          <a:xfrm>
            <a:off x="798117" y="225084"/>
            <a:ext cx="10595766" cy="1815882"/>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PROBLEM STATEMENT:  </a:t>
            </a:r>
            <a:r>
              <a:rPr lang="en-US" sz="2800" dirty="0">
                <a:latin typeface="Times New Roman" panose="02020603050405020304" pitchFamily="18" charset="0"/>
                <a:cs typeface="Times New Roman" panose="02020603050405020304" pitchFamily="18" charset="0"/>
              </a:rPr>
              <a:t>The Challenge is to develop a mode to acquire and display data for parking slots to resolve the issues related to parking as well as reduce traffic jam instances caused due to improper parking situations.                   </a:t>
            </a:r>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12" name="TextBox 11">
            <a:extLst>
              <a:ext uri="{FF2B5EF4-FFF2-40B4-BE49-F238E27FC236}">
                <a16:creationId xmlns:a16="http://schemas.microsoft.com/office/drawing/2014/main" id="{9E1E4C4F-574E-4A61-AB20-C9509908FADD}"/>
              </a:ext>
            </a:extLst>
          </p:cNvPr>
          <p:cNvSpPr txBox="1"/>
          <p:nvPr/>
        </p:nvSpPr>
        <p:spPr>
          <a:xfrm>
            <a:off x="675592" y="2947815"/>
            <a:ext cx="10595766" cy="2246769"/>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MOTIVATION:   </a:t>
            </a:r>
            <a:r>
              <a:rPr lang="en-US" sz="2800" dirty="0">
                <a:latin typeface="Times New Roman" panose="02020603050405020304" pitchFamily="18" charset="0"/>
                <a:cs typeface="Times New Roman" panose="02020603050405020304" pitchFamily="18" charset="0"/>
              </a:rPr>
              <a:t>Nowadays we are facing many problems while parking the vehicles on the road .Due to this reason, the </a:t>
            </a:r>
            <a:r>
              <a:rPr lang="en-US" sz="2800" b="1" dirty="0">
                <a:latin typeface="Times New Roman" panose="02020603050405020304" pitchFamily="18" charset="0"/>
                <a:cs typeface="Times New Roman" panose="02020603050405020304" pitchFamily="18" charset="0"/>
              </a:rPr>
              <a:t>road gets clumsy</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jammed everywhere</a:t>
            </a:r>
            <a:r>
              <a:rPr lang="en-US" sz="2800" dirty="0">
                <a:latin typeface="Times New Roman" panose="02020603050405020304" pitchFamily="18" charset="0"/>
                <a:cs typeface="Times New Roman" panose="02020603050405020304" pitchFamily="18" charset="0"/>
              </a:rPr>
              <a:t>. So we are going to rectify this problem by using an android app (For both driving and parking ).Our app is named by the title </a:t>
            </a:r>
            <a:r>
              <a:rPr lang="en-US" sz="2800" b="1" dirty="0">
                <a:latin typeface="Times New Roman" panose="02020603050405020304" pitchFamily="18" charset="0"/>
                <a:cs typeface="Times New Roman" panose="02020603050405020304" pitchFamily="18" charset="0"/>
              </a:rPr>
              <a:t>“Availability of parking slots”.</a:t>
            </a:r>
          </a:p>
        </p:txBody>
      </p:sp>
    </p:spTree>
    <p:extLst>
      <p:ext uri="{BB962C8B-B14F-4D97-AF65-F5344CB8AC3E}">
        <p14:creationId xmlns:p14="http://schemas.microsoft.com/office/powerpoint/2010/main" val="45174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502694" y="281354"/>
            <a:ext cx="11328749" cy="637097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INTRODUCTION</a:t>
            </a:r>
          </a:p>
          <a:p>
            <a:pPr algn="ctr"/>
            <a:endParaRPr lang="en-US" sz="2400" b="1" u="sng" dirty="0"/>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are going to develop a </a:t>
            </a:r>
            <a:r>
              <a:rPr lang="en-US" sz="2400" b="1" dirty="0">
                <a:latin typeface="Times New Roman" panose="02020603050405020304" pitchFamily="18" charset="0"/>
                <a:cs typeface="Times New Roman" panose="02020603050405020304" pitchFamily="18" charset="0"/>
              </a:rPr>
              <a:t>Government affiliated parking slot  system</a:t>
            </a:r>
            <a:r>
              <a:rPr lang="en-US" sz="24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going to be an android app with two modes namely </a:t>
            </a:r>
            <a:r>
              <a:rPr lang="en-US" sz="2400" b="1" dirty="0">
                <a:latin typeface="Times New Roman" panose="02020603050405020304" pitchFamily="18" charset="0"/>
                <a:cs typeface="Times New Roman" panose="02020603050405020304" pitchFamily="18" charset="0"/>
              </a:rPr>
              <a:t>parking and driving modes </a:t>
            </a:r>
            <a:r>
              <a:rPr lang="en-US" sz="2400" dirty="0">
                <a:latin typeface="Times New Roman" panose="02020603050405020304" pitchFamily="18" charset="0"/>
                <a:cs typeface="Times New Roman" panose="02020603050405020304" pitchFamily="18" charset="0"/>
              </a:rPr>
              <a:t>in which both </a:t>
            </a:r>
            <a:r>
              <a:rPr lang="en-US" sz="2400" b="1" dirty="0">
                <a:latin typeface="Times New Roman" panose="02020603050405020304" pitchFamily="18" charset="0"/>
                <a:cs typeface="Times New Roman" panose="02020603050405020304" pitchFamily="18" charset="0"/>
              </a:rPr>
              <a:t>users and traffic police men </a:t>
            </a:r>
            <a:r>
              <a:rPr lang="en-US" sz="2400" dirty="0">
                <a:latin typeface="Times New Roman" panose="02020603050405020304" pitchFamily="18" charset="0"/>
                <a:cs typeface="Times New Roman" panose="02020603050405020304" pitchFamily="18" charset="0"/>
              </a:rPr>
              <a:t>can access whenever required .</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Initially while driving a vehicle, Driving mode is switched on. After switching, the </a:t>
            </a:r>
            <a:r>
              <a:rPr lang="en-US" sz="2400" b="1" dirty="0">
                <a:latin typeface="Times New Roman" panose="02020603050405020304" pitchFamily="18" charset="0"/>
                <a:cs typeface="Times New Roman" panose="02020603050405020304" pitchFamily="18" charset="0"/>
              </a:rPr>
              <a:t>GPS will be automatically activated </a:t>
            </a:r>
            <a:r>
              <a:rPr lang="en-US" sz="2400" dirty="0">
                <a:latin typeface="Times New Roman" panose="02020603050405020304" pitchFamily="18" charset="0"/>
                <a:cs typeface="Times New Roman" panose="02020603050405020304" pitchFamily="18" charset="0"/>
              </a:rPr>
              <a:t>and it shows the desired destination from the place where we are.</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reaching the desired destination we are in need of parking the vehicle. At that point of time parking mode is switched on. After switching, the </a:t>
            </a:r>
            <a:r>
              <a:rPr lang="en-US" sz="2400" b="1" dirty="0">
                <a:latin typeface="Times New Roman" panose="02020603050405020304" pitchFamily="18" charset="0"/>
                <a:cs typeface="Times New Roman" panose="02020603050405020304" pitchFamily="18" charset="0"/>
              </a:rPr>
              <a:t>available parking slots will be displayed on the screen </a:t>
            </a:r>
            <a:r>
              <a:rPr lang="en-US" sz="2400" dirty="0">
                <a:latin typeface="Times New Roman" panose="02020603050405020304" pitchFamily="18" charset="0"/>
                <a:cs typeface="Times New Roman" panose="02020603050405020304" pitchFamily="18" charset="0"/>
              </a:rPr>
              <a:t>from the place where we are.</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Availability of parking slots are regularly </a:t>
            </a:r>
            <a:r>
              <a:rPr lang="en-US" sz="2400" b="1" dirty="0">
                <a:latin typeface="Times New Roman" panose="02020603050405020304" pitchFamily="18" charset="0"/>
                <a:cs typeface="Times New Roman" panose="02020603050405020304" pitchFamily="18" charset="0"/>
              </a:rPr>
              <a:t>updated </a:t>
            </a:r>
            <a:r>
              <a:rPr lang="en-US" sz="2400" dirty="0">
                <a:latin typeface="Times New Roman" panose="02020603050405020304" pitchFamily="18" charset="0"/>
                <a:cs typeface="Times New Roman" panose="02020603050405020304" pitchFamily="18" charset="0"/>
              </a:rPr>
              <a:t>by the traffic police, if the passenger is parking his vehicle </a:t>
            </a:r>
            <a:r>
              <a:rPr lang="en-US" sz="2400" b="1" dirty="0">
                <a:latin typeface="Times New Roman" panose="02020603050405020304" pitchFamily="18" charset="0"/>
                <a:cs typeface="Times New Roman" panose="02020603050405020304" pitchFamily="18" charset="0"/>
              </a:rPr>
              <a:t>outside the parking slot</a:t>
            </a:r>
            <a:r>
              <a:rPr lang="en-US" sz="2400" dirty="0">
                <a:latin typeface="Times New Roman" panose="02020603050405020304" pitchFamily="18" charset="0"/>
                <a:cs typeface="Times New Roman" panose="02020603050405020304" pitchFamily="18" charset="0"/>
              </a:rPr>
              <a:t>, they will easily monitored by the police and their vehicle number will be displayed in their </a:t>
            </a:r>
            <a:r>
              <a:rPr lang="en-US" sz="2400" b="1" dirty="0">
                <a:latin typeface="Times New Roman" panose="02020603050405020304" pitchFamily="18" charset="0"/>
                <a:cs typeface="Times New Roman" panose="02020603050405020304" pitchFamily="18" charset="0"/>
              </a:rPr>
              <a:t>digital board</a:t>
            </a:r>
            <a:r>
              <a:rPr lang="en-US" sz="2400" dirty="0">
                <a:latin typeface="Times New Roman" panose="02020603050405020304" pitchFamily="18" charset="0"/>
                <a:cs typeface="Times New Roman" panose="02020603050405020304" pitchFamily="18" charset="0"/>
              </a:rPr>
              <a:t>.   </a:t>
            </a:r>
          </a:p>
          <a:p>
            <a:pPr algn="ctr"/>
            <a:endParaRPr lang="en-US" sz="2400" b="1" u="sng" dirty="0"/>
          </a:p>
          <a:p>
            <a:pPr algn="ctr"/>
            <a:endParaRPr lang="en-US" sz="2400" b="1" u="sng" dirty="0"/>
          </a:p>
          <a:p>
            <a:pPr marL="457200" indent="-457200" algn="ctr">
              <a:buFont typeface="Wingdings" panose="05000000000000000000" pitchFamily="2" charset="2"/>
              <a:buChar char="Ø"/>
            </a:pPr>
            <a:endParaRPr lang="en-US" sz="24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175" y="6185514"/>
            <a:ext cx="1594952" cy="466815"/>
          </a:xfrm>
          <a:prstGeom prst="rect">
            <a:avLst/>
          </a:prstGeom>
        </p:spPr>
      </p:pic>
    </p:spTree>
    <p:extLst>
      <p:ext uri="{BB962C8B-B14F-4D97-AF65-F5344CB8AC3E}">
        <p14:creationId xmlns:p14="http://schemas.microsoft.com/office/powerpoint/2010/main" val="34941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558966" y="211016"/>
            <a:ext cx="10595766" cy="5816977"/>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NOVELTY</a:t>
            </a:r>
          </a:p>
          <a:p>
            <a:pPr algn="ctr"/>
            <a:endParaRPr lang="en-US" sz="3200" b="1" u="sng"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Most of the apps contain either GPS or availability of parking in  malls. The </a:t>
            </a:r>
            <a:r>
              <a:rPr lang="en-US" sz="2800" dirty="0" err="1">
                <a:latin typeface="Times New Roman" panose="02020603050405020304" pitchFamily="18" charset="0"/>
                <a:cs typeface="Times New Roman" panose="02020603050405020304" pitchFamily="18" charset="0"/>
              </a:rPr>
              <a:t>speciality</a:t>
            </a:r>
            <a:r>
              <a:rPr lang="en-US" sz="2800" dirty="0">
                <a:latin typeface="Times New Roman" panose="02020603050405020304" pitchFamily="18" charset="0"/>
                <a:cs typeface="Times New Roman" panose="02020603050405020304" pitchFamily="18" charset="0"/>
              </a:rPr>
              <a:t> in our project is that we are going to use </a:t>
            </a:r>
            <a:r>
              <a:rPr lang="en-US" sz="2800" b="1" dirty="0">
                <a:latin typeface="Times New Roman" panose="02020603050405020304" pitchFamily="18" charset="0"/>
                <a:cs typeface="Times New Roman" panose="02020603050405020304" pitchFamily="18" charset="0"/>
              </a:rPr>
              <a:t>both GPS and Government affiliated parking slots in our city completely</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Not only these features but also we are going to create an </a:t>
            </a:r>
            <a:r>
              <a:rPr lang="en-US" sz="2800" b="1" dirty="0">
                <a:latin typeface="Times New Roman" panose="02020603050405020304" pitchFamily="18" charset="0"/>
                <a:cs typeface="Times New Roman" panose="02020603050405020304" pitchFamily="18" charset="0"/>
              </a:rPr>
              <a:t>admin login for police</a:t>
            </a:r>
            <a:r>
              <a:rPr lang="en-US" sz="2800" dirty="0">
                <a:latin typeface="Times New Roman" panose="02020603050405020304" pitchFamily="18" charset="0"/>
                <a:cs typeface="Times New Roman" panose="02020603050405020304" pitchFamily="18" charset="0"/>
              </a:rPr>
              <a:t>, So that they can </a:t>
            </a:r>
            <a:r>
              <a:rPr lang="en-US" sz="2800" b="1" dirty="0">
                <a:latin typeface="Times New Roman" panose="02020603050405020304" pitchFamily="18" charset="0"/>
                <a:cs typeface="Times New Roman" panose="02020603050405020304" pitchFamily="18" charset="0"/>
              </a:rPr>
              <a:t>update</a:t>
            </a:r>
            <a:r>
              <a:rPr lang="en-US" sz="2800" dirty="0">
                <a:latin typeface="Times New Roman" panose="02020603050405020304" pitchFamily="18" charset="0"/>
                <a:cs typeface="Times New Roman" panose="02020603050405020304" pitchFamily="18" charset="0"/>
              </a:rPr>
              <a:t> the availability of parking slots everyday.</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are also providing </a:t>
            </a:r>
            <a:r>
              <a:rPr lang="en-US" sz="2800" b="1" dirty="0">
                <a:latin typeface="Times New Roman" panose="02020603050405020304" pitchFamily="18" charset="0"/>
                <a:cs typeface="Times New Roman" panose="02020603050405020304" pitchFamily="18" charset="0"/>
              </a:rPr>
              <a:t>parking and driving mode features </a:t>
            </a:r>
            <a:r>
              <a:rPr lang="en-US" sz="2800" dirty="0">
                <a:latin typeface="Times New Roman" panose="02020603050405020304" pitchFamily="18" charset="0"/>
                <a:cs typeface="Times New Roman" panose="02020603050405020304" pitchFamily="18" charset="0"/>
              </a:rPr>
              <a:t>and we can also </a:t>
            </a:r>
            <a:r>
              <a:rPr lang="en-US" sz="2800" b="1" dirty="0">
                <a:latin typeface="Times New Roman" panose="02020603050405020304" pitchFamily="18" charset="0"/>
                <a:cs typeface="Times New Roman" panose="02020603050405020304" pitchFamily="18" charset="0"/>
              </a:rPr>
              <a:t>detect</a:t>
            </a:r>
            <a:r>
              <a:rPr lang="en-US" sz="2800" dirty="0">
                <a:latin typeface="Times New Roman" panose="02020603050405020304" pitchFamily="18" charset="0"/>
                <a:cs typeface="Times New Roman" panose="02020603050405020304" pitchFamily="18" charset="0"/>
              </a:rPr>
              <a:t> the passengers those who are parking their vehicles apart from the slots .</a:t>
            </a:r>
          </a:p>
          <a:p>
            <a:endParaRPr lang="en-US" sz="28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383792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798116" y="75756"/>
            <a:ext cx="10595766" cy="1384995"/>
          </a:xfrm>
          <a:prstGeom prst="rect">
            <a:avLst/>
          </a:prstGeom>
          <a:noFill/>
        </p:spPr>
        <p:txBody>
          <a:bodyPr wrap="square" rtlCol="0">
            <a:spAutoFit/>
          </a:bodyPr>
          <a:lstStyle/>
          <a:p>
            <a:pPr algn="ctr"/>
            <a:r>
              <a:rPr lang="en-US" sz="2800" b="1" u="sng" dirty="0"/>
              <a:t>PROPOSED MODEL</a:t>
            </a:r>
          </a:p>
          <a:p>
            <a:pPr algn="ctr"/>
            <a:endParaRPr lang="en-US" sz="2800" b="1" u="sng" dirty="0"/>
          </a:p>
          <a:p>
            <a:pPr algn="ctr"/>
            <a:r>
              <a:rPr lang="en-US" sz="2800" b="1" u="sng" dirty="0"/>
              <a:t>Availability of parking slots in a city </a:t>
            </a:r>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2" name="Rectangle 1">
            <a:extLst>
              <a:ext uri="{FF2B5EF4-FFF2-40B4-BE49-F238E27FC236}">
                <a16:creationId xmlns:a16="http://schemas.microsoft.com/office/drawing/2014/main" id="{A63658AB-7F07-47A0-AC8A-0880CAED47AB}"/>
              </a:ext>
            </a:extLst>
          </p:cNvPr>
          <p:cNvSpPr/>
          <p:nvPr/>
        </p:nvSpPr>
        <p:spPr>
          <a:xfrm>
            <a:off x="268867" y="1687549"/>
            <a:ext cx="1832497" cy="1150436"/>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Android App</a:t>
            </a:r>
          </a:p>
        </p:txBody>
      </p:sp>
      <p:sp>
        <p:nvSpPr>
          <p:cNvPr id="7" name="Rectangle 6">
            <a:extLst>
              <a:ext uri="{FF2B5EF4-FFF2-40B4-BE49-F238E27FC236}">
                <a16:creationId xmlns:a16="http://schemas.microsoft.com/office/drawing/2014/main" id="{40C58F65-D274-4EA7-B243-65D74C692FBE}"/>
              </a:ext>
            </a:extLst>
          </p:cNvPr>
          <p:cNvSpPr/>
          <p:nvPr/>
        </p:nvSpPr>
        <p:spPr>
          <a:xfrm>
            <a:off x="2620537" y="1633784"/>
            <a:ext cx="2241395" cy="1427356"/>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Two login ids (for user and traffic police)</a:t>
            </a:r>
          </a:p>
        </p:txBody>
      </p:sp>
      <p:sp>
        <p:nvSpPr>
          <p:cNvPr id="8" name="Rectangle 7">
            <a:extLst>
              <a:ext uri="{FF2B5EF4-FFF2-40B4-BE49-F238E27FC236}">
                <a16:creationId xmlns:a16="http://schemas.microsoft.com/office/drawing/2014/main" id="{7677DAC0-EFCB-40D5-BC65-27E1BF7B4536}"/>
              </a:ext>
            </a:extLst>
          </p:cNvPr>
          <p:cNvSpPr/>
          <p:nvPr/>
        </p:nvSpPr>
        <p:spPr>
          <a:xfrm>
            <a:off x="7676810" y="1589048"/>
            <a:ext cx="1962615" cy="1504384"/>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During driving, GPS is switched on automatically </a:t>
            </a:r>
          </a:p>
        </p:txBody>
      </p:sp>
      <p:sp>
        <p:nvSpPr>
          <p:cNvPr id="9" name="Rectangle 8">
            <a:extLst>
              <a:ext uri="{FF2B5EF4-FFF2-40B4-BE49-F238E27FC236}">
                <a16:creationId xmlns:a16="http://schemas.microsoft.com/office/drawing/2014/main" id="{A21181DA-9591-46A4-9A66-9B23AFABA372}"/>
              </a:ext>
            </a:extLst>
          </p:cNvPr>
          <p:cNvSpPr/>
          <p:nvPr/>
        </p:nvSpPr>
        <p:spPr>
          <a:xfrm>
            <a:off x="5323355" y="1589048"/>
            <a:ext cx="1824577" cy="1504384"/>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Two modes (driving and parking mode)</a:t>
            </a:r>
          </a:p>
        </p:txBody>
      </p:sp>
      <p:sp>
        <p:nvSpPr>
          <p:cNvPr id="10" name="Rectangle 9">
            <a:extLst>
              <a:ext uri="{FF2B5EF4-FFF2-40B4-BE49-F238E27FC236}">
                <a16:creationId xmlns:a16="http://schemas.microsoft.com/office/drawing/2014/main" id="{089ADB3A-DFE7-4823-B271-796130156A00}"/>
              </a:ext>
            </a:extLst>
          </p:cNvPr>
          <p:cNvSpPr/>
          <p:nvPr/>
        </p:nvSpPr>
        <p:spPr>
          <a:xfrm>
            <a:off x="369368" y="3711717"/>
            <a:ext cx="2478417" cy="2165348"/>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If we have to park our vehicle after certain distance, parking mode is switched on </a:t>
            </a:r>
          </a:p>
        </p:txBody>
      </p:sp>
      <p:sp>
        <p:nvSpPr>
          <p:cNvPr id="11" name="Rectangle 10">
            <a:extLst>
              <a:ext uri="{FF2B5EF4-FFF2-40B4-BE49-F238E27FC236}">
                <a16:creationId xmlns:a16="http://schemas.microsoft.com/office/drawing/2014/main" id="{C035ABDF-14E0-4535-B218-972AC7A48697}"/>
              </a:ext>
            </a:extLst>
          </p:cNvPr>
          <p:cNvSpPr/>
          <p:nvPr/>
        </p:nvSpPr>
        <p:spPr>
          <a:xfrm>
            <a:off x="10094650" y="1372089"/>
            <a:ext cx="1832497" cy="1938302"/>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It guides us destination from the place where we are. </a:t>
            </a:r>
          </a:p>
        </p:txBody>
      </p:sp>
      <p:sp>
        <p:nvSpPr>
          <p:cNvPr id="12" name="Rectangle 11">
            <a:extLst>
              <a:ext uri="{FF2B5EF4-FFF2-40B4-BE49-F238E27FC236}">
                <a16:creationId xmlns:a16="http://schemas.microsoft.com/office/drawing/2014/main" id="{791EF0A8-B93F-4C26-B769-8A5C01CAC631}"/>
              </a:ext>
            </a:extLst>
          </p:cNvPr>
          <p:cNvSpPr/>
          <p:nvPr/>
        </p:nvSpPr>
        <p:spPr>
          <a:xfrm>
            <a:off x="3330943" y="3753790"/>
            <a:ext cx="2625309" cy="2165348"/>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After switching ,it will show us the possibility of available parking slots from the place where we’re. </a:t>
            </a:r>
          </a:p>
        </p:txBody>
      </p:sp>
      <p:sp>
        <p:nvSpPr>
          <p:cNvPr id="13" name="Rectangle 12">
            <a:extLst>
              <a:ext uri="{FF2B5EF4-FFF2-40B4-BE49-F238E27FC236}">
                <a16:creationId xmlns:a16="http://schemas.microsoft.com/office/drawing/2014/main" id="{D81F4CE4-4276-41FF-A920-EC1836C3234D}"/>
              </a:ext>
            </a:extLst>
          </p:cNvPr>
          <p:cNvSpPr/>
          <p:nvPr/>
        </p:nvSpPr>
        <p:spPr>
          <a:xfrm>
            <a:off x="6413281" y="3825240"/>
            <a:ext cx="2485299" cy="1938302"/>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Parking slots availability will be updated by the traffic police regularly. </a:t>
            </a:r>
          </a:p>
        </p:txBody>
      </p:sp>
      <p:sp>
        <p:nvSpPr>
          <p:cNvPr id="14" name="Rectangle 13">
            <a:extLst>
              <a:ext uri="{FF2B5EF4-FFF2-40B4-BE49-F238E27FC236}">
                <a16:creationId xmlns:a16="http://schemas.microsoft.com/office/drawing/2014/main" id="{28E3B809-B556-4752-BDB9-4800A5BE6187}"/>
              </a:ext>
            </a:extLst>
          </p:cNvPr>
          <p:cNvSpPr/>
          <p:nvPr/>
        </p:nvSpPr>
        <p:spPr>
          <a:xfrm>
            <a:off x="9443524" y="3711717"/>
            <a:ext cx="2625309" cy="2165348"/>
          </a:xfrm>
          <a:prstGeom prst="rect">
            <a:avLst/>
          </a:prstGeom>
          <a:effectLst>
            <a:glow rad="101600">
              <a:schemeClr val="accent5">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If a passenger is not parking in the correct slot, their vehicle no will be sent to the police and displayed</a:t>
            </a:r>
          </a:p>
        </p:txBody>
      </p:sp>
      <p:sp>
        <p:nvSpPr>
          <p:cNvPr id="15" name="Arrow: Up 14">
            <a:extLst>
              <a:ext uri="{FF2B5EF4-FFF2-40B4-BE49-F238E27FC236}">
                <a16:creationId xmlns:a16="http://schemas.microsoft.com/office/drawing/2014/main" id="{F1FE4C5A-8387-4329-8EA2-A4F8E8C0D477}"/>
              </a:ext>
            </a:extLst>
          </p:cNvPr>
          <p:cNvSpPr/>
          <p:nvPr/>
        </p:nvSpPr>
        <p:spPr>
          <a:xfrm rot="5400000">
            <a:off x="2184538" y="2230198"/>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Up 15">
            <a:extLst>
              <a:ext uri="{FF2B5EF4-FFF2-40B4-BE49-F238E27FC236}">
                <a16:creationId xmlns:a16="http://schemas.microsoft.com/office/drawing/2014/main" id="{B7D658E9-3E9F-4D12-8DED-30535474F741}"/>
              </a:ext>
            </a:extLst>
          </p:cNvPr>
          <p:cNvSpPr/>
          <p:nvPr/>
        </p:nvSpPr>
        <p:spPr>
          <a:xfrm rot="5400000">
            <a:off x="4936903" y="2207002"/>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Up 16">
            <a:extLst>
              <a:ext uri="{FF2B5EF4-FFF2-40B4-BE49-F238E27FC236}">
                <a16:creationId xmlns:a16="http://schemas.microsoft.com/office/drawing/2014/main" id="{7D7CFC56-66FA-4E6B-91C3-8C40CB480066}"/>
              </a:ext>
            </a:extLst>
          </p:cNvPr>
          <p:cNvSpPr/>
          <p:nvPr/>
        </p:nvSpPr>
        <p:spPr>
          <a:xfrm rot="5400000">
            <a:off x="7235121" y="2230198"/>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 17">
            <a:extLst>
              <a:ext uri="{FF2B5EF4-FFF2-40B4-BE49-F238E27FC236}">
                <a16:creationId xmlns:a16="http://schemas.microsoft.com/office/drawing/2014/main" id="{4DEFADFF-D23B-49D1-A09C-2117F07A0B5B}"/>
              </a:ext>
            </a:extLst>
          </p:cNvPr>
          <p:cNvSpPr/>
          <p:nvPr/>
        </p:nvSpPr>
        <p:spPr>
          <a:xfrm rot="5400000">
            <a:off x="9677570" y="2207002"/>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Up 18">
            <a:extLst>
              <a:ext uri="{FF2B5EF4-FFF2-40B4-BE49-F238E27FC236}">
                <a16:creationId xmlns:a16="http://schemas.microsoft.com/office/drawing/2014/main" id="{562F13D6-6879-4243-A45B-E62936F4BA36}"/>
              </a:ext>
            </a:extLst>
          </p:cNvPr>
          <p:cNvSpPr/>
          <p:nvPr/>
        </p:nvSpPr>
        <p:spPr>
          <a:xfrm rot="5400000">
            <a:off x="2911489" y="4525563"/>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Up 19">
            <a:extLst>
              <a:ext uri="{FF2B5EF4-FFF2-40B4-BE49-F238E27FC236}">
                <a16:creationId xmlns:a16="http://schemas.microsoft.com/office/drawing/2014/main" id="{F8C55DCA-7529-4819-AB3D-39D6E8722DB5}"/>
              </a:ext>
            </a:extLst>
          </p:cNvPr>
          <p:cNvSpPr/>
          <p:nvPr/>
        </p:nvSpPr>
        <p:spPr>
          <a:xfrm rot="5400000">
            <a:off x="6041367" y="4615822"/>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Up 20">
            <a:extLst>
              <a:ext uri="{FF2B5EF4-FFF2-40B4-BE49-F238E27FC236}">
                <a16:creationId xmlns:a16="http://schemas.microsoft.com/office/drawing/2014/main" id="{408C2503-E76E-4BE6-9EDC-651DC8B22FB8}"/>
              </a:ext>
            </a:extLst>
          </p:cNvPr>
          <p:cNvSpPr/>
          <p:nvPr/>
        </p:nvSpPr>
        <p:spPr>
          <a:xfrm rot="5400000">
            <a:off x="9014624" y="4657895"/>
            <a:ext cx="378935" cy="3571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21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798116" y="75756"/>
            <a:ext cx="10595766" cy="523220"/>
          </a:xfrm>
          <a:prstGeom prst="rect">
            <a:avLst/>
          </a:prstGeom>
          <a:noFill/>
        </p:spPr>
        <p:txBody>
          <a:bodyPr wrap="square" rtlCol="0">
            <a:spAutoFit/>
          </a:bodyPr>
          <a:lstStyle/>
          <a:p>
            <a:pPr algn="ctr"/>
            <a:r>
              <a:rPr lang="en-US" sz="2800" b="1" u="sng" dirty="0"/>
              <a:t>LIVE WORKING SESSION</a:t>
            </a:r>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pic>
        <p:nvPicPr>
          <p:cNvPr id="3" name="Picture 2">
            <a:extLst>
              <a:ext uri="{FF2B5EF4-FFF2-40B4-BE49-F238E27FC236}">
                <a16:creationId xmlns:a16="http://schemas.microsoft.com/office/drawing/2014/main" id="{52B45E52-BCE9-4939-8017-824332114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57" y="598976"/>
            <a:ext cx="3609393" cy="5668009"/>
          </a:xfrm>
          <a:prstGeom prst="rect">
            <a:avLst/>
          </a:prstGeom>
        </p:spPr>
      </p:pic>
      <p:pic>
        <p:nvPicPr>
          <p:cNvPr id="7" name="Picture 6">
            <a:extLst>
              <a:ext uri="{FF2B5EF4-FFF2-40B4-BE49-F238E27FC236}">
                <a16:creationId xmlns:a16="http://schemas.microsoft.com/office/drawing/2014/main" id="{E52E3D05-85E2-4AB5-B6D6-E05C3835AB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3420" y="663873"/>
            <a:ext cx="3165231" cy="5668009"/>
          </a:xfrm>
          <a:prstGeom prst="rect">
            <a:avLst/>
          </a:prstGeom>
        </p:spPr>
      </p:pic>
      <p:pic>
        <p:nvPicPr>
          <p:cNvPr id="9" name="Picture 8">
            <a:extLst>
              <a:ext uri="{FF2B5EF4-FFF2-40B4-BE49-F238E27FC236}">
                <a16:creationId xmlns:a16="http://schemas.microsoft.com/office/drawing/2014/main" id="{DDEDC214-DB15-4BB0-8186-72D9345928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8651" y="663873"/>
            <a:ext cx="3165231" cy="5668009"/>
          </a:xfrm>
          <a:prstGeom prst="rect">
            <a:avLst/>
          </a:prstGeom>
        </p:spPr>
      </p:pic>
    </p:spTree>
    <p:extLst>
      <p:ext uri="{BB962C8B-B14F-4D97-AF65-F5344CB8AC3E}">
        <p14:creationId xmlns:p14="http://schemas.microsoft.com/office/powerpoint/2010/main" val="188446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DF09-B49D-4666-A0B8-01FCC16914D3}"/>
              </a:ext>
            </a:extLst>
          </p:cNvPr>
          <p:cNvSpPr txBox="1"/>
          <p:nvPr/>
        </p:nvSpPr>
        <p:spPr>
          <a:xfrm>
            <a:off x="798116" y="75756"/>
            <a:ext cx="10595766" cy="6555641"/>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PROS &amp; CONS OF PROPOSED MODEL:</a:t>
            </a:r>
          </a:p>
          <a:p>
            <a:pPr algn="ctr"/>
            <a:r>
              <a:rPr lang="en-US" sz="2800" b="1" u="sng">
                <a:latin typeface="Times New Roman" panose="02020603050405020304" pitchFamily="18" charset="0"/>
                <a:cs typeface="Times New Roman" panose="02020603050405020304" pitchFamily="18" charset="0"/>
              </a:rPr>
              <a:t>Pros</a:t>
            </a:r>
          </a:p>
          <a:p>
            <a:pPr algn="ctr"/>
            <a:endParaRPr lang="en-US" sz="2800" b="1" u="sng"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Nowadays people are parking their vehicles everywhere on the road. This leads to increase in traffic. So we are going to design the parking availability for the possible parking areas in the city.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Navigation will be easier for the people.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Accidents of vehicles will be reduced.</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need not worry about the availability of parking slots manually.</a:t>
            </a:r>
          </a:p>
          <a:p>
            <a:pPr algn="ctr"/>
            <a:endParaRPr lang="en-US" sz="2800" dirty="0">
              <a:latin typeface="Times New Roman" panose="02020603050405020304" pitchFamily="18" charset="0"/>
              <a:cs typeface="Times New Roman" panose="02020603050405020304" pitchFamily="18" charset="0"/>
            </a:endParaRPr>
          </a:p>
          <a:p>
            <a:pPr algn="ctr"/>
            <a:r>
              <a:rPr lang="en-US" sz="2800" b="1" u="sng" dirty="0">
                <a:latin typeface="Times New Roman" panose="02020603050405020304" pitchFamily="18" charset="0"/>
                <a:cs typeface="Times New Roman" panose="02020603050405020304" pitchFamily="18" charset="0"/>
              </a:rPr>
              <a:t>Cons</a:t>
            </a:r>
          </a:p>
          <a:p>
            <a:pPr algn="ctr"/>
            <a:endParaRPr lang="en-US" sz="2800" b="1" u="sng" dirty="0">
              <a:latin typeface="Times New Roman" panose="02020603050405020304" pitchFamily="18" charset="0"/>
              <a:cs typeface="Times New Roman" panose="02020603050405020304" pitchFamily="18" charset="0"/>
            </a:endParaRPr>
          </a:p>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Its quite tough for the traffic police to update the availability parking slots regularly. </a:t>
            </a:r>
          </a:p>
          <a:p>
            <a:pPr marL="457200" indent="-457200">
              <a:buFont typeface="Wingdings" panose="05000000000000000000" pitchFamily="2" charset="2"/>
              <a:buChar char="Ø"/>
            </a:pPr>
            <a:endParaRPr lang="en-US" sz="2800" b="1" u="sng" dirty="0"/>
          </a:p>
        </p:txBody>
      </p:sp>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Tree>
    <p:extLst>
      <p:ext uri="{BB962C8B-B14F-4D97-AF65-F5344CB8AC3E}">
        <p14:creationId xmlns:p14="http://schemas.microsoft.com/office/powerpoint/2010/main" val="131224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9AB0FE8-5A84-4540-B1A2-EBCF2DA65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882" y="6331882"/>
            <a:ext cx="1594952" cy="466815"/>
          </a:xfrm>
          <a:prstGeom prst="rect">
            <a:avLst/>
          </a:prstGeom>
        </p:spPr>
      </p:pic>
      <p:sp>
        <p:nvSpPr>
          <p:cNvPr id="6" name="Rectangle 5">
            <a:extLst>
              <a:ext uri="{FF2B5EF4-FFF2-40B4-BE49-F238E27FC236}">
                <a16:creationId xmlns:a16="http://schemas.microsoft.com/office/drawing/2014/main" id="{E4B098C1-1E42-43F3-A549-8FE9E21084BF}"/>
              </a:ext>
            </a:extLst>
          </p:cNvPr>
          <p:cNvSpPr/>
          <p:nvPr/>
        </p:nvSpPr>
        <p:spPr>
          <a:xfrm>
            <a:off x="168813" y="59303"/>
            <a:ext cx="11465169" cy="523220"/>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3B2C12D6-B85F-4F01-973B-33BDA6AC2E99}"/>
              </a:ext>
            </a:extLst>
          </p:cNvPr>
          <p:cNvSpPr txBox="1"/>
          <p:nvPr/>
        </p:nvSpPr>
        <p:spPr>
          <a:xfrm>
            <a:off x="650240" y="1229360"/>
            <a:ext cx="10983742" cy="4637167"/>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
            </a:pPr>
            <a:r>
              <a:rPr lang="en-IN" sz="1800" kern="1800" dirty="0">
                <a:solidFill>
                  <a:srgbClr val="333333"/>
                </a:solidFill>
                <a:effectLst/>
                <a:latin typeface="Times New Roman" panose="02020603050405020304" pitchFamily="18" charset="0"/>
                <a:ea typeface="Times New Roman" panose="02020603050405020304" pitchFamily="18" charset="0"/>
                <a:cs typeface="Latha" panose="020B0604020202020204" pitchFamily="34" charset="0"/>
              </a:rPr>
              <a:t>Smart traffic control system with application of image processing </a:t>
            </a:r>
            <a:r>
              <a:rPr lang="en-IN" sz="1800" kern="1800" dirty="0" err="1">
                <a:solidFill>
                  <a:srgbClr val="333333"/>
                </a:solidFill>
                <a:effectLst/>
                <a:latin typeface="Times New Roman" panose="02020603050405020304" pitchFamily="18" charset="0"/>
                <a:ea typeface="Times New Roman" panose="02020603050405020304" pitchFamily="18" charset="0"/>
                <a:cs typeface="Latha" panose="020B0604020202020204" pitchFamily="34" charset="0"/>
              </a:rPr>
              <a:t>techniques,</a:t>
            </a:r>
            <a:r>
              <a:rPr lang="en-IN" sz="1800" dirty="0" err="1">
                <a:solidFill>
                  <a:srgbClr val="333333"/>
                </a:solidFill>
                <a:effectLst/>
                <a:latin typeface="Times New Roman" panose="02020603050405020304" pitchFamily="18" charset="0"/>
                <a:ea typeface="Calibri" panose="020F0502020204030204" pitchFamily="34" charset="0"/>
                <a:cs typeface="Latha" panose="020B0604020202020204" pitchFamily="34" charset="0"/>
              </a:rPr>
              <a:t>method</a:t>
            </a: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for determining traffic congestion on roads using image processing techniques and a model for controlling traffic signals based on information received from images of roads taken by video camera</a:t>
            </a:r>
            <a:r>
              <a:rPr lang="en-IN" sz="1800" dirty="0">
                <a:effectLst/>
                <a:latin typeface="Calibri" panose="020F0502020204030204" pitchFamily="34" charset="0"/>
                <a:ea typeface="Calibri" panose="020F0502020204030204" pitchFamily="34" charset="0"/>
                <a:cs typeface="Latha" panose="020B0604020202020204" pitchFamily="34" charset="0"/>
              </a:rPr>
              <a:t>,</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u="none" strike="noStrike" dirty="0">
                <a:solidFill>
                  <a:srgbClr val="006699"/>
                </a:solidFill>
                <a:effectLst/>
                <a:latin typeface="Times New Roman" panose="02020603050405020304" pitchFamily="18" charset="0"/>
                <a:ea typeface="Calibri" panose="020F0502020204030204" pitchFamily="34" charset="0"/>
                <a:cs typeface="Latha" panose="020B0604020202020204" pitchFamily="34" charset="0"/>
                <a:hlinkClick r:id="rId3"/>
              </a:rPr>
              <a:t>2014 International Conference on Informatics, Electronics &amp; Vision (ICIEV)</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t>
            </a:r>
            <a:r>
              <a:rPr lang="en-IN" sz="1800" dirty="0">
                <a:solidFill>
                  <a:srgbClr val="333333"/>
                </a:solidFill>
                <a:effectLst/>
                <a:latin typeface="Times New Roman" panose="02020603050405020304" pitchFamily="18" charset="0"/>
                <a:ea typeface="Calibri" panose="020F0502020204030204" pitchFamily="34" charset="0"/>
                <a:cs typeface="Latha" panose="020B0604020202020204" pitchFamily="34" charset="0"/>
              </a:rPr>
              <a:t> 14447422</a:t>
            </a:r>
            <a:r>
              <a:rPr lang="en-IN" sz="1800" dirty="0">
                <a:effectLst/>
                <a:latin typeface="Calibri" panose="020F0502020204030204" pitchFamily="34" charset="0"/>
                <a:ea typeface="Calibri" panose="020F0502020204030204" pitchFamily="34" charset="0"/>
                <a:cs typeface="Latha" panose="020B0604020202020204" pitchFamily="34" charset="0"/>
              </a:rPr>
              <a:t>,</a:t>
            </a:r>
            <a:r>
              <a:rPr lang="en-IN"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u="none" strike="noStrike" dirty="0">
                <a:solidFill>
                  <a:srgbClr val="006699"/>
                </a:solidFill>
                <a:effectLst/>
                <a:latin typeface="Times New Roman" panose="02020603050405020304" pitchFamily="18" charset="0"/>
                <a:ea typeface="Calibri" panose="020F0502020204030204" pitchFamily="34" charset="0"/>
                <a:cs typeface="Latha" panose="020B0604020202020204" pitchFamily="34" charset="0"/>
                <a:hlinkClick r:id="rId4"/>
              </a:rPr>
              <a:t>10.1109/ICIEV.2014.6850751</a:t>
            </a:r>
            <a:endParaRPr lang="en-IN" sz="1800" u="none" strike="noStrike" dirty="0">
              <a:solidFill>
                <a:srgbClr val="006699"/>
              </a:solidFill>
              <a:effectLst/>
              <a:latin typeface="Times New Roman" panose="02020603050405020304" pitchFamily="18" charset="0"/>
              <a:ea typeface="Calibri" panose="020F0502020204030204" pitchFamily="34" charset="0"/>
              <a:cs typeface="Latha" panose="020B0604020202020204" pitchFamily="34" charset="0"/>
            </a:endParaRPr>
          </a:p>
          <a:p>
            <a:pPr marL="285750" indent="-285750">
              <a:lnSpc>
                <a:spcPct val="107000"/>
              </a:lnSpc>
              <a:spcAft>
                <a:spcPts val="800"/>
              </a:spcAft>
              <a:buFont typeface="Wingdings" panose="05000000000000000000" pitchFamily="2" charset="2"/>
              <a:buChar char="§"/>
            </a:pPr>
            <a:r>
              <a:rPr lang="en-IN" sz="1800" dirty="0">
                <a:solidFill>
                  <a:srgbClr val="333333"/>
                </a:solidFill>
                <a:latin typeface="Times New Roman" panose="02020603050405020304" pitchFamily="18" charset="0"/>
                <a:ea typeface="Calibri" panose="020F0502020204030204" pitchFamily="34" charset="0"/>
              </a:rPr>
              <a:t>Automation of Traffic Control System Using Image Morphological Operations,  paper presents the research on controlling the real-time traffic using various image processing techniques in which the pictures are captured using the webcam of various lanes of roads where traffic takes place</a:t>
            </a:r>
            <a:r>
              <a:rPr lang="en-IN" sz="1800" b="1" dirty="0">
                <a:solidFill>
                  <a:srgbClr val="333333"/>
                </a:solidFill>
                <a:effectLst/>
                <a:latin typeface="Times New Roman" panose="02020603050405020304" pitchFamily="18" charset="0"/>
                <a:ea typeface="Calibri" panose="020F0502020204030204" pitchFamily="34" charset="0"/>
              </a:rPr>
              <a:t>,</a:t>
            </a:r>
            <a:r>
              <a:rPr lang="en-IN" sz="1800" b="1" u="sng" dirty="0">
                <a:solidFill>
                  <a:srgbClr val="333333"/>
                </a:solidFill>
                <a:effectLst/>
                <a:latin typeface="Times New Roman" panose="02020603050405020304" pitchFamily="18" charset="0"/>
                <a:ea typeface="Calibri" panose="020F0502020204030204" pitchFamily="34" charset="0"/>
                <a:hlinkClick r:id="rId5"/>
              </a:rPr>
              <a:t>2020 International Conference on Information Science and Communication Technology (ICISCT)</a:t>
            </a:r>
            <a:r>
              <a:rPr lang="en-IN" sz="1800" dirty="0">
                <a:solidFill>
                  <a:srgbClr val="333333"/>
                </a:solidFill>
                <a:effectLst/>
                <a:latin typeface="Times New Roman" panose="02020603050405020304" pitchFamily="18" charset="0"/>
                <a:ea typeface="Calibri" panose="020F0502020204030204" pitchFamily="34" charset="0"/>
              </a:rPr>
              <a:t> </a:t>
            </a:r>
            <a:r>
              <a:rPr lang="en-IN" sz="1800" b="1" dirty="0">
                <a:solidFill>
                  <a:srgbClr val="333333"/>
                </a:solidFill>
                <a:effectLst/>
                <a:latin typeface="Times New Roman" panose="02020603050405020304" pitchFamily="18" charset="0"/>
                <a:ea typeface="Calibri" panose="020F0502020204030204" pitchFamily="34" charset="0"/>
              </a:rPr>
              <a:t>19576149</a:t>
            </a:r>
            <a:r>
              <a:rPr lang="en-IN" dirty="0">
                <a:effectLst/>
              </a:rPr>
              <a:t>,</a:t>
            </a:r>
            <a:r>
              <a:rPr lang="en-IN" sz="1800" u="none" strike="noStrike" dirty="0">
                <a:solidFill>
                  <a:srgbClr val="006699"/>
                </a:solidFill>
                <a:effectLst/>
                <a:latin typeface="Times New Roman" panose="02020603050405020304" pitchFamily="18" charset="0"/>
                <a:ea typeface="Calibri" panose="020F0502020204030204" pitchFamily="34" charset="0"/>
                <a:hlinkClick r:id="rId6"/>
              </a:rPr>
              <a:t>10.1109/ICISCT49550.2020.9080051</a:t>
            </a:r>
            <a:endParaRPr lang="en-IN" sz="1800" u="none" strike="noStrike" dirty="0">
              <a:solidFill>
                <a:srgbClr val="006699"/>
              </a:solidFill>
              <a:effectLst/>
              <a:latin typeface="Times New Roman" panose="02020603050405020304" pitchFamily="18" charset="0"/>
              <a:ea typeface="Calibri" panose="020F0502020204030204" pitchFamily="34" charset="0"/>
            </a:endParaRPr>
          </a:p>
          <a:p>
            <a:pPr marL="285750" indent="-285750">
              <a:lnSpc>
                <a:spcPct val="107000"/>
              </a:lnSpc>
              <a:spcAft>
                <a:spcPts val="800"/>
              </a:spcAft>
              <a:buFont typeface="Wingdings" panose="05000000000000000000" pitchFamily="2" charset="2"/>
              <a:buChar char="§"/>
            </a:pPr>
            <a:r>
              <a:rPr lang="en-IN" sz="1800" b="0" dirty="0">
                <a:solidFill>
                  <a:srgbClr val="333333"/>
                </a:solidFill>
                <a:effectLst/>
                <a:latin typeface="Times New Roman" panose="02020603050405020304" pitchFamily="18" charset="0"/>
                <a:ea typeface="Times New Roman" panose="02020603050405020304" pitchFamily="18" charset="0"/>
              </a:rPr>
              <a:t>An intelligent road traffic control system,</a:t>
            </a:r>
            <a:r>
              <a:rPr lang="en-IN" sz="1800" b="1" dirty="0">
                <a:solidFill>
                  <a:srgbClr val="333333"/>
                </a:solidFill>
                <a:effectLst/>
                <a:latin typeface="Times New Roman" panose="02020603050405020304" pitchFamily="18" charset="0"/>
                <a:ea typeface="Times New Roman" panose="02020603050405020304" pitchFamily="18" charset="0"/>
              </a:rPr>
              <a:t> </a:t>
            </a:r>
            <a:r>
              <a:rPr lang="en-IN" sz="1800" b="0" dirty="0">
                <a:solidFill>
                  <a:srgbClr val="333333"/>
                </a:solidFill>
                <a:effectLst/>
                <a:latin typeface="Times New Roman" panose="02020603050405020304" pitchFamily="18" charset="0"/>
                <a:ea typeface="Times New Roman" panose="02020603050405020304" pitchFamily="18" charset="0"/>
              </a:rPr>
              <a:t>this paper reveals the use of a microcontroller to optimize timing plans according to traffic conditions in real-time. The control system is designed to be able to optimize the traffic flow using several kinds of strategies</a:t>
            </a:r>
            <a:r>
              <a:rPr lang="en-IN" sz="1800" b="1" dirty="0">
                <a:effectLst/>
                <a:latin typeface="Times New Roman" panose="02020603050405020304" pitchFamily="18" charset="0"/>
                <a:ea typeface="Times New Roman" panose="02020603050405020304" pitchFamily="18" charset="0"/>
              </a:rPr>
              <a:t>,</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0" u="sng" dirty="0">
                <a:solidFill>
                  <a:srgbClr val="333333"/>
                </a:solidFill>
                <a:effectLst/>
                <a:latin typeface="Times New Roman" panose="02020603050405020304" pitchFamily="18" charset="0"/>
                <a:ea typeface="Times New Roman" panose="02020603050405020304" pitchFamily="18" charset="0"/>
                <a:hlinkClick r:id="rId7"/>
              </a:rPr>
              <a:t>2010 IEEE Students Technology Symposium (</a:t>
            </a:r>
            <a:r>
              <a:rPr lang="en-IN" sz="1800" b="0" u="sng" dirty="0" err="1">
                <a:solidFill>
                  <a:srgbClr val="333333"/>
                </a:solidFill>
                <a:effectLst/>
                <a:latin typeface="Times New Roman" panose="02020603050405020304" pitchFamily="18" charset="0"/>
                <a:ea typeface="Times New Roman" panose="02020603050405020304" pitchFamily="18" charset="0"/>
                <a:hlinkClick r:id="rId7"/>
              </a:rPr>
              <a:t>TechSym</a:t>
            </a:r>
            <a:r>
              <a:rPr lang="en-IN" sz="1800" b="0" u="sng" dirty="0">
                <a:solidFill>
                  <a:srgbClr val="333333"/>
                </a:solidFill>
                <a:effectLst/>
                <a:latin typeface="Times New Roman" panose="02020603050405020304" pitchFamily="18" charset="0"/>
                <a:ea typeface="Times New Roman" panose="02020603050405020304" pitchFamily="18" charset="0"/>
                <a:hlinkClick r:id="rId7"/>
              </a:rPr>
              <a:t>)</a:t>
            </a:r>
            <a:r>
              <a:rPr lang="en-IN" sz="1800" b="1" dirty="0">
                <a:solidFill>
                  <a:srgbClr val="333333"/>
                </a:solidFill>
                <a:effectLst/>
                <a:latin typeface="Times New Roman" panose="02020603050405020304" pitchFamily="18" charset="0"/>
                <a:ea typeface="Times New Roman" panose="02020603050405020304" pitchFamily="18" charset="0"/>
              </a:rPr>
              <a:t> </a:t>
            </a:r>
            <a:r>
              <a:rPr lang="en-IN" sz="1800" b="0" dirty="0">
                <a:solidFill>
                  <a:srgbClr val="333333"/>
                </a:solidFill>
                <a:effectLst/>
                <a:latin typeface="Times New Roman" panose="02020603050405020304" pitchFamily="18" charset="0"/>
                <a:ea typeface="Times New Roman" panose="02020603050405020304" pitchFamily="18" charset="0"/>
              </a:rPr>
              <a:t>11308515</a:t>
            </a:r>
            <a:r>
              <a:rPr lang="en-IN" sz="1800" b="1" dirty="0">
                <a:solidFill>
                  <a:srgbClr val="333333"/>
                </a:solidFill>
                <a:effectLst/>
                <a:latin typeface="Times New Roman" panose="02020603050405020304" pitchFamily="18" charset="0"/>
                <a:ea typeface="Times New Roman" panose="02020603050405020304" pitchFamily="18" charset="0"/>
              </a:rPr>
              <a:t>,</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0" u="sng" dirty="0">
                <a:solidFill>
                  <a:srgbClr val="333333"/>
                </a:solidFill>
                <a:effectLst/>
                <a:latin typeface="Times New Roman" panose="02020603050405020304" pitchFamily="18" charset="0"/>
                <a:ea typeface="Times New Roman" panose="02020603050405020304" pitchFamily="18" charset="0"/>
                <a:hlinkClick r:id="rId8"/>
              </a:rPr>
              <a:t>10.1109/TECHSYM.2010.5469286</a:t>
            </a:r>
            <a:endParaRPr lang="en-IN" sz="1800" b="1" dirty="0">
              <a:effectLst/>
              <a:latin typeface="Times New Roman" panose="02020603050405020304" pitchFamily="18" charset="0"/>
              <a:ea typeface="Times New Roman" panose="02020603050405020304" pitchFamily="18" charset="0"/>
            </a:endParaRPr>
          </a:p>
          <a:p>
            <a:pPr marL="285750" indent="-285750">
              <a:lnSpc>
                <a:spcPct val="107000"/>
              </a:lnSpc>
              <a:spcAft>
                <a:spcPts val="800"/>
              </a:spcAft>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251291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2520</TotalTime>
  <Words>829</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Ramneek Kalra</dc:creator>
  <cp:lastModifiedBy>shivani balaji</cp:lastModifiedBy>
  <cp:revision>121</cp:revision>
  <dcterms:created xsi:type="dcterms:W3CDTF">2020-10-27T03:27:56Z</dcterms:created>
  <dcterms:modified xsi:type="dcterms:W3CDTF">2020-10-31T02:25:34Z</dcterms:modified>
</cp:coreProperties>
</file>