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9" r:id="rId3"/>
    <p:sldId id="257" r:id="rId4"/>
    <p:sldId id="258" r:id="rId5"/>
    <p:sldId id="291" r:id="rId6"/>
    <p:sldId id="260" r:id="rId7"/>
    <p:sldId id="261" r:id="rId8"/>
    <p:sldId id="262" r:id="rId9"/>
    <p:sldId id="292" r:id="rId10"/>
    <p:sldId id="265" r:id="rId11"/>
    <p:sldId id="266" r:id="rId12"/>
    <p:sldId id="268" r:id="rId13"/>
    <p:sldId id="269" r:id="rId14"/>
    <p:sldId id="270" r:id="rId15"/>
    <p:sldId id="271" r:id="rId16"/>
    <p:sldId id="272" r:id="rId17"/>
    <p:sldId id="288" r:id="rId18"/>
    <p:sldId id="290" r:id="rId19"/>
    <p:sldId id="289"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299774-07BE-4F28-803B-04BC5E4B30DA}">
          <p14:sldIdLst>
            <p14:sldId id="256"/>
            <p14:sldId id="259"/>
            <p14:sldId id="257"/>
            <p14:sldId id="258"/>
            <p14:sldId id="291"/>
            <p14:sldId id="260"/>
            <p14:sldId id="261"/>
            <p14:sldId id="262"/>
            <p14:sldId id="292"/>
            <p14:sldId id="265"/>
            <p14:sldId id="266"/>
            <p14:sldId id="268"/>
            <p14:sldId id="269"/>
            <p14:sldId id="270"/>
            <p14:sldId id="271"/>
            <p14:sldId id="272"/>
            <p14:sldId id="288"/>
            <p14:sldId id="290"/>
            <p14:sldId id="289"/>
            <p14:sldId id="287"/>
          </p14:sldIdLst>
        </p14:section>
        <p14:section name="Untitled Section" id="{B23D61D6-54C5-4D50-AD99-36754B7844AE}">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path TS" initials="ST" lastIdx="1" clrIdx="0">
    <p:extLst>
      <p:ext uri="{19B8F6BF-5375-455C-9EA6-DF929625EA0E}">
        <p15:presenceInfo xmlns:p15="http://schemas.microsoft.com/office/powerpoint/2012/main" userId="a10452d9e63b2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E4E2FB-94CD-4DD2-8455-9A2F755D87B7}" v="584" dt="2022-07-15T17:13:47.586"/>
    <p1510:client id="{C31C843D-2464-46E7-93FD-2B3006714CB5}" v="40" dt="2022-07-15T15:49:04.912"/>
    <p1510:client id="{CA081746-685C-4178-8E92-37F0E06C3F3F}" v="91" dt="2022-07-15T14:21:59.3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4A014-8BD9-4A3E-AA4A-042C48F68A64}" type="datetimeFigureOut">
              <a:rPr lang="en-IN" smtClean="0"/>
              <a:pPr/>
              <a:t>15-07-2022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6C386-EE3C-4591-BB4B-27F7E9A5A698}" type="slidenum">
              <a:rPr lang="en-IN" smtClean="0"/>
              <a:pPr/>
              <a:t>‹#›</a:t>
            </a:fld>
            <a:endParaRPr lang="en-IN"/>
          </a:p>
        </p:txBody>
      </p:sp>
    </p:spTree>
    <p:extLst>
      <p:ext uri="{BB962C8B-B14F-4D97-AF65-F5344CB8AC3E}">
        <p14:creationId xmlns:p14="http://schemas.microsoft.com/office/powerpoint/2010/main" val="3292403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EA6C386-EE3C-4591-BB4B-27F7E9A5A698}" type="slidenum">
              <a:rPr lang="en-IN" smtClean="0"/>
              <a:pPr/>
              <a:t>5</a:t>
            </a:fld>
            <a:endParaRPr lang="en-IN"/>
          </a:p>
        </p:txBody>
      </p:sp>
    </p:spTree>
    <p:extLst>
      <p:ext uri="{BB962C8B-B14F-4D97-AF65-F5344CB8AC3E}">
        <p14:creationId xmlns:p14="http://schemas.microsoft.com/office/powerpoint/2010/main" val="71765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pPr/>
              <a:t>7/15/2022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pPr/>
              <a:t>7/15/2022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7/15/2022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pPr/>
              <a:t>7/15/2022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pPr/>
              <a:t>7/15/2022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icrocontrollerslab.com/digital-ammeter-pi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66EF-95C6-D5DC-A44A-6C48D71702AB}"/>
              </a:ext>
            </a:extLst>
          </p:cNvPr>
          <p:cNvSpPr>
            <a:spLocks noGrp="1"/>
          </p:cNvSpPr>
          <p:nvPr>
            <p:ph type="ctrTitle"/>
          </p:nvPr>
        </p:nvSpPr>
        <p:spPr>
          <a:xfrm>
            <a:off x="1097280" y="758952"/>
            <a:ext cx="10058400" cy="2889023"/>
          </a:xfrm>
        </p:spPr>
        <p:txBody>
          <a:bodyPr>
            <a:normAutofit/>
          </a:bodyPr>
          <a:lstStyle/>
          <a:p>
            <a:r>
              <a:rPr lang="en-IN" sz="6000" b="1">
                <a:latin typeface="Times New Roman" panose="02020603050405020304" pitchFamily="18" charset="0"/>
                <a:cs typeface="Times New Roman" panose="02020603050405020304" pitchFamily="18" charset="0"/>
              </a:rPr>
              <a:t>VOICE CONTROLLED ROBOT WITH HUMAN INTERACTION</a:t>
            </a:r>
          </a:p>
        </p:txBody>
      </p:sp>
      <p:sp>
        <p:nvSpPr>
          <p:cNvPr id="3" name="Subtitle 2">
            <a:extLst>
              <a:ext uri="{FF2B5EF4-FFF2-40B4-BE49-F238E27FC236}">
                <a16:creationId xmlns:a16="http://schemas.microsoft.com/office/drawing/2014/main" id="{BF475A8A-EB51-500D-EF0C-26D22B90C4B1}"/>
              </a:ext>
            </a:extLst>
          </p:cNvPr>
          <p:cNvSpPr>
            <a:spLocks noGrp="1"/>
          </p:cNvSpPr>
          <p:nvPr>
            <p:ph type="subTitle" idx="1"/>
          </p:nvPr>
        </p:nvSpPr>
        <p:spPr>
          <a:xfrm>
            <a:off x="917171" y="4398745"/>
            <a:ext cx="10058400" cy="1767765"/>
          </a:xfrm>
        </p:spPr>
        <p:txBody>
          <a:bodyPr>
            <a:normAutofit fontScale="92500" lnSpcReduction="10000"/>
          </a:bodyPr>
          <a:lstStyle/>
          <a:p>
            <a:pPr algn="r"/>
            <a:r>
              <a:rPr lang="en-IN">
                <a:latin typeface="Times New Roman" panose="02020603050405020304" pitchFamily="18" charset="0"/>
                <a:cs typeface="Times New Roman" panose="02020603050405020304" pitchFamily="18" charset="0"/>
              </a:rPr>
              <a:t>RANJITHA R [1RN18EC174]</a:t>
            </a:r>
          </a:p>
          <a:p>
            <a:pPr algn="r"/>
            <a:r>
              <a:rPr lang="en-IN">
                <a:latin typeface="Times New Roman" panose="02020603050405020304" pitchFamily="18" charset="0"/>
                <a:cs typeface="Times New Roman" panose="02020603050405020304" pitchFamily="18" charset="0"/>
              </a:rPr>
              <a:t>SAMPATH T S [1RN20EC416]</a:t>
            </a:r>
          </a:p>
          <a:p>
            <a:pPr algn="r"/>
            <a:r>
              <a:rPr lang="en-IN">
                <a:latin typeface="Times New Roman" panose="02020603050405020304" pitchFamily="18" charset="0"/>
                <a:cs typeface="Times New Roman" panose="02020603050405020304" pitchFamily="18" charset="0"/>
              </a:rPr>
              <a:t>SAHANA G [1RN20EC414]</a:t>
            </a:r>
          </a:p>
          <a:p>
            <a:pPr algn="r"/>
            <a:r>
              <a:rPr lang="en-IN">
                <a:latin typeface="Times New Roman" panose="02020603050405020304" pitchFamily="18" charset="0"/>
                <a:cs typeface="Times New Roman" panose="02020603050405020304" pitchFamily="18" charset="0"/>
              </a:rPr>
              <a:t>SHIVANI KUMARI [1RN19EC128]</a:t>
            </a:r>
          </a:p>
        </p:txBody>
      </p:sp>
    </p:spTree>
    <p:extLst>
      <p:ext uri="{BB962C8B-B14F-4D97-AF65-F5344CB8AC3E}">
        <p14:creationId xmlns:p14="http://schemas.microsoft.com/office/powerpoint/2010/main" val="361565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a:latin typeface="Times New Roman" panose="02020603050405020304" pitchFamily="18" charset="0"/>
                <a:cs typeface="Times New Roman" panose="02020603050405020304" pitchFamily="18" charset="0"/>
              </a:rPr>
              <a:t>METHODOLOGY</a:t>
            </a:r>
            <a:endParaRPr lang="en-US" sz="2800"/>
          </a:p>
        </p:txBody>
      </p:sp>
      <p:sp>
        <p:nvSpPr>
          <p:cNvPr id="3" name="Content Placeholder 2"/>
          <p:cNvSpPr>
            <a:spLocks noGrp="1"/>
          </p:cNvSpPr>
          <p:nvPr>
            <p:ph idx="1"/>
          </p:nvPr>
        </p:nvSpPr>
        <p:spPr/>
        <p:txBody>
          <a:bodyPr vert="horz" lIns="0" tIns="45720" rIns="0" bIns="45720" rtlCol="0" anchor="t">
            <a:noAutofit/>
          </a:bodyPr>
          <a:lstStyle/>
          <a:p>
            <a:pPr>
              <a:buNone/>
            </a:pPr>
            <a:endParaRPr lang="en-US" sz="2400">
              <a:latin typeface="Times New Roman" pitchFamily="18" charset="0"/>
              <a:cs typeface="Times New Roman" pitchFamily="18" charset="0"/>
            </a:endParaRPr>
          </a:p>
          <a:p>
            <a:pPr>
              <a:buNone/>
            </a:pPr>
            <a:r>
              <a:rPr lang="en-US" sz="2400">
                <a:latin typeface="Times New Roman"/>
                <a:cs typeface="Times New Roman"/>
              </a:rPr>
              <a:t>     </a:t>
            </a:r>
            <a:r>
              <a:rPr lang="en-US" sz="2400" b="1">
                <a:latin typeface="Times New Roman"/>
                <a:cs typeface="Times New Roman"/>
              </a:rPr>
              <a:t>Different Sounds of Voice Recording According to different Command            </a:t>
            </a:r>
            <a:endParaRPr lang="en-US" sz="2400" b="1">
              <a:latin typeface="Times New Roman" pitchFamily="18" charset="0"/>
              <a:cs typeface="Times New Roman" pitchFamily="18" charset="0"/>
            </a:endParaRPr>
          </a:p>
          <a:p>
            <a:pPr fontAlgn="t"/>
            <a:endParaRPr lang="en-US" sz="2400" b="1"/>
          </a:p>
          <a:p>
            <a:pPr fontAlgn="t"/>
            <a:endParaRPr lang="en-US" sz="2400" b="1"/>
          </a:p>
          <a:p>
            <a:pPr fontAlgn="t"/>
            <a:endParaRPr lang="en-US" sz="2400"/>
          </a:p>
          <a:p>
            <a:pPr fontAlgn="t"/>
            <a:endParaRPr lang="en-US" sz="2400"/>
          </a:p>
          <a:p>
            <a:pPr fontAlgn="t"/>
            <a:endParaRPr lang="en-US" sz="2400"/>
          </a:p>
          <a:p>
            <a:pPr fontAlgn="t"/>
            <a:endParaRPr lang="en-US" sz="2400">
              <a:latin typeface="Calibri"/>
              <a:cs typeface="Calibri"/>
            </a:endParaRPr>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algn="just"/>
            <a:endParaRPr lang="en-US" sz="2400">
              <a:latin typeface="Times New Roman" pitchFamily="18" charset="0"/>
              <a:cs typeface="Times New Roman" pitchFamily="18" charset="0"/>
            </a:endParaRPr>
          </a:p>
          <a:p>
            <a:r>
              <a:rPr lang="en-US" err="1"/>
              <a:t>jujmkkkk</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113615923"/>
              </p:ext>
            </p:extLst>
          </p:nvPr>
        </p:nvGraphicFramePr>
        <p:xfrm>
          <a:off x="2035791" y="3161731"/>
          <a:ext cx="8128000" cy="2219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60149">
                <a:tc>
                  <a:txBody>
                    <a:bodyPr/>
                    <a:lstStyle/>
                    <a:p>
                      <a:r>
                        <a:rPr lang="en-US" sz="1800" b="1" kern="1200">
                          <a:solidFill>
                            <a:schemeClr val="lt1"/>
                          </a:solidFill>
                          <a:latin typeface="+mn-lt"/>
                          <a:ea typeface="+mn-ea"/>
                          <a:cs typeface="+mn-cs"/>
                        </a:rPr>
                        <a:t>                   Voice Command </a:t>
                      </a:r>
                      <a:endParaRPr lang="en-US"/>
                    </a:p>
                  </a:txBody>
                  <a:tcPr/>
                </a:tc>
                <a:tc>
                  <a:txBody>
                    <a:bodyPr/>
                    <a:lstStyle/>
                    <a:p>
                      <a:r>
                        <a:rPr lang="en-US" sz="1800" b="1" kern="1200">
                          <a:solidFill>
                            <a:schemeClr val="lt1"/>
                          </a:solidFill>
                          <a:latin typeface="+mn-lt"/>
                          <a:ea typeface="+mn-ea"/>
                          <a:cs typeface="+mn-cs"/>
                        </a:rPr>
                        <a:t>                   Robot Interaction</a:t>
                      </a:r>
                      <a:endParaRPr lang="en-US"/>
                    </a:p>
                  </a:txBody>
                  <a:tcPr/>
                </a:tc>
                <a:extLst>
                  <a:ext uri="{0D108BD9-81ED-4DB2-BD59-A6C34878D82A}">
                    <a16:rowId xmlns:a16="http://schemas.microsoft.com/office/drawing/2014/main" val="10000"/>
                  </a:ext>
                </a:extLst>
              </a:tr>
              <a:tr h="370840">
                <a:tc>
                  <a:txBody>
                    <a:bodyPr/>
                    <a:lstStyle/>
                    <a:p>
                      <a:r>
                        <a:rPr lang="en-US"/>
                        <a:t>Forward</a:t>
                      </a:r>
                    </a:p>
                  </a:txBody>
                  <a:tcPr/>
                </a:tc>
                <a:tc>
                  <a:txBody>
                    <a:bodyPr/>
                    <a:lstStyle/>
                    <a:p>
                      <a:r>
                        <a:rPr lang="en-US" sz="1800" kern="1200">
                          <a:solidFill>
                            <a:schemeClr val="dk1"/>
                          </a:solidFill>
                          <a:latin typeface="+mn-lt"/>
                          <a:ea typeface="+mn-ea"/>
                          <a:cs typeface="+mn-cs"/>
                        </a:rPr>
                        <a:t>The robot is moving forward.</a:t>
                      </a:r>
                      <a:endParaRPr lang="en-US"/>
                    </a:p>
                  </a:txBody>
                  <a:tcPr/>
                </a:tc>
                <a:extLst>
                  <a:ext uri="{0D108BD9-81ED-4DB2-BD59-A6C34878D82A}">
                    <a16:rowId xmlns:a16="http://schemas.microsoft.com/office/drawing/2014/main" val="10001"/>
                  </a:ext>
                </a:extLst>
              </a:tr>
              <a:tr h="370840">
                <a:tc>
                  <a:txBody>
                    <a:bodyPr/>
                    <a:lstStyle/>
                    <a:p>
                      <a:r>
                        <a:rPr lang="en-US"/>
                        <a:t>Backward</a:t>
                      </a:r>
                    </a:p>
                  </a:txBody>
                  <a:tcPr/>
                </a:tc>
                <a:tc>
                  <a:txBody>
                    <a:bodyPr/>
                    <a:lstStyle/>
                    <a:p>
                      <a:r>
                        <a:rPr lang="en-US" sz="1800" kern="1200">
                          <a:solidFill>
                            <a:schemeClr val="dk1"/>
                          </a:solidFill>
                          <a:latin typeface="+mn-lt"/>
                          <a:ea typeface="+mn-ea"/>
                          <a:cs typeface="+mn-cs"/>
                        </a:rPr>
                        <a:t>The robot is moving backward.</a:t>
                      </a:r>
                      <a:endParaRPr lang="en-US"/>
                    </a:p>
                  </a:txBody>
                  <a:tcPr/>
                </a:tc>
                <a:extLst>
                  <a:ext uri="{0D108BD9-81ED-4DB2-BD59-A6C34878D82A}">
                    <a16:rowId xmlns:a16="http://schemas.microsoft.com/office/drawing/2014/main" val="10002"/>
                  </a:ext>
                </a:extLst>
              </a:tr>
              <a:tr h="370840">
                <a:tc>
                  <a:txBody>
                    <a:bodyPr/>
                    <a:lstStyle/>
                    <a:p>
                      <a:r>
                        <a:rPr lang="en-US"/>
                        <a:t>Left</a:t>
                      </a:r>
                    </a:p>
                  </a:txBody>
                  <a:tcPr/>
                </a:tc>
                <a:tc>
                  <a:txBody>
                    <a:bodyPr/>
                    <a:lstStyle/>
                    <a:p>
                      <a:r>
                        <a:rPr lang="en-US" sz="1800" kern="1200">
                          <a:solidFill>
                            <a:schemeClr val="dk1"/>
                          </a:solidFill>
                          <a:latin typeface="+mn-lt"/>
                          <a:ea typeface="+mn-ea"/>
                          <a:cs typeface="+mn-cs"/>
                        </a:rPr>
                        <a:t>The robot is moving</a:t>
                      </a:r>
                      <a:r>
                        <a:rPr lang="en-US" sz="1800" kern="1200" baseline="0">
                          <a:solidFill>
                            <a:schemeClr val="dk1"/>
                          </a:solidFill>
                          <a:latin typeface="+mn-lt"/>
                          <a:ea typeface="+mn-ea"/>
                          <a:cs typeface="+mn-cs"/>
                        </a:rPr>
                        <a:t> left</a:t>
                      </a:r>
                      <a:r>
                        <a:rPr lang="en-US" sz="1800" kern="1200">
                          <a:solidFill>
                            <a:schemeClr val="dk1"/>
                          </a:solidFill>
                          <a:latin typeface="+mn-lt"/>
                          <a:ea typeface="+mn-ea"/>
                          <a:cs typeface="+mn-cs"/>
                        </a:rPr>
                        <a:t>.</a:t>
                      </a:r>
                      <a:endParaRPr lang="en-US"/>
                    </a:p>
                  </a:txBody>
                  <a:tcPr/>
                </a:tc>
                <a:extLst>
                  <a:ext uri="{0D108BD9-81ED-4DB2-BD59-A6C34878D82A}">
                    <a16:rowId xmlns:a16="http://schemas.microsoft.com/office/drawing/2014/main" val="10003"/>
                  </a:ext>
                </a:extLst>
              </a:tr>
              <a:tr h="370840">
                <a:tc>
                  <a:txBody>
                    <a:bodyPr/>
                    <a:lstStyle/>
                    <a:p>
                      <a:r>
                        <a:rPr lang="en-US"/>
                        <a:t>Right</a:t>
                      </a:r>
                    </a:p>
                  </a:txBody>
                  <a:tcPr/>
                </a:tc>
                <a:tc>
                  <a:txBody>
                    <a:bodyPr/>
                    <a:lstStyle/>
                    <a:p>
                      <a:r>
                        <a:rPr lang="en-US" sz="1800" kern="1200">
                          <a:solidFill>
                            <a:schemeClr val="dk1"/>
                          </a:solidFill>
                          <a:latin typeface="+mn-lt"/>
                          <a:ea typeface="+mn-ea"/>
                          <a:cs typeface="+mn-cs"/>
                        </a:rPr>
                        <a:t>The robot is moving</a:t>
                      </a:r>
                      <a:r>
                        <a:rPr lang="en-US" sz="1800" kern="1200" baseline="0">
                          <a:solidFill>
                            <a:schemeClr val="dk1"/>
                          </a:solidFill>
                          <a:latin typeface="+mn-lt"/>
                          <a:ea typeface="+mn-ea"/>
                          <a:cs typeface="+mn-cs"/>
                        </a:rPr>
                        <a:t> right</a:t>
                      </a:r>
                      <a:r>
                        <a:rPr lang="en-US" sz="1800" kern="1200">
                          <a:solidFill>
                            <a:schemeClr val="dk1"/>
                          </a:solidFill>
                          <a:latin typeface="+mn-lt"/>
                          <a:ea typeface="+mn-ea"/>
                          <a:cs typeface="+mn-cs"/>
                        </a:rPr>
                        <a:t>.</a:t>
                      </a:r>
                      <a:endParaRPr lang="en-US"/>
                    </a:p>
                  </a:txBody>
                  <a:tcPr/>
                </a:tc>
                <a:extLst>
                  <a:ext uri="{0D108BD9-81ED-4DB2-BD59-A6C34878D82A}">
                    <a16:rowId xmlns:a16="http://schemas.microsoft.com/office/drawing/2014/main" val="10004"/>
                  </a:ext>
                </a:extLst>
              </a:tr>
              <a:tr h="370840">
                <a:tc>
                  <a:txBody>
                    <a:bodyPr/>
                    <a:lstStyle/>
                    <a:p>
                      <a:r>
                        <a:rPr lang="en-US"/>
                        <a:t>Stop</a:t>
                      </a:r>
                    </a:p>
                  </a:txBody>
                  <a:tcPr/>
                </a:tc>
                <a:tc>
                  <a:txBody>
                    <a:bodyPr/>
                    <a:lstStyle/>
                    <a:p>
                      <a:r>
                        <a:rPr lang="en-US" sz="1800" kern="1200">
                          <a:solidFill>
                            <a:schemeClr val="dk1"/>
                          </a:solidFill>
                          <a:latin typeface="+mn-lt"/>
                          <a:ea typeface="+mn-ea"/>
                          <a:cs typeface="+mn-cs"/>
                        </a:rPr>
                        <a:t>The robot has stopped moving.</a:t>
                      </a:r>
                      <a:endParaRPr lang="en-U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latin typeface="Times New Roman" pitchFamily="18" charset="0"/>
                <a:cs typeface="Times New Roman" pitchFamily="18" charset="0"/>
              </a:rPr>
              <a:t>HARDWARE COMPONENTS</a:t>
            </a:r>
          </a:p>
        </p:txBody>
      </p:sp>
      <p:sp>
        <p:nvSpPr>
          <p:cNvPr id="7" name="Content Placeholder 6"/>
          <p:cNvSpPr>
            <a:spLocks noGrp="1"/>
          </p:cNvSpPr>
          <p:nvPr>
            <p:ph idx="1"/>
          </p:nvPr>
        </p:nvSpPr>
        <p:spPr/>
        <p:txBody>
          <a:bodyPr>
            <a:normAutofit fontScale="70000" lnSpcReduction="20000"/>
          </a:bodyPr>
          <a:lstStyle/>
          <a:p>
            <a:r>
              <a:rPr lang="en-US" sz="2400">
                <a:latin typeface="Times New Roman" pitchFamily="18" charset="0"/>
                <a:cs typeface="Times New Roman" pitchFamily="18" charset="0"/>
              </a:rPr>
              <a:t>1.   </a:t>
            </a:r>
            <a:r>
              <a:rPr lang="en-US" sz="2400" b="1">
                <a:latin typeface="Times New Roman" pitchFamily="18" charset="0"/>
                <a:cs typeface="Times New Roman" pitchFamily="18" charset="0"/>
              </a:rPr>
              <a:t>ESP 32</a:t>
            </a:r>
          </a:p>
          <a:p>
            <a:r>
              <a:rPr lang="en-US" sz="2400">
                <a:latin typeface="Times New Roman" pitchFamily="18" charset="0"/>
                <a:cs typeface="Times New Roman" pitchFamily="18" charset="0"/>
              </a:rPr>
              <a:t>2.   </a:t>
            </a:r>
            <a:r>
              <a:rPr lang="en-US" sz="2400" b="1">
                <a:latin typeface="Times New Roman" pitchFamily="18" charset="0"/>
                <a:cs typeface="Times New Roman" pitchFamily="18" charset="0"/>
              </a:rPr>
              <a:t>L298N motor driver</a:t>
            </a:r>
          </a:p>
          <a:p>
            <a:r>
              <a:rPr lang="en-US" sz="2400">
                <a:latin typeface="Times New Roman" pitchFamily="18" charset="0"/>
                <a:cs typeface="Times New Roman" pitchFamily="18" charset="0"/>
              </a:rPr>
              <a:t>3.   </a:t>
            </a:r>
            <a:r>
              <a:rPr lang="en-US" sz="2400" b="1">
                <a:latin typeface="Times New Roman" pitchFamily="18" charset="0"/>
                <a:cs typeface="Times New Roman" pitchFamily="18" charset="0"/>
              </a:rPr>
              <a:t>Ultrasonic sensor</a:t>
            </a:r>
          </a:p>
          <a:p>
            <a:r>
              <a:rPr lang="en-US" sz="2400">
                <a:latin typeface="Times New Roman" pitchFamily="18" charset="0"/>
                <a:cs typeface="Times New Roman" pitchFamily="18" charset="0"/>
              </a:rPr>
              <a:t>4.   </a:t>
            </a:r>
            <a:r>
              <a:rPr lang="en-US" sz="2400" b="1">
                <a:latin typeface="Times New Roman" pitchFamily="18" charset="0"/>
                <a:cs typeface="Times New Roman" pitchFamily="18" charset="0"/>
              </a:rPr>
              <a:t>Power Supply</a:t>
            </a:r>
          </a:p>
          <a:p>
            <a:r>
              <a:rPr lang="en-US" sz="2400">
                <a:latin typeface="Times New Roman" pitchFamily="18" charset="0"/>
                <a:cs typeface="Times New Roman" pitchFamily="18" charset="0"/>
              </a:rPr>
              <a:t>5.   </a:t>
            </a:r>
            <a:r>
              <a:rPr lang="en-US" sz="2400" b="1">
                <a:latin typeface="Times New Roman" pitchFamily="18" charset="0"/>
                <a:cs typeface="Times New Roman" pitchFamily="18" charset="0"/>
              </a:rPr>
              <a:t>SD Card( max 32gb)</a:t>
            </a:r>
          </a:p>
          <a:p>
            <a:r>
              <a:rPr lang="en-US" sz="2400">
                <a:latin typeface="Times New Roman" pitchFamily="18" charset="0"/>
                <a:cs typeface="Times New Roman" pitchFamily="18" charset="0"/>
              </a:rPr>
              <a:t>6.   </a:t>
            </a:r>
            <a:r>
              <a:rPr lang="en-US" sz="2400" b="1">
                <a:latin typeface="Times New Roman" pitchFamily="18" charset="0"/>
                <a:cs typeface="Times New Roman" pitchFamily="18" charset="0"/>
              </a:rPr>
              <a:t>Dc Motors(4)</a:t>
            </a:r>
          </a:p>
          <a:p>
            <a:r>
              <a:rPr lang="en-US" sz="2400">
                <a:latin typeface="Times New Roman" pitchFamily="18" charset="0"/>
                <a:cs typeface="Times New Roman" pitchFamily="18" charset="0"/>
              </a:rPr>
              <a:t>7.   </a:t>
            </a:r>
            <a:r>
              <a:rPr lang="en-US" sz="2400" b="1">
                <a:latin typeface="Times New Roman" pitchFamily="18" charset="0"/>
                <a:cs typeface="Times New Roman" pitchFamily="18" charset="0"/>
              </a:rPr>
              <a:t>Wheels(4)</a:t>
            </a:r>
          </a:p>
          <a:p>
            <a:r>
              <a:rPr lang="en-US" sz="2400">
                <a:latin typeface="Times New Roman" pitchFamily="18" charset="0"/>
                <a:cs typeface="Times New Roman" pitchFamily="18" charset="0"/>
              </a:rPr>
              <a:t>8.   </a:t>
            </a:r>
            <a:r>
              <a:rPr lang="en-US" sz="2400" b="1">
                <a:latin typeface="Times New Roman" pitchFamily="18" charset="0"/>
                <a:cs typeface="Times New Roman" pitchFamily="18" charset="0"/>
              </a:rPr>
              <a:t>Mp3 Player</a:t>
            </a:r>
          </a:p>
          <a:p>
            <a:r>
              <a:rPr lang="en-US" sz="2400">
                <a:latin typeface="Times New Roman" pitchFamily="18" charset="0"/>
                <a:cs typeface="Times New Roman" pitchFamily="18" charset="0"/>
              </a:rPr>
              <a:t>9.   </a:t>
            </a:r>
            <a:r>
              <a:rPr lang="en-US" sz="2400" b="1">
                <a:latin typeface="Times New Roman" pitchFamily="18" charset="0"/>
                <a:cs typeface="Times New Roman" pitchFamily="18" charset="0"/>
              </a:rPr>
              <a:t>Speaker</a:t>
            </a:r>
          </a:p>
          <a:p>
            <a:pPr>
              <a:buNone/>
            </a:pPr>
            <a:r>
              <a:rPr lang="en-US" sz="2400">
                <a:latin typeface="Times New Roman" pitchFamily="18" charset="0"/>
                <a:cs typeface="Times New Roman" pitchFamily="18" charset="0"/>
              </a:rPr>
              <a:t>10.  </a:t>
            </a:r>
            <a:r>
              <a:rPr lang="en-US" sz="2400" b="1">
                <a:latin typeface="Times New Roman" pitchFamily="18" charset="0"/>
                <a:cs typeface="Times New Roman" pitchFamily="18" charset="0"/>
              </a:rPr>
              <a:t>Battery(7-12V dc)</a:t>
            </a:r>
          </a:p>
          <a:p>
            <a:pPr>
              <a:buNone/>
            </a:pPr>
            <a:r>
              <a:rPr lang="en-US" sz="2400">
                <a:latin typeface="Times New Roman" pitchFamily="18" charset="0"/>
                <a:cs typeface="Times New Roman" pitchFamily="18" charset="0"/>
              </a:rPr>
              <a:t>11. </a:t>
            </a:r>
            <a:r>
              <a:rPr lang="en-US" sz="2400" b="1">
                <a:latin typeface="Times New Roman" pitchFamily="18" charset="0"/>
                <a:cs typeface="Times New Roman" pitchFamily="18" charset="0"/>
              </a:rPr>
              <a:t> Jumper wires</a:t>
            </a:r>
          </a:p>
          <a:p>
            <a:endParaRPr lang="en-US" sz="2400">
              <a:latin typeface="Times New Roman" pitchFamily="18" charset="0"/>
              <a:cs typeface="Times New Roman" pitchFamily="18" charset="0"/>
            </a:endParaRPr>
          </a:p>
          <a:p>
            <a:endParaRPr lang="en-US" sz="240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AD38759E-E956-468A-E626-FE8E051A6F7E}"/>
              </a:ext>
            </a:extLst>
          </p:cNvPr>
          <p:cNvPicPr>
            <a:picLocks noChangeAspect="1"/>
          </p:cNvPicPr>
          <p:nvPr/>
        </p:nvPicPr>
        <p:blipFill>
          <a:blip r:embed="rId2"/>
          <a:stretch>
            <a:fillRect/>
          </a:stretch>
        </p:blipFill>
        <p:spPr>
          <a:xfrm>
            <a:off x="8492835" y="2549236"/>
            <a:ext cx="2448009" cy="24937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latin typeface="Times New Roman" pitchFamily="18" charset="0"/>
                <a:cs typeface="Times New Roman" pitchFamily="18" charset="0"/>
              </a:rPr>
              <a:t>SOFTWARE REQUIRED</a:t>
            </a:r>
          </a:p>
        </p:txBody>
      </p:sp>
      <p:sp>
        <p:nvSpPr>
          <p:cNvPr id="3" name="Content Placeholder 2"/>
          <p:cNvSpPr>
            <a:spLocks noGrp="1"/>
          </p:cNvSpPr>
          <p:nvPr>
            <p:ph idx="1"/>
          </p:nvPr>
        </p:nvSpPr>
        <p:spPr/>
        <p:txBody>
          <a:bodyPr/>
          <a:lstStyle/>
          <a:p>
            <a:r>
              <a:rPr lang="en-US" sz="2400" b="1" err="1">
                <a:solidFill>
                  <a:srgbClr val="000000"/>
                </a:solidFill>
                <a:latin typeface="Times New Roman" pitchFamily="18" charset="0"/>
                <a:cs typeface="Times New Roman" pitchFamily="18" charset="0"/>
                <a:sym typeface="Times New Roman"/>
              </a:rPr>
              <a:t>Arduino</a:t>
            </a:r>
            <a:r>
              <a:rPr lang="en-US" sz="2400" b="1">
                <a:solidFill>
                  <a:srgbClr val="000000"/>
                </a:solidFill>
                <a:latin typeface="Times New Roman" pitchFamily="18" charset="0"/>
                <a:cs typeface="Times New Roman" pitchFamily="18" charset="0"/>
                <a:sym typeface="Times New Roman"/>
              </a:rPr>
              <a:t> IDE: </a:t>
            </a:r>
          </a:p>
          <a:p>
            <a:r>
              <a:rPr lang="en-US" sz="2400">
                <a:solidFill>
                  <a:srgbClr val="000000"/>
                </a:solidFill>
                <a:latin typeface="Times New Roman" pitchFamily="18" charset="0"/>
                <a:cs typeface="Times New Roman" pitchFamily="18" charset="0"/>
                <a:sym typeface="Times New Roman"/>
              </a:rPr>
              <a:t>It is the open-source </a:t>
            </a:r>
            <a:r>
              <a:rPr lang="en-US" sz="2400" err="1">
                <a:solidFill>
                  <a:srgbClr val="000000"/>
                </a:solidFill>
                <a:latin typeface="Times New Roman" pitchFamily="18" charset="0"/>
                <a:cs typeface="Times New Roman" pitchFamily="18" charset="0"/>
                <a:sym typeface="Times New Roman"/>
              </a:rPr>
              <a:t>Arduino</a:t>
            </a:r>
            <a:r>
              <a:rPr lang="en-US" sz="2400">
                <a:solidFill>
                  <a:srgbClr val="000000"/>
                </a:solidFill>
                <a:latin typeface="Times New Roman" pitchFamily="18" charset="0"/>
                <a:cs typeface="Times New Roman" pitchFamily="18" charset="0"/>
                <a:sym typeface="Times New Roman"/>
              </a:rPr>
              <a:t> Software (IDE) makes it easy to write code and upload it to the board. We are creating environment for ESP32 and implementing it on the board.</a:t>
            </a:r>
            <a:endParaRPr lang="en-US" sz="2400">
              <a:latin typeface="Times New Roman" pitchFamily="18" charset="0"/>
              <a:cs typeface="Times New Roman" pitchFamily="18" charset="0"/>
            </a:endParaRPr>
          </a:p>
          <a:p>
            <a:endParaRPr lang="en-US"/>
          </a:p>
        </p:txBody>
      </p:sp>
      <p:pic>
        <p:nvPicPr>
          <p:cNvPr id="4" name="Google Shape;141;p23"/>
          <p:cNvPicPr preferRelativeResize="0"/>
          <p:nvPr/>
        </p:nvPicPr>
        <p:blipFill>
          <a:blip r:embed="rId2">
            <a:alphaModFix/>
          </a:blip>
          <a:stretch>
            <a:fillRect/>
          </a:stretch>
        </p:blipFill>
        <p:spPr>
          <a:xfrm>
            <a:off x="3853585" y="3811613"/>
            <a:ext cx="3531175" cy="1856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latin typeface="Times New Roman" pitchFamily="18" charset="0"/>
                <a:cs typeface="Times New Roman" pitchFamily="18" charset="0"/>
              </a:rPr>
              <a:t>About hardware components</a:t>
            </a:r>
          </a:p>
        </p:txBody>
      </p:sp>
      <p:sp>
        <p:nvSpPr>
          <p:cNvPr id="3" name="Content Placeholder 2"/>
          <p:cNvSpPr>
            <a:spLocks noGrp="1"/>
          </p:cNvSpPr>
          <p:nvPr>
            <p:ph idx="1"/>
          </p:nvPr>
        </p:nvSpPr>
        <p:spPr/>
        <p:txBody>
          <a:bodyPr>
            <a:normAutofit fontScale="40000" lnSpcReduction="20000"/>
          </a:bodyPr>
          <a:lstStyle/>
          <a:p>
            <a:r>
              <a:rPr lang="en-US" sz="6000" b="1">
                <a:latin typeface="Times New Roman" pitchFamily="18" charset="0"/>
                <a:cs typeface="Times New Roman" pitchFamily="18" charset="0"/>
              </a:rPr>
              <a:t>ESP 32:</a:t>
            </a:r>
          </a:p>
          <a:p>
            <a:pPr marL="285750" indent="-285750">
              <a:lnSpc>
                <a:spcPct val="150000"/>
              </a:lnSpc>
              <a:buFont typeface="Arial" panose="020B0604020202020204" pitchFamily="34" charset="0"/>
              <a:buChar char="•"/>
            </a:pPr>
            <a:r>
              <a:rPr lang="en-US" sz="4500">
                <a:solidFill>
                  <a:schemeClr val="tx1"/>
                </a:solidFill>
                <a:latin typeface="Times New Roman" pitchFamily="18" charset="0"/>
                <a:cs typeface="Times New Roman" pitchFamily="18" charset="0"/>
              </a:rPr>
              <a:t>ESP32 is a series of low-cost, low-power system on  a chip microcontrollers with integrated Wi-Fi and dual-mode Bluetooth.</a:t>
            </a:r>
          </a:p>
          <a:p>
            <a:pPr marL="285750" indent="-285750">
              <a:lnSpc>
                <a:spcPct val="150000"/>
              </a:lnSpc>
              <a:buFont typeface="Arial" panose="020B0604020202020204" pitchFamily="34" charset="0"/>
              <a:buChar char="•"/>
            </a:pPr>
            <a:r>
              <a:rPr lang="en-US" sz="4500">
                <a:solidFill>
                  <a:schemeClr val="tx1"/>
                </a:solidFill>
                <a:latin typeface="Times New Roman" pitchFamily="18" charset="0"/>
                <a:cs typeface="Times New Roman" pitchFamily="18" charset="0"/>
              </a:rPr>
              <a:t>It is especially aimed to provide versatility,  robustness and reliability in a large number of  applications. </a:t>
            </a:r>
          </a:p>
          <a:p>
            <a:pPr marL="285750" indent="-285750">
              <a:lnSpc>
                <a:spcPct val="150000"/>
              </a:lnSpc>
              <a:buFont typeface="Arial" panose="020B0604020202020204" pitchFamily="34" charset="0"/>
              <a:buChar char="•"/>
            </a:pPr>
            <a:r>
              <a:rPr lang="en-US" sz="4500">
                <a:solidFill>
                  <a:schemeClr val="tx1"/>
                </a:solidFill>
                <a:latin typeface="Times New Roman" pitchFamily="18" charset="0"/>
                <a:cs typeface="Times New Roman" pitchFamily="18" charset="0"/>
              </a:rPr>
              <a:t>SRAM memory is of 512 KB. </a:t>
            </a:r>
          </a:p>
          <a:p>
            <a:pPr marL="285750" indent="-285750">
              <a:lnSpc>
                <a:spcPct val="150000"/>
              </a:lnSpc>
              <a:buFont typeface="Arial" panose="020B0604020202020204" pitchFamily="34" charset="0"/>
              <a:buChar char="•"/>
            </a:pPr>
            <a:r>
              <a:rPr lang="en-US" sz="4500">
                <a:solidFill>
                  <a:schemeClr val="tx1"/>
                </a:solidFill>
                <a:latin typeface="Times New Roman" pitchFamily="18" charset="0"/>
                <a:cs typeface="Times New Roman" pitchFamily="18" charset="0"/>
              </a:rPr>
              <a:t>ROM memory is 448 KB.</a:t>
            </a:r>
          </a:p>
          <a:p>
            <a:pPr marL="285750" indent="-285750">
              <a:lnSpc>
                <a:spcPct val="150000"/>
              </a:lnSpc>
              <a:buFont typeface="Arial" panose="020B0604020202020204" pitchFamily="34" charset="0"/>
              <a:buChar char="•"/>
            </a:pPr>
            <a:r>
              <a:rPr lang="en-US" sz="4500">
                <a:solidFill>
                  <a:schemeClr val="tx1"/>
                </a:solidFill>
                <a:latin typeface="Times New Roman" pitchFamily="18" charset="0"/>
                <a:cs typeface="Times New Roman" pitchFamily="18" charset="0"/>
              </a:rPr>
              <a:t>It has 36 general purpose input / output pins.</a:t>
            </a:r>
          </a:p>
          <a:p>
            <a:pPr marL="285750" indent="-285750">
              <a:lnSpc>
                <a:spcPct val="150000"/>
              </a:lnSpc>
              <a:buFont typeface="Arial" panose="020B0604020202020204" pitchFamily="34" charset="0"/>
              <a:buChar char="•"/>
            </a:pPr>
            <a:r>
              <a:rPr lang="en-US" sz="4500">
                <a:solidFill>
                  <a:schemeClr val="tx1"/>
                </a:solidFill>
                <a:latin typeface="Times New Roman" pitchFamily="18" charset="0"/>
                <a:cs typeface="Times New Roman" pitchFamily="18" charset="0"/>
              </a:rPr>
              <a:t>2 to 3.6 V operating voltage </a:t>
            </a:r>
          </a:p>
          <a:p>
            <a:endParaRPr lang="en-US"/>
          </a:p>
        </p:txBody>
      </p:sp>
      <p:pic>
        <p:nvPicPr>
          <p:cNvPr id="4" name="Picture 3">
            <a:extLst>
              <a:ext uri="{FF2B5EF4-FFF2-40B4-BE49-F238E27FC236}">
                <a16:creationId xmlns:a16="http://schemas.microsoft.com/office/drawing/2014/main" id="{57FFADA1-F8DC-FCA9-0EC1-5328FF81E6F8}"/>
              </a:ext>
            </a:extLst>
          </p:cNvPr>
          <p:cNvPicPr>
            <a:picLocks noChangeAspect="1"/>
          </p:cNvPicPr>
          <p:nvPr/>
        </p:nvPicPr>
        <p:blipFill>
          <a:blip r:embed="rId2"/>
          <a:stretch>
            <a:fillRect/>
          </a:stretch>
        </p:blipFill>
        <p:spPr>
          <a:xfrm>
            <a:off x="7342909" y="3920837"/>
            <a:ext cx="2171171" cy="18703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latin typeface="Times New Roman" pitchFamily="18" charset="0"/>
                <a:cs typeface="Times New Roman" pitchFamily="18" charset="0"/>
              </a:rPr>
              <a:t>About hardware components</a:t>
            </a:r>
            <a:endParaRPr lang="en-US" sz="3200"/>
          </a:p>
        </p:txBody>
      </p:sp>
      <p:sp>
        <p:nvSpPr>
          <p:cNvPr id="3" name="Content Placeholder 2"/>
          <p:cNvSpPr>
            <a:spLocks noGrp="1"/>
          </p:cNvSpPr>
          <p:nvPr>
            <p:ph idx="1"/>
          </p:nvPr>
        </p:nvSpPr>
        <p:spPr/>
        <p:txBody>
          <a:bodyPr/>
          <a:lstStyle/>
          <a:p>
            <a:r>
              <a:rPr lang="en-US" b="1">
                <a:latin typeface="Times New Roman" pitchFamily="18" charset="0"/>
                <a:cs typeface="Times New Roman" pitchFamily="18" charset="0"/>
              </a:rPr>
              <a:t>L298N MOTOR DRIVER</a:t>
            </a:r>
          </a:p>
          <a:p>
            <a:r>
              <a:rPr lang="en-US"/>
              <a:t>• </a:t>
            </a:r>
            <a:r>
              <a:rPr lang="en-US">
                <a:latin typeface="Times New Roman" pitchFamily="18" charset="0"/>
                <a:cs typeface="Times New Roman" pitchFamily="18" charset="0"/>
              </a:rPr>
              <a:t>Maximum supply voltage 46V</a:t>
            </a:r>
          </a:p>
          <a:p>
            <a:r>
              <a:rPr lang="en-US">
                <a:latin typeface="Times New Roman" pitchFamily="18" charset="0"/>
                <a:cs typeface="Times New Roman" pitchFamily="18" charset="0"/>
              </a:rPr>
              <a:t>• Maximum output</a:t>
            </a:r>
            <a:r>
              <a:rPr lang="en-US" b="1">
                <a:latin typeface="Times New Roman" pitchFamily="18" charset="0"/>
                <a:cs typeface="Times New Roman" pitchFamily="18" charset="0"/>
                <a:hlinkClick r:id="rId2"/>
              </a:rPr>
              <a:t> DC current</a:t>
            </a:r>
            <a:r>
              <a:rPr lang="en-US">
                <a:latin typeface="Times New Roman" pitchFamily="18" charset="0"/>
                <a:cs typeface="Times New Roman" pitchFamily="18" charset="0"/>
              </a:rPr>
              <a:t> 4A</a:t>
            </a:r>
          </a:p>
          <a:p>
            <a:r>
              <a:rPr lang="en-US">
                <a:latin typeface="Times New Roman" pitchFamily="18" charset="0"/>
                <a:cs typeface="Times New Roman" pitchFamily="18" charset="0"/>
              </a:rPr>
              <a:t>• Low saturation voltage</a:t>
            </a:r>
          </a:p>
          <a:p>
            <a:r>
              <a:rPr lang="en-US">
                <a:latin typeface="Times New Roman" pitchFamily="18" charset="0"/>
                <a:cs typeface="Times New Roman" pitchFamily="18" charset="0"/>
              </a:rPr>
              <a:t>• Over-temperature protection</a:t>
            </a:r>
          </a:p>
          <a:p>
            <a:r>
              <a:rPr lang="en-US" b="1">
                <a:latin typeface="Times New Roman" pitchFamily="18" charset="0"/>
                <a:cs typeface="Times New Roman" pitchFamily="18" charset="0"/>
              </a:rPr>
              <a:t>ULTRASONIC SENSOR</a:t>
            </a:r>
          </a:p>
          <a:p>
            <a:r>
              <a:rPr lang="en-US" b="1">
                <a:latin typeface="Times New Roman" pitchFamily="18" charset="0"/>
                <a:cs typeface="Times New Roman" pitchFamily="18" charset="0"/>
              </a:rPr>
              <a:t> </a:t>
            </a:r>
            <a:r>
              <a:rPr lang="en-US">
                <a:latin typeface="Times New Roman" pitchFamily="18" charset="0"/>
                <a:cs typeface="Times New Roman" pitchFamily="18" charset="0"/>
              </a:rPr>
              <a:t>An ultrasonic sensor is an electronic device that measures the distance of a target object by   emitting ultrasonic sound waves and converts the reflected sound into an electrical signal. Ultrasonic waves travel faster than the speed of audible sound </a:t>
            </a:r>
            <a:endParaRPr lang="en-US" b="1">
              <a:latin typeface="Times New Roman" pitchFamily="18" charset="0"/>
              <a:cs typeface="Times New Roman" pitchFamily="18" charset="0"/>
            </a:endParaRPr>
          </a:p>
        </p:txBody>
      </p:sp>
      <p:pic>
        <p:nvPicPr>
          <p:cNvPr id="4" name="Picture 3" descr="L298N-Motor-Driver-Module.jpg"/>
          <p:cNvPicPr>
            <a:picLocks noChangeAspect="1"/>
          </p:cNvPicPr>
          <p:nvPr/>
        </p:nvPicPr>
        <p:blipFill>
          <a:blip r:embed="rId3"/>
          <a:stretch>
            <a:fillRect/>
          </a:stretch>
        </p:blipFill>
        <p:spPr>
          <a:xfrm>
            <a:off x="6954981" y="1870363"/>
            <a:ext cx="3948545" cy="21474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latin typeface="Times New Roman" pitchFamily="18" charset="0"/>
                <a:cs typeface="Times New Roman" pitchFamily="18" charset="0"/>
              </a:rPr>
              <a:t>About hardware components</a:t>
            </a:r>
            <a:endParaRPr lang="en-US" sz="3200"/>
          </a:p>
        </p:txBody>
      </p:sp>
      <p:sp>
        <p:nvSpPr>
          <p:cNvPr id="3" name="Content Placeholder 2"/>
          <p:cNvSpPr>
            <a:spLocks noGrp="1"/>
          </p:cNvSpPr>
          <p:nvPr>
            <p:ph idx="1"/>
          </p:nvPr>
        </p:nvSpPr>
        <p:spPr/>
        <p:txBody>
          <a:bodyPr>
            <a:normAutofit fontScale="85000" lnSpcReduction="20000"/>
          </a:bodyPr>
          <a:lstStyle/>
          <a:p>
            <a:pPr algn="just"/>
            <a:r>
              <a:rPr lang="en-US" b="1">
                <a:latin typeface="Times New Roman" pitchFamily="18" charset="0"/>
                <a:cs typeface="Times New Roman" pitchFamily="18" charset="0"/>
              </a:rPr>
              <a:t>• MP3 PLAYER</a:t>
            </a:r>
          </a:p>
          <a:p>
            <a:pPr algn="just"/>
            <a:r>
              <a:rPr lang="en-US" sz="2400">
                <a:latin typeface="Times New Roman" pitchFamily="18" charset="0"/>
                <a:cs typeface="Times New Roman" pitchFamily="18" charset="0"/>
              </a:rPr>
              <a:t>It is a low cost mp3 module which can be directly connected to speaker. It can be interfaced with </a:t>
            </a:r>
            <a:r>
              <a:rPr lang="en-US" sz="2400" err="1">
                <a:latin typeface="Times New Roman" pitchFamily="18" charset="0"/>
                <a:cs typeface="Times New Roman" pitchFamily="18" charset="0"/>
              </a:rPr>
              <a:t>arduino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uno</a:t>
            </a:r>
            <a:r>
              <a:rPr lang="en-US" sz="2400">
                <a:latin typeface="Times New Roman" pitchFamily="18" charset="0"/>
                <a:cs typeface="Times New Roman" pitchFamily="18" charset="0"/>
              </a:rPr>
              <a:t>, esp32 or any other with Rx/</a:t>
            </a:r>
            <a:r>
              <a:rPr lang="en-US" sz="2400" err="1">
                <a:latin typeface="Times New Roman" pitchFamily="18" charset="0"/>
                <a:cs typeface="Times New Roman" pitchFamily="18" charset="0"/>
              </a:rPr>
              <a:t>Tx</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capabalities</a:t>
            </a:r>
            <a:r>
              <a:rPr lang="en-US" sz="2400">
                <a:latin typeface="Times New Roman" pitchFamily="18" charset="0"/>
                <a:cs typeface="Times New Roman" pitchFamily="18" charset="0"/>
              </a:rPr>
              <a:t>.</a:t>
            </a:r>
            <a:r>
              <a:rPr lang="en-US" sz="2400" b="1"/>
              <a:t> </a:t>
            </a:r>
            <a:r>
              <a:rPr lang="en-US" sz="2400">
                <a:latin typeface="Times New Roman" pitchFamily="18" charset="0"/>
                <a:cs typeface="Times New Roman" pitchFamily="18" charset="0"/>
              </a:rPr>
              <a:t>Audio files can be played directly from a </a:t>
            </a:r>
            <a:r>
              <a:rPr lang="en-US" sz="2400" err="1">
                <a:latin typeface="Times New Roman" pitchFamily="18" charset="0"/>
                <a:cs typeface="Times New Roman" pitchFamily="18" charset="0"/>
              </a:rPr>
              <a:t>microSD</a:t>
            </a:r>
            <a:r>
              <a:rPr lang="en-US" sz="2400">
                <a:latin typeface="Times New Roman" pitchFamily="18" charset="0"/>
                <a:cs typeface="Times New Roman" pitchFamily="18" charset="0"/>
              </a:rPr>
              <a:t> card, FAT16 and FAT32 file systems are supported.</a:t>
            </a:r>
            <a:r>
              <a:rPr lang="en-US" sz="2400" b="1"/>
              <a:t> </a:t>
            </a:r>
            <a:endParaRPr lang="en-US" sz="2400">
              <a:latin typeface="Times New Roman" pitchFamily="18" charset="0"/>
              <a:cs typeface="Times New Roman" pitchFamily="18" charset="0"/>
            </a:endParaRPr>
          </a:p>
          <a:p>
            <a:pPr algn="just"/>
            <a:r>
              <a:rPr lang="en-US" b="1">
                <a:latin typeface="Times New Roman" pitchFamily="18" charset="0"/>
                <a:cs typeface="Times New Roman" pitchFamily="18" charset="0"/>
              </a:rPr>
              <a:t>•POWER SUPPLY</a:t>
            </a:r>
          </a:p>
          <a:p>
            <a:pPr algn="just"/>
            <a:r>
              <a:rPr lang="en-US" sz="2400">
                <a:latin typeface="Times New Roman" pitchFamily="18" charset="0"/>
                <a:cs typeface="Times New Roman" pitchFamily="18" charset="0"/>
              </a:rPr>
              <a:t>This is a general purpose fixed power regulator and dual out supply board. It basically takes an input of 12-0-12 V AC or DC and outputs a constant DC voltage of 5V and 12V Dual out put . It can supply a maximum of 1A of current at 5V&amp;12V. </a:t>
            </a:r>
            <a:endParaRPr lang="en-US" sz="2400" b="1">
              <a:latin typeface="Times New Roman" pitchFamily="18" charset="0"/>
              <a:cs typeface="Times New Roman" pitchFamily="18" charset="0"/>
            </a:endParaRPr>
          </a:p>
          <a:p>
            <a:pPr algn="just"/>
            <a:r>
              <a:rPr lang="en-US" b="1">
                <a:latin typeface="Times New Roman" pitchFamily="18" charset="0"/>
                <a:cs typeface="Times New Roman" pitchFamily="18" charset="0"/>
              </a:rPr>
              <a:t>• DC MOTOR</a:t>
            </a:r>
          </a:p>
          <a:p>
            <a:pPr algn="just"/>
            <a:r>
              <a:rPr lang="en-US" sz="2400">
                <a:latin typeface="Times New Roman" pitchFamily="18" charset="0"/>
                <a:cs typeface="Times New Roman" pitchFamily="18" charset="0"/>
              </a:rPr>
              <a:t>A DC gear motor works as same as basic dc motor but also  includes a gearbox to create a single motion control component. This design allows speed reduction while increasing torque output in electromechanical applications.</a:t>
            </a:r>
          </a:p>
          <a:p>
            <a:br>
              <a:rPr lang="en-US"/>
            </a:br>
            <a:endParaRPr lang="en-US" b="1">
              <a:latin typeface="Times New Roman" pitchFamily="18" charset="0"/>
              <a:cs typeface="Times New Roman" pitchFamily="18" charset="0"/>
            </a:endParaRPr>
          </a:p>
          <a:p>
            <a:endParaRPr lang="en-US" b="1">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14683"/>
            <a:ext cx="10058400" cy="1450757"/>
          </a:xfrm>
        </p:spPr>
        <p:txBody>
          <a:bodyPr>
            <a:normAutofit/>
          </a:bodyPr>
          <a:lstStyle/>
          <a:p>
            <a:r>
              <a:rPr lang="en-US" sz="4000" b="1">
                <a:latin typeface="Times New Roman" pitchFamily="18" charset="0"/>
                <a:cs typeface="Times New Roman" pitchFamily="18" charset="0"/>
              </a:rPr>
              <a:t>Circuit Diagram</a:t>
            </a:r>
          </a:p>
        </p:txBody>
      </p:sp>
      <p:pic>
        <p:nvPicPr>
          <p:cNvPr id="6" name="Picture 6" descr="Diagram, schematic&#10;&#10;Description automatically generated">
            <a:extLst>
              <a:ext uri="{FF2B5EF4-FFF2-40B4-BE49-F238E27FC236}">
                <a16:creationId xmlns:a16="http://schemas.microsoft.com/office/drawing/2014/main" id="{1624A4F3-3216-E07B-8B7A-5D84DF094E22}"/>
              </a:ext>
            </a:extLst>
          </p:cNvPr>
          <p:cNvPicPr>
            <a:picLocks noGrp="1" noChangeAspect="1"/>
          </p:cNvPicPr>
          <p:nvPr>
            <p:ph idx="1"/>
          </p:nvPr>
        </p:nvPicPr>
        <p:blipFill>
          <a:blip r:embed="rId2"/>
          <a:stretch>
            <a:fillRect/>
          </a:stretch>
        </p:blipFill>
        <p:spPr>
          <a:xfrm>
            <a:off x="1147464" y="1800241"/>
            <a:ext cx="10128630" cy="43873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168" y="732300"/>
            <a:ext cx="3416060" cy="976305"/>
          </a:xfrm>
        </p:spPr>
        <p:txBody>
          <a:bodyPr>
            <a:normAutofit/>
          </a:bodyPr>
          <a:lstStyle/>
          <a:p>
            <a:r>
              <a:rPr lang="en-US" sz="3200" b="1">
                <a:latin typeface="Times New Roman" pitchFamily="18" charset="0"/>
                <a:cs typeface="Times New Roman" pitchFamily="18" charset="0"/>
              </a:rPr>
              <a:t>FLOW CHART</a:t>
            </a:r>
          </a:p>
        </p:txBody>
      </p:sp>
      <p:sp>
        <p:nvSpPr>
          <p:cNvPr id="3" name="Content Placeholder 2"/>
          <p:cNvSpPr>
            <a:spLocks noGrp="1"/>
          </p:cNvSpPr>
          <p:nvPr>
            <p:ph idx="1"/>
          </p:nvPr>
        </p:nvSpPr>
        <p:spPr>
          <a:xfrm>
            <a:off x="1097280" y="1845734"/>
            <a:ext cx="10058400" cy="4804448"/>
          </a:xfrm>
        </p:spPr>
        <p:txBody>
          <a:bodyPr/>
          <a:lstStyle/>
          <a:p>
            <a:r>
              <a:rPr lang="en-US"/>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1" descr="Diagram&#10;&#10;Description automatically generated">
            <a:extLst>
              <a:ext uri="{FF2B5EF4-FFF2-40B4-BE49-F238E27FC236}">
                <a16:creationId xmlns:a16="http://schemas.microsoft.com/office/drawing/2014/main" id="{C3EC2510-855F-AB19-31ED-1D707366DB86}"/>
              </a:ext>
            </a:extLst>
          </p:cNvPr>
          <p:cNvPicPr>
            <a:picLocks noGrp="1" noChangeAspect="1"/>
          </p:cNvPicPr>
          <p:nvPr>
            <p:ph idx="4294967295"/>
          </p:nvPr>
        </p:nvPicPr>
        <p:blipFill>
          <a:blip r:embed="rId2"/>
          <a:stretch>
            <a:fillRect/>
          </a:stretch>
        </p:blipFill>
        <p:spPr>
          <a:xfrm>
            <a:off x="1193537" y="-7557"/>
            <a:ext cx="9356825" cy="630872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latin typeface="Times New Roman" pitchFamily="18" charset="0"/>
                <a:cs typeface="Times New Roman" pitchFamily="18" charset="0"/>
              </a:rPr>
              <a:t>APPLICATIONS</a:t>
            </a:r>
          </a:p>
        </p:txBody>
      </p:sp>
      <p:sp>
        <p:nvSpPr>
          <p:cNvPr id="3" name="Content Placeholder 2"/>
          <p:cNvSpPr>
            <a:spLocks noGrp="1"/>
          </p:cNvSpPr>
          <p:nvPr>
            <p:ph idx="1"/>
          </p:nvPr>
        </p:nvSpPr>
        <p:spPr/>
        <p:txBody>
          <a:bodyPr/>
          <a:lstStyle/>
          <a:p>
            <a:r>
              <a:rPr lang="en-US"/>
              <a:t>•  </a:t>
            </a:r>
            <a:r>
              <a:rPr lang="en-US" sz="2400">
                <a:latin typeface="Times New Roman" pitchFamily="18" charset="0"/>
                <a:cs typeface="Times New Roman" pitchFamily="18" charset="0"/>
              </a:rPr>
              <a:t>To support people with disabilities by executing the commands etc.</a:t>
            </a:r>
          </a:p>
          <a:p>
            <a:r>
              <a:rPr lang="en-US" sz="2400">
                <a:latin typeface="Times New Roman" pitchFamily="18" charset="0"/>
                <a:cs typeface="Times New Roman" pitchFamily="18" charset="0"/>
              </a:rPr>
              <a:t>•  The robot is useful in places where humans find difficult to reach but human    voice reaches. E.g. in a small </a:t>
            </a:r>
            <a:r>
              <a:rPr lang="en-US" sz="2400" err="1">
                <a:latin typeface="Times New Roman" pitchFamily="18" charset="0"/>
                <a:cs typeface="Times New Roman" pitchFamily="18" charset="0"/>
              </a:rPr>
              <a:t>pipeline,in</a:t>
            </a:r>
            <a:r>
              <a:rPr lang="en-US" sz="2400">
                <a:latin typeface="Times New Roman" pitchFamily="18" charset="0"/>
                <a:cs typeface="Times New Roman" pitchFamily="18" charset="0"/>
              </a:rPr>
              <a:t> a fire-situations, etc. </a:t>
            </a:r>
          </a:p>
          <a:p>
            <a:r>
              <a:rPr lang="en-US" sz="2400">
                <a:latin typeface="Times New Roman" pitchFamily="18" charset="0"/>
                <a:cs typeface="Times New Roman" pitchFamily="18" charset="0"/>
              </a:rPr>
              <a:t>•  Robot application in industries.</a:t>
            </a:r>
          </a:p>
          <a:p>
            <a:r>
              <a:rPr lang="en-US" sz="2400">
                <a:latin typeface="Times New Roman" pitchFamily="18" charset="0"/>
                <a:cs typeface="Times New Roman" pitchFamily="18" charset="0"/>
              </a:rPr>
              <a:t>•  It is the one of the important stage of Humanoid robots.</a:t>
            </a:r>
          </a:p>
          <a:p>
            <a:r>
              <a:rPr lang="en-US" sz="2400">
                <a:latin typeface="Times New Roman" pitchFamily="18" charset="0"/>
                <a:cs typeface="Times New Roman" pitchFamily="18" charset="0"/>
              </a:rPr>
              <a:t>•  The robot can be used in toys.</a:t>
            </a:r>
          </a:p>
          <a:p>
            <a:r>
              <a:rPr lang="en-US" sz="2400">
                <a:latin typeface="Times New Roman" pitchFamily="18" charset="0"/>
                <a:cs typeface="Times New Roman" pitchFamily="18" charset="0"/>
              </a:rPr>
              <a:t> </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212C-C969-9F91-F8CE-98633B5793FD}"/>
              </a:ext>
            </a:extLst>
          </p:cNvPr>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C4D31024-A256-E185-FC8B-528506991279}"/>
              </a:ext>
            </a:extLst>
          </p:cNvPr>
          <p:cNvSpPr>
            <a:spLocks noGrp="1"/>
          </p:cNvSpPr>
          <p:nvPr>
            <p:ph idx="1"/>
          </p:nvPr>
        </p:nvSpPr>
        <p:spPr/>
        <p:txBody>
          <a:bodyPr>
            <a:normAutofit fontScale="92500" lnSpcReduction="20000"/>
          </a:bodyPr>
          <a:lstStyle/>
          <a:p>
            <a:pPr>
              <a:buSzPct val="140000"/>
              <a:buFont typeface="Times New Roman" panose="02020603050405020304" pitchFamily="18" charset="0"/>
              <a:buChar char="•"/>
            </a:pPr>
            <a:r>
              <a:rPr lang="en-IN" sz="2800">
                <a:latin typeface="Times New Roman" panose="02020603050405020304" pitchFamily="18" charset="0"/>
                <a:cs typeface="Times New Roman" panose="02020603050405020304" pitchFamily="18" charset="0"/>
              </a:rPr>
              <a:t>INTRODUCTION</a:t>
            </a:r>
          </a:p>
          <a:p>
            <a:pPr>
              <a:buSzPct val="140000"/>
              <a:buFont typeface="Times New Roman" panose="02020603050405020304" pitchFamily="18" charset="0"/>
              <a:buChar char="•"/>
            </a:pPr>
            <a:r>
              <a:rPr lang="en-IN" sz="2800">
                <a:latin typeface="Times New Roman" panose="02020603050405020304" pitchFamily="18" charset="0"/>
                <a:cs typeface="Times New Roman" panose="02020603050405020304" pitchFamily="18" charset="0"/>
              </a:rPr>
              <a:t>LITERATURE SURVEY</a:t>
            </a:r>
          </a:p>
          <a:p>
            <a:pPr>
              <a:buSzPct val="140000"/>
              <a:buFont typeface="Times New Roman" panose="02020603050405020304" pitchFamily="18" charset="0"/>
              <a:buChar char="•"/>
            </a:pPr>
            <a:r>
              <a:rPr lang="en-IN" sz="2800">
                <a:latin typeface="Times New Roman" panose="02020603050405020304" pitchFamily="18" charset="0"/>
                <a:cs typeface="Times New Roman" panose="02020603050405020304" pitchFamily="18" charset="0"/>
              </a:rPr>
              <a:t>MOTIVATION</a:t>
            </a:r>
          </a:p>
          <a:p>
            <a:pPr>
              <a:buSzPct val="140000"/>
              <a:buFont typeface="Times New Roman" panose="02020603050405020304" pitchFamily="18" charset="0"/>
              <a:buChar char="•"/>
            </a:pPr>
            <a:r>
              <a:rPr lang="en-IN" sz="2800">
                <a:latin typeface="Times New Roman" panose="02020603050405020304" pitchFamily="18" charset="0"/>
                <a:cs typeface="Times New Roman" panose="02020603050405020304" pitchFamily="18" charset="0"/>
              </a:rPr>
              <a:t>OBJECTIVIES</a:t>
            </a:r>
          </a:p>
          <a:p>
            <a:pPr>
              <a:buSzPct val="140000"/>
              <a:buFont typeface="Times New Roman" panose="02020603050405020304" pitchFamily="18" charset="0"/>
              <a:buChar char="•"/>
            </a:pPr>
            <a:r>
              <a:rPr lang="en-IN" sz="2800">
                <a:latin typeface="Times New Roman" panose="02020603050405020304" pitchFamily="18" charset="0"/>
                <a:cs typeface="Times New Roman" panose="02020603050405020304" pitchFamily="18" charset="0"/>
              </a:rPr>
              <a:t>METHODOLOGY</a:t>
            </a:r>
          </a:p>
          <a:p>
            <a:pPr>
              <a:buSzPct val="140000"/>
              <a:buFont typeface="Times New Roman" panose="02020603050405020304" pitchFamily="18" charset="0"/>
              <a:buChar char="•"/>
            </a:pPr>
            <a:r>
              <a:rPr lang="en-IN" sz="2800">
                <a:latin typeface="Times New Roman" panose="02020603050405020304" pitchFamily="18" charset="0"/>
                <a:cs typeface="Times New Roman" panose="02020603050405020304" pitchFamily="18" charset="0"/>
              </a:rPr>
              <a:t>COMPONENTS</a:t>
            </a:r>
          </a:p>
          <a:p>
            <a:pPr>
              <a:buSzPct val="140000"/>
              <a:buFont typeface="Times New Roman" panose="02020603050405020304" pitchFamily="18" charset="0"/>
              <a:buChar char="•"/>
            </a:pPr>
            <a:r>
              <a:rPr lang="en-IN" sz="2800">
                <a:latin typeface="Times New Roman" panose="02020603050405020304" pitchFamily="18" charset="0"/>
                <a:cs typeface="Times New Roman" panose="02020603050405020304" pitchFamily="18" charset="0"/>
              </a:rPr>
              <a:t>CIRCUIT</a:t>
            </a:r>
          </a:p>
          <a:p>
            <a:pPr>
              <a:buSzPct val="140000"/>
              <a:buFont typeface="Times New Roman" panose="02020603050405020304" pitchFamily="18" charset="0"/>
              <a:buChar char="•"/>
            </a:pPr>
            <a:r>
              <a:rPr lang="en-IN" sz="2800">
                <a:latin typeface="Times New Roman" panose="02020603050405020304" pitchFamily="18" charset="0"/>
                <a:cs typeface="Times New Roman" panose="02020603050405020304" pitchFamily="18" charset="0"/>
              </a:rPr>
              <a:t>CODE</a:t>
            </a:r>
          </a:p>
          <a:p>
            <a:pPr>
              <a:buSzPct val="140000"/>
              <a:buFont typeface="Times New Roman" panose="02020603050405020304" pitchFamily="18" charset="0"/>
              <a:buChar char="•"/>
            </a:pPr>
            <a:r>
              <a:rPr lang="en-IN" sz="280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4192677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latin typeface="Times New Roman" pitchFamily="18" charset="0"/>
                <a:cs typeface="Times New Roman" pitchFamily="18" charset="0"/>
              </a:rPr>
              <a:t>REFERENCES</a:t>
            </a:r>
          </a:p>
        </p:txBody>
      </p:sp>
      <p:sp>
        <p:nvSpPr>
          <p:cNvPr id="3" name="Content Placeholder 2"/>
          <p:cNvSpPr>
            <a:spLocks noGrp="1"/>
          </p:cNvSpPr>
          <p:nvPr>
            <p:ph idx="1"/>
          </p:nvPr>
        </p:nvSpPr>
        <p:spPr>
          <a:xfrm>
            <a:off x="1097280" y="1845733"/>
            <a:ext cx="10058400" cy="5857394"/>
          </a:xfrm>
        </p:spPr>
        <p:txBody>
          <a:bodyPr>
            <a:normAutofit fontScale="70000" lnSpcReduction="20000"/>
          </a:bodyPr>
          <a:lstStyle/>
          <a:p>
            <a:pPr algn="just"/>
            <a:r>
              <a:rPr lang="en-US" sz="2500"/>
              <a:t>[</a:t>
            </a:r>
            <a:r>
              <a:rPr lang="en-US" sz="2500">
                <a:latin typeface="Times New Roman" pitchFamily="18" charset="0"/>
                <a:cs typeface="Times New Roman" pitchFamily="18" charset="0"/>
              </a:rPr>
              <a:t>1] . A. </a:t>
            </a:r>
            <a:r>
              <a:rPr lang="en-US" sz="2500" err="1">
                <a:latin typeface="Times New Roman" pitchFamily="18" charset="0"/>
                <a:cs typeface="Times New Roman" pitchFamily="18" charset="0"/>
              </a:rPr>
              <a:t>Chaudhry</a:t>
            </a:r>
            <a:r>
              <a:rPr lang="en-US" sz="2500">
                <a:latin typeface="Times New Roman" pitchFamily="18" charset="0"/>
                <a:cs typeface="Times New Roman" pitchFamily="18" charset="0"/>
              </a:rPr>
              <a:t>, M. </a:t>
            </a:r>
            <a:r>
              <a:rPr lang="en-US" sz="2500" err="1">
                <a:latin typeface="Times New Roman" pitchFamily="18" charset="0"/>
                <a:cs typeface="Times New Roman" pitchFamily="18" charset="0"/>
              </a:rPr>
              <a:t>Batra</a:t>
            </a:r>
            <a:r>
              <a:rPr lang="en-US" sz="2500">
                <a:latin typeface="Times New Roman" pitchFamily="18" charset="0"/>
                <a:cs typeface="Times New Roman" pitchFamily="18" charset="0"/>
              </a:rPr>
              <a:t>, P. Gupta, S. </a:t>
            </a:r>
            <a:r>
              <a:rPr lang="en-US" sz="2500" err="1">
                <a:latin typeface="Times New Roman" pitchFamily="18" charset="0"/>
                <a:cs typeface="Times New Roman" pitchFamily="18" charset="0"/>
              </a:rPr>
              <a:t>Lamba</a:t>
            </a:r>
            <a:r>
              <a:rPr lang="en-US" sz="2500">
                <a:latin typeface="Times New Roman" pitchFamily="18" charset="0"/>
                <a:cs typeface="Times New Roman" pitchFamily="18" charset="0"/>
              </a:rPr>
              <a:t> and S. Gupta, "</a:t>
            </a:r>
            <a:r>
              <a:rPr lang="en-US" sz="2500" err="1">
                <a:latin typeface="Times New Roman" pitchFamily="18" charset="0"/>
                <a:cs typeface="Times New Roman" pitchFamily="18" charset="0"/>
              </a:rPr>
              <a:t>Arduino</a:t>
            </a:r>
            <a:r>
              <a:rPr lang="en-US" sz="2500">
                <a:latin typeface="Times New Roman" pitchFamily="18" charset="0"/>
                <a:cs typeface="Times New Roman" pitchFamily="18" charset="0"/>
              </a:rPr>
              <a:t> Based Voice  Controlled      Robot," 2019 International Conference on Computing, Communication, and Intelligent Systems (ICCCIS), 2019, pp. 415-417, </a:t>
            </a:r>
            <a:r>
              <a:rPr lang="en-US" sz="2500" err="1">
                <a:latin typeface="Times New Roman" pitchFamily="18" charset="0"/>
                <a:cs typeface="Times New Roman" pitchFamily="18" charset="0"/>
              </a:rPr>
              <a:t>doi</a:t>
            </a:r>
            <a:r>
              <a:rPr lang="en-US" sz="2500">
                <a:latin typeface="Times New Roman" pitchFamily="18" charset="0"/>
                <a:cs typeface="Times New Roman" pitchFamily="18" charset="0"/>
              </a:rPr>
              <a:t>: 10.1109/ICCCIS48478.2019.8974532.</a:t>
            </a:r>
          </a:p>
          <a:p>
            <a:pPr algn="just"/>
            <a:r>
              <a:rPr lang="en-US" sz="2500">
                <a:latin typeface="Times New Roman" pitchFamily="18" charset="0"/>
                <a:cs typeface="Times New Roman" pitchFamily="18" charset="0"/>
              </a:rPr>
              <a:t>[2] R. L. Khan, D. </a:t>
            </a:r>
            <a:r>
              <a:rPr lang="en-US" sz="2500" err="1">
                <a:latin typeface="Times New Roman" pitchFamily="18" charset="0"/>
                <a:cs typeface="Times New Roman" pitchFamily="18" charset="0"/>
              </a:rPr>
              <a:t>Priyanshu</a:t>
            </a:r>
            <a:r>
              <a:rPr lang="en-US" sz="2500">
                <a:latin typeface="Times New Roman" pitchFamily="18" charset="0"/>
                <a:cs typeface="Times New Roman" pitchFamily="18" charset="0"/>
              </a:rPr>
              <a:t> and F. S. </a:t>
            </a:r>
            <a:r>
              <a:rPr lang="en-US" sz="2500" err="1">
                <a:latin typeface="Times New Roman" pitchFamily="18" charset="0"/>
                <a:cs typeface="Times New Roman" pitchFamily="18" charset="0"/>
              </a:rPr>
              <a:t>Alsulaiman</a:t>
            </a:r>
            <a:r>
              <a:rPr lang="en-US" sz="2500">
                <a:latin typeface="Times New Roman" pitchFamily="18" charset="0"/>
                <a:cs typeface="Times New Roman" pitchFamily="18" charset="0"/>
              </a:rPr>
              <a:t>, "Implementation of Human Voice Controlled Robotic Car," 2021 10th International Conference on System Modeling &amp; Advancement in Research Trends (SMART), 2021, pp. 640-646, </a:t>
            </a:r>
            <a:r>
              <a:rPr lang="en-US" sz="2500" err="1">
                <a:latin typeface="Times New Roman" pitchFamily="18" charset="0"/>
                <a:cs typeface="Times New Roman" pitchFamily="18" charset="0"/>
              </a:rPr>
              <a:t>doi</a:t>
            </a:r>
            <a:r>
              <a:rPr lang="en-US" sz="2500">
                <a:latin typeface="Times New Roman" pitchFamily="18" charset="0"/>
                <a:cs typeface="Times New Roman" pitchFamily="18" charset="0"/>
              </a:rPr>
              <a:t>: 10.1109/SMART52563.2021.9676319.</a:t>
            </a:r>
          </a:p>
          <a:p>
            <a:pPr algn="just"/>
            <a:r>
              <a:rPr lang="en-US" sz="2500">
                <a:latin typeface="Times New Roman" pitchFamily="18" charset="0"/>
                <a:cs typeface="Times New Roman" pitchFamily="18" charset="0"/>
              </a:rPr>
              <a:t>[3] </a:t>
            </a:r>
            <a:r>
              <a:rPr lang="en-US" sz="2500" err="1">
                <a:latin typeface="Times New Roman" pitchFamily="18" charset="0"/>
                <a:cs typeface="Times New Roman" pitchFamily="18" charset="0"/>
              </a:rPr>
              <a:t>Xiaoling</a:t>
            </a:r>
            <a:r>
              <a:rPr lang="en-US" sz="2500">
                <a:latin typeface="Times New Roman" pitchFamily="18" charset="0"/>
                <a:cs typeface="Times New Roman" pitchFamily="18" charset="0"/>
              </a:rPr>
              <a:t> </a:t>
            </a:r>
            <a:r>
              <a:rPr lang="en-US" sz="2500" err="1">
                <a:latin typeface="Times New Roman" pitchFamily="18" charset="0"/>
                <a:cs typeface="Times New Roman" pitchFamily="18" charset="0"/>
              </a:rPr>
              <a:t>Lv</a:t>
            </a:r>
            <a:r>
              <a:rPr lang="en-US" sz="2500">
                <a:latin typeface="Times New Roman" pitchFamily="18" charset="0"/>
                <a:cs typeface="Times New Roman" pitchFamily="18" charset="0"/>
              </a:rPr>
              <a:t>, </a:t>
            </a:r>
            <a:r>
              <a:rPr lang="en-US" sz="2500" err="1">
                <a:latin typeface="Times New Roman" pitchFamily="18" charset="0"/>
                <a:cs typeface="Times New Roman" pitchFamily="18" charset="0"/>
              </a:rPr>
              <a:t>Minglu</a:t>
            </a:r>
            <a:r>
              <a:rPr lang="en-US" sz="2500">
                <a:latin typeface="Times New Roman" pitchFamily="18" charset="0"/>
                <a:cs typeface="Times New Roman" pitchFamily="18" charset="0"/>
              </a:rPr>
              <a:t> Zhang and </a:t>
            </a:r>
            <a:r>
              <a:rPr lang="en-US" sz="2500" err="1">
                <a:latin typeface="Times New Roman" pitchFamily="18" charset="0"/>
                <a:cs typeface="Times New Roman" pitchFamily="18" charset="0"/>
              </a:rPr>
              <a:t>Hui</a:t>
            </a:r>
            <a:r>
              <a:rPr lang="en-US" sz="2500">
                <a:latin typeface="Times New Roman" pitchFamily="18" charset="0"/>
                <a:cs typeface="Times New Roman" pitchFamily="18" charset="0"/>
              </a:rPr>
              <a:t> Li, "Robot control based on voice command," 2008 IEEE International Conference on Automation and Logistics, 2008, pp. 2490-2494, </a:t>
            </a:r>
            <a:r>
              <a:rPr lang="en-US" sz="2500" err="1">
                <a:latin typeface="Times New Roman" pitchFamily="18" charset="0"/>
                <a:cs typeface="Times New Roman" pitchFamily="18" charset="0"/>
              </a:rPr>
              <a:t>doi</a:t>
            </a:r>
            <a:r>
              <a:rPr lang="en-US" sz="2500">
                <a:latin typeface="Times New Roman" pitchFamily="18" charset="0"/>
                <a:cs typeface="Times New Roman" pitchFamily="18" charset="0"/>
              </a:rPr>
              <a:t>: 10.1109/ICAL.2008.4636587.</a:t>
            </a:r>
          </a:p>
          <a:p>
            <a:pPr algn="just"/>
            <a:r>
              <a:rPr lang="en-US" sz="2500">
                <a:latin typeface="Times New Roman" pitchFamily="18" charset="0"/>
                <a:cs typeface="Times New Roman" pitchFamily="18" charset="0"/>
              </a:rPr>
              <a:t>[4] </a:t>
            </a:r>
            <a:r>
              <a:rPr lang="en-US" sz="2500" err="1">
                <a:latin typeface="Times New Roman" pitchFamily="18" charset="0"/>
                <a:cs typeface="Times New Roman" pitchFamily="18" charset="0"/>
              </a:rPr>
              <a:t>Humayun</a:t>
            </a:r>
            <a:r>
              <a:rPr lang="en-US" sz="2500">
                <a:latin typeface="Times New Roman" pitchFamily="18" charset="0"/>
                <a:cs typeface="Times New Roman" pitchFamily="18" charset="0"/>
              </a:rPr>
              <a:t> </a:t>
            </a:r>
            <a:r>
              <a:rPr lang="en-US" sz="2500" err="1">
                <a:latin typeface="Times New Roman" pitchFamily="18" charset="0"/>
                <a:cs typeface="Times New Roman" pitchFamily="18" charset="0"/>
              </a:rPr>
              <a:t>Rashid,Iftekhar</a:t>
            </a:r>
            <a:r>
              <a:rPr lang="en-US" sz="2500">
                <a:latin typeface="Times New Roman" pitchFamily="18" charset="0"/>
                <a:cs typeface="Times New Roman" pitchFamily="18" charset="0"/>
              </a:rPr>
              <a:t> </a:t>
            </a:r>
            <a:r>
              <a:rPr lang="en-US" sz="2500" err="1">
                <a:latin typeface="Times New Roman" pitchFamily="18" charset="0"/>
                <a:cs typeface="Times New Roman" pitchFamily="18" charset="0"/>
              </a:rPr>
              <a:t>Uddin</a:t>
            </a:r>
            <a:r>
              <a:rPr lang="en-US" sz="2500">
                <a:latin typeface="Times New Roman" pitchFamily="18" charset="0"/>
                <a:cs typeface="Times New Roman" pitchFamily="18" charset="0"/>
              </a:rPr>
              <a:t> Ahmed, </a:t>
            </a:r>
            <a:r>
              <a:rPr lang="en-US" sz="2500" err="1">
                <a:latin typeface="Times New Roman" pitchFamily="18" charset="0"/>
                <a:cs typeface="Times New Roman" pitchFamily="18" charset="0"/>
              </a:rPr>
              <a:t>Sayed</a:t>
            </a:r>
            <a:r>
              <a:rPr lang="en-US" sz="2500">
                <a:latin typeface="Times New Roman" pitchFamily="18" charset="0"/>
                <a:cs typeface="Times New Roman" pitchFamily="18" charset="0"/>
              </a:rPr>
              <a:t> Bin </a:t>
            </a:r>
            <a:r>
              <a:rPr lang="en-US" sz="2500" err="1">
                <a:latin typeface="Times New Roman" pitchFamily="18" charset="0"/>
                <a:cs typeface="Times New Roman" pitchFamily="18" charset="0"/>
              </a:rPr>
              <a:t>Osnam</a:t>
            </a:r>
            <a:r>
              <a:rPr lang="en-US" sz="2500">
                <a:latin typeface="Times New Roman" pitchFamily="18" charset="0"/>
                <a:cs typeface="Times New Roman" pitchFamily="18" charset="0"/>
              </a:rPr>
              <a:t>, </a:t>
            </a:r>
            <a:r>
              <a:rPr lang="en-US" sz="2500" err="1">
                <a:latin typeface="Times New Roman" pitchFamily="18" charset="0"/>
                <a:cs typeface="Times New Roman" pitchFamily="18" charset="0"/>
              </a:rPr>
              <a:t>Qader</a:t>
            </a:r>
            <a:r>
              <a:rPr lang="en-US" sz="2500">
                <a:latin typeface="Times New Roman" pitchFamily="18" charset="0"/>
                <a:cs typeface="Times New Roman" pitchFamily="18" charset="0"/>
              </a:rPr>
              <a:t> </a:t>
            </a:r>
            <a:r>
              <a:rPr lang="en-US" sz="2500" err="1">
                <a:latin typeface="Times New Roman" pitchFamily="18" charset="0"/>
                <a:cs typeface="Times New Roman" pitchFamily="18" charset="0"/>
              </a:rPr>
              <a:t>Newaz</a:t>
            </a:r>
            <a:r>
              <a:rPr lang="en-US" sz="2500">
                <a:latin typeface="Times New Roman" pitchFamily="18" charset="0"/>
                <a:cs typeface="Times New Roman" pitchFamily="18" charset="0"/>
              </a:rPr>
              <a:t>,    </a:t>
            </a:r>
            <a:r>
              <a:rPr lang="en-US" sz="2500" err="1">
                <a:latin typeface="Times New Roman" pitchFamily="18" charset="0"/>
                <a:cs typeface="Times New Roman" pitchFamily="18" charset="0"/>
              </a:rPr>
              <a:t>Md.Rasheduzzaman</a:t>
            </a:r>
            <a:r>
              <a:rPr lang="en-US" sz="2500">
                <a:latin typeface="Times New Roman" pitchFamily="18" charset="0"/>
                <a:cs typeface="Times New Roman" pitchFamily="18" charset="0"/>
              </a:rPr>
              <a:t> and </a:t>
            </a:r>
            <a:r>
              <a:rPr lang="en-US" sz="2500" err="1">
                <a:latin typeface="Times New Roman" pitchFamily="18" charset="0"/>
                <a:cs typeface="Times New Roman" pitchFamily="18" charset="0"/>
              </a:rPr>
              <a:t>S.M.Taslim</a:t>
            </a:r>
            <a:r>
              <a:rPr lang="en-US" sz="2500">
                <a:latin typeface="Times New Roman" pitchFamily="18" charset="0"/>
                <a:cs typeface="Times New Roman" pitchFamily="18" charset="0"/>
              </a:rPr>
              <a:t> Reza, “Design and implantation of Voice Controlled robot with human Interaction </a:t>
            </a:r>
            <a:r>
              <a:rPr lang="en-US" sz="2500" err="1">
                <a:latin typeface="Times New Roman" pitchFamily="18" charset="0"/>
                <a:cs typeface="Times New Roman" pitchFamily="18" charset="0"/>
              </a:rPr>
              <a:t>Ability”,Internatinal</a:t>
            </a:r>
            <a:r>
              <a:rPr lang="en-US" sz="2500">
                <a:latin typeface="Times New Roman" pitchFamily="18" charset="0"/>
                <a:cs typeface="Times New Roman" pitchFamily="18" charset="0"/>
              </a:rPr>
              <a:t>  Conference on   </a:t>
            </a:r>
            <a:r>
              <a:rPr lang="en-US" sz="2500" err="1">
                <a:latin typeface="Times New Roman" pitchFamily="18" charset="0"/>
                <a:cs typeface="Times New Roman" pitchFamily="18" charset="0"/>
              </a:rPr>
              <a:t>Computer,Communication,Chemical.Material</a:t>
            </a:r>
            <a:r>
              <a:rPr lang="en-US" sz="2500">
                <a:latin typeface="Times New Roman" pitchFamily="18" charset="0"/>
                <a:cs typeface="Times New Roman" pitchFamily="18" charset="0"/>
              </a:rPr>
              <a:t> and Electronic Engineering.</a:t>
            </a:r>
          </a:p>
          <a:p>
            <a:pPr algn="just"/>
            <a:r>
              <a:rPr lang="en-US" sz="2500"/>
              <a:t> </a:t>
            </a:r>
            <a:r>
              <a:rPr lang="en-US" sz="2500">
                <a:latin typeface="Times New Roman" pitchFamily="18" charset="0"/>
                <a:cs typeface="Times New Roman" pitchFamily="18" charset="0"/>
              </a:rPr>
              <a:t>[5] S. </a:t>
            </a:r>
            <a:r>
              <a:rPr lang="en-US" sz="2500" err="1">
                <a:latin typeface="Times New Roman" pitchFamily="18" charset="0"/>
                <a:cs typeface="Times New Roman" pitchFamily="18" charset="0"/>
              </a:rPr>
              <a:t>Chakraborty</a:t>
            </a:r>
            <a:r>
              <a:rPr lang="en-US" sz="2500">
                <a:latin typeface="Times New Roman" pitchFamily="18" charset="0"/>
                <a:cs typeface="Times New Roman" pitchFamily="18" charset="0"/>
              </a:rPr>
              <a:t>, N. De, D. </a:t>
            </a:r>
            <a:r>
              <a:rPr lang="en-US" sz="2500" err="1">
                <a:latin typeface="Times New Roman" pitchFamily="18" charset="0"/>
                <a:cs typeface="Times New Roman" pitchFamily="18" charset="0"/>
              </a:rPr>
              <a:t>Marak</a:t>
            </a:r>
            <a:r>
              <a:rPr lang="en-US" sz="2500">
                <a:latin typeface="Times New Roman" pitchFamily="18" charset="0"/>
                <a:cs typeface="Times New Roman" pitchFamily="18" charset="0"/>
              </a:rPr>
              <a:t>, M. Borah, S. Paul and V. </a:t>
            </a:r>
            <a:r>
              <a:rPr lang="en-US" sz="2500" err="1">
                <a:latin typeface="Times New Roman" pitchFamily="18" charset="0"/>
                <a:cs typeface="Times New Roman" pitchFamily="18" charset="0"/>
              </a:rPr>
              <a:t>Majhi</a:t>
            </a:r>
            <a:r>
              <a:rPr lang="en-US" sz="2500">
                <a:latin typeface="Times New Roman" pitchFamily="18" charset="0"/>
                <a:cs typeface="Times New Roman" pitchFamily="18" charset="0"/>
              </a:rPr>
              <a:t>, "Voice Controlled Robotic Car Using Mobile Application," 2021 6th International Conference on Signal Processing, Computing and Control (ISPCC), 2021, pp. 1-5, </a:t>
            </a:r>
            <a:r>
              <a:rPr lang="en-US" sz="2500" err="1">
                <a:latin typeface="Times New Roman" pitchFamily="18" charset="0"/>
                <a:cs typeface="Times New Roman" pitchFamily="18" charset="0"/>
              </a:rPr>
              <a:t>doi</a:t>
            </a:r>
            <a:r>
              <a:rPr lang="en-US" sz="2500">
                <a:latin typeface="Times New Roman" pitchFamily="18" charset="0"/>
                <a:cs typeface="Times New Roman" pitchFamily="18" charset="0"/>
              </a:rPr>
              <a:t>: 10.1109/ISPCC53510.2021.9609396.</a:t>
            </a:r>
          </a:p>
          <a:p>
            <a:endParaRPr lang="en-US" sz="3800"/>
          </a:p>
          <a:p>
            <a:r>
              <a:rPr lang="en-US" sz="3800"/>
              <a:t> </a:t>
            </a:r>
          </a:p>
          <a:p>
            <a:endParaRPr lang="en-US" sz="3800"/>
          </a:p>
          <a:p>
            <a:r>
              <a:rPr lang="en-US" sz="3800"/>
              <a:t> </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0B85-8911-459C-33F6-CE5D7D626410}"/>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6A34A3C-DC66-1FF0-5399-5AE8DE7B3157}"/>
              </a:ext>
            </a:extLst>
          </p:cNvPr>
          <p:cNvSpPr>
            <a:spLocks noGrp="1"/>
          </p:cNvSpPr>
          <p:nvPr>
            <p:ph idx="1"/>
          </p:nvPr>
        </p:nvSpPr>
        <p:spPr/>
        <p:txBody>
          <a:bodyPr>
            <a:normAutofit fontScale="92500" lnSpcReduction="10000"/>
          </a:bodyPr>
          <a:lstStyle/>
          <a:p>
            <a:pPr marL="0" indent="0" algn="just">
              <a:buNone/>
            </a:pPr>
            <a:r>
              <a:rPr lang="en-US" sz="2800"/>
              <a:t>• </a:t>
            </a:r>
            <a:r>
              <a:rPr lang="en-US" sz="2800">
                <a:latin typeface="Times New Roman" pitchFamily="18" charset="0"/>
                <a:cs typeface="Times New Roman" pitchFamily="18" charset="0"/>
              </a:rPr>
              <a:t>The use of robots in the present day has moves from industries to the          normal day to life </a:t>
            </a:r>
          </a:p>
          <a:p>
            <a:pPr marL="0" indent="0" algn="just">
              <a:buNone/>
            </a:pPr>
            <a:r>
              <a:rPr lang="en-US" sz="2800">
                <a:latin typeface="Times New Roman" pitchFamily="18" charset="0"/>
                <a:cs typeface="Times New Roman" pitchFamily="18" charset="0"/>
              </a:rPr>
              <a:t>• The use of voice commands to control a robot is much easier for domestic as well as industrial users </a:t>
            </a:r>
          </a:p>
          <a:p>
            <a:pPr marL="0" indent="0" algn="just">
              <a:buNone/>
            </a:pPr>
            <a:r>
              <a:rPr lang="en-US" sz="2800">
                <a:latin typeface="Times New Roman" pitchFamily="18" charset="0"/>
                <a:cs typeface="Times New Roman" pitchFamily="18" charset="0"/>
              </a:rPr>
              <a:t>Verbal  interaction intended for robot controlling is actually sort  of an innovative process among many methods which are  introduced regarding robotics control </a:t>
            </a:r>
          </a:p>
          <a:p>
            <a:pPr marL="0" indent="0" algn="just">
              <a:buNone/>
            </a:pPr>
            <a:r>
              <a:rPr lang="en-US" sz="2800">
                <a:latin typeface="Times New Roman" pitchFamily="18" charset="0"/>
                <a:cs typeface="Times New Roman" pitchFamily="18" charset="0"/>
              </a:rPr>
              <a:t>• This project proposes the development of a voice controlled robot  which has the ability to follow  voice command from user and does communicate with  user by using pre-recorded human voice sound. </a:t>
            </a:r>
            <a:endParaRPr lang="en-US" sz="2600">
              <a:latin typeface="Times New Roman" pitchFamily="18" charset="0"/>
              <a:cs typeface="Times New Roman" pitchFamily="18" charset="0"/>
            </a:endParaRPr>
          </a:p>
        </p:txBody>
      </p:sp>
    </p:spTree>
    <p:extLst>
      <p:ext uri="{BB962C8B-B14F-4D97-AF65-F5344CB8AC3E}">
        <p14:creationId xmlns:p14="http://schemas.microsoft.com/office/powerpoint/2010/main" val="232491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24D0-4A75-07E0-DBDB-F171FC8D5618}"/>
              </a:ext>
            </a:extLst>
          </p:cNvPr>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E9D367AB-2B8F-B863-BF20-881BE57B558D}"/>
              </a:ext>
            </a:extLst>
          </p:cNvPr>
          <p:cNvGraphicFramePr>
            <a:graphicFrameLocks noGrp="1"/>
          </p:cNvGraphicFramePr>
          <p:nvPr>
            <p:ph idx="1"/>
            <p:extLst>
              <p:ext uri="{D42A27DB-BD31-4B8C-83A1-F6EECF244321}">
                <p14:modId xmlns:p14="http://schemas.microsoft.com/office/powerpoint/2010/main" val="785254108"/>
              </p:ext>
            </p:extLst>
          </p:nvPr>
        </p:nvGraphicFramePr>
        <p:xfrm>
          <a:off x="955497" y="1828800"/>
          <a:ext cx="10520736" cy="3767591"/>
        </p:xfrm>
        <a:graphic>
          <a:graphicData uri="http://schemas.openxmlformats.org/drawingml/2006/table">
            <a:tbl>
              <a:tblPr firstRow="1" bandRow="1">
                <a:tableStyleId>{5C22544A-7EE6-4342-B048-85BDC9FD1C3A}</a:tableStyleId>
              </a:tblPr>
              <a:tblGrid>
                <a:gridCol w="2488818">
                  <a:extLst>
                    <a:ext uri="{9D8B030D-6E8A-4147-A177-3AD203B41FA5}">
                      <a16:colId xmlns:a16="http://schemas.microsoft.com/office/drawing/2014/main" val="1835714925"/>
                    </a:ext>
                  </a:extLst>
                </a:gridCol>
                <a:gridCol w="2677306">
                  <a:extLst>
                    <a:ext uri="{9D8B030D-6E8A-4147-A177-3AD203B41FA5}">
                      <a16:colId xmlns:a16="http://schemas.microsoft.com/office/drawing/2014/main" val="3327485815"/>
                    </a:ext>
                  </a:extLst>
                </a:gridCol>
                <a:gridCol w="2677306">
                  <a:extLst>
                    <a:ext uri="{9D8B030D-6E8A-4147-A177-3AD203B41FA5}">
                      <a16:colId xmlns:a16="http://schemas.microsoft.com/office/drawing/2014/main" val="1513403099"/>
                    </a:ext>
                  </a:extLst>
                </a:gridCol>
                <a:gridCol w="2677306">
                  <a:extLst>
                    <a:ext uri="{9D8B030D-6E8A-4147-A177-3AD203B41FA5}">
                      <a16:colId xmlns:a16="http://schemas.microsoft.com/office/drawing/2014/main" val="4078043009"/>
                    </a:ext>
                  </a:extLst>
                </a:gridCol>
              </a:tblGrid>
              <a:tr h="372171">
                <a:tc>
                  <a:txBody>
                    <a:bodyPr/>
                    <a:lstStyle/>
                    <a:p>
                      <a:r>
                        <a:rPr lang="en-IN">
                          <a:latin typeface="Times New Roman" panose="02020603050405020304" pitchFamily="18" charset="0"/>
                          <a:cs typeface="Times New Roman" panose="02020603050405020304" pitchFamily="18" charset="0"/>
                        </a:rPr>
                        <a:t>PAPER</a:t>
                      </a:r>
                    </a:p>
                  </a:txBody>
                  <a:tcPr/>
                </a:tc>
                <a:tc>
                  <a:txBody>
                    <a:bodyPr/>
                    <a:lstStyle/>
                    <a:p>
                      <a:r>
                        <a:rPr lang="en-IN">
                          <a:latin typeface="Times New Roman" panose="02020603050405020304" pitchFamily="18" charset="0"/>
                          <a:cs typeface="Times New Roman" panose="02020603050405020304" pitchFamily="18" charset="0"/>
                        </a:rPr>
                        <a:t>TECHNOLOGY</a:t>
                      </a:r>
                    </a:p>
                  </a:txBody>
                  <a:tcPr/>
                </a:tc>
                <a:tc>
                  <a:txBody>
                    <a:bodyPr/>
                    <a:lstStyle/>
                    <a:p>
                      <a:r>
                        <a:rPr lang="en-IN">
                          <a:latin typeface="Times New Roman" panose="02020603050405020304" pitchFamily="18" charset="0"/>
                          <a:cs typeface="Times New Roman" panose="02020603050405020304" pitchFamily="18" charset="0"/>
                        </a:rPr>
                        <a:t>ADVANTAGE</a:t>
                      </a:r>
                    </a:p>
                  </a:txBody>
                  <a:tcPr/>
                </a:tc>
                <a:tc>
                  <a:txBody>
                    <a:bodyPr/>
                    <a:lstStyle/>
                    <a:p>
                      <a:r>
                        <a:rPr lang="en-IN">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2361699330"/>
                  </a:ext>
                </a:extLst>
              </a:tr>
              <a:tr h="3395420">
                <a:tc>
                  <a:txBody>
                    <a:bodyPr/>
                    <a:lstStyle/>
                    <a:p>
                      <a:r>
                        <a:rPr lang="en-US" sz="1800" kern="1200" err="1">
                          <a:solidFill>
                            <a:schemeClr val="dk1"/>
                          </a:solidFill>
                          <a:effectLst/>
                          <a:latin typeface="+mn-lt"/>
                          <a:ea typeface="+mn-ea"/>
                          <a:cs typeface="+mn-cs"/>
                        </a:rPr>
                        <a:t>Xiaoling</a:t>
                      </a:r>
                      <a:r>
                        <a:rPr lang="en-US" sz="1800" kern="1200">
                          <a:solidFill>
                            <a:schemeClr val="dk1"/>
                          </a:solidFill>
                          <a:effectLst/>
                          <a:latin typeface="+mn-lt"/>
                          <a:ea typeface="+mn-ea"/>
                          <a:cs typeface="+mn-cs"/>
                        </a:rPr>
                        <a:t> </a:t>
                      </a:r>
                      <a:r>
                        <a:rPr lang="en-US" sz="1800" kern="1200" err="1">
                          <a:solidFill>
                            <a:schemeClr val="dk1"/>
                          </a:solidFill>
                          <a:effectLst/>
                          <a:latin typeface="+mn-lt"/>
                          <a:ea typeface="+mn-ea"/>
                          <a:cs typeface="+mn-cs"/>
                        </a:rPr>
                        <a:t>Lv</a:t>
                      </a:r>
                      <a:r>
                        <a:rPr lang="en-US" sz="1800" kern="1200">
                          <a:solidFill>
                            <a:schemeClr val="dk1"/>
                          </a:solidFill>
                          <a:effectLst/>
                          <a:latin typeface="+mn-lt"/>
                          <a:ea typeface="+mn-ea"/>
                          <a:cs typeface="+mn-cs"/>
                        </a:rPr>
                        <a:t>, </a:t>
                      </a:r>
                      <a:r>
                        <a:rPr lang="en-US" sz="1800" kern="1200" err="1">
                          <a:solidFill>
                            <a:schemeClr val="dk1"/>
                          </a:solidFill>
                          <a:effectLst/>
                          <a:latin typeface="+mn-lt"/>
                          <a:ea typeface="+mn-ea"/>
                          <a:cs typeface="+mn-cs"/>
                        </a:rPr>
                        <a:t>Minglu</a:t>
                      </a:r>
                      <a:r>
                        <a:rPr lang="en-US" sz="1800" kern="1200">
                          <a:solidFill>
                            <a:schemeClr val="dk1"/>
                          </a:solidFill>
                          <a:effectLst/>
                          <a:latin typeface="+mn-lt"/>
                          <a:ea typeface="+mn-ea"/>
                          <a:cs typeface="+mn-cs"/>
                        </a:rPr>
                        <a:t> Zhang and Hui Li, "Robot control based on voice command," 2008 IEEE International Conference on Automation and Logistics, 2008, pp. 2490-2494, </a:t>
                      </a:r>
                      <a:r>
                        <a:rPr lang="en-US" sz="1800" kern="1200" err="1">
                          <a:solidFill>
                            <a:schemeClr val="dk1"/>
                          </a:solidFill>
                          <a:effectLst/>
                          <a:latin typeface="+mn-lt"/>
                          <a:ea typeface="+mn-ea"/>
                          <a:cs typeface="+mn-cs"/>
                        </a:rPr>
                        <a:t>doi</a:t>
                      </a:r>
                      <a:r>
                        <a:rPr lang="en-US" sz="1800" kern="1200">
                          <a:solidFill>
                            <a:schemeClr val="dk1"/>
                          </a:solidFill>
                          <a:effectLst/>
                          <a:latin typeface="+mn-lt"/>
                          <a:ea typeface="+mn-ea"/>
                          <a:cs typeface="+mn-cs"/>
                        </a:rPr>
                        <a:t>: 10.1109/ICAL.2008.4636587</a:t>
                      </a:r>
                      <a:endParaRPr lang="en-IN"/>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 </a:t>
                      </a:r>
                      <a:endParaRPr lang="en-IN"/>
                    </a:p>
                  </a:txBody>
                  <a:tcPr/>
                </a:tc>
                <a:tc>
                  <a:txBody>
                    <a:bodyPr/>
                    <a:lstStyle/>
                    <a:p>
                      <a:r>
                        <a:rPr lang="en-US"/>
                        <a:t>Ultrasonic Sensor</a:t>
                      </a:r>
                    </a:p>
                    <a:p>
                      <a:r>
                        <a:rPr lang="en-US"/>
                        <a:t>WLAN</a:t>
                      </a:r>
                    </a:p>
                    <a:p>
                      <a:r>
                        <a:rPr lang="en-US"/>
                        <a:t>Motors</a:t>
                      </a:r>
                      <a:endParaRPr lang="en-IN"/>
                    </a:p>
                  </a:txBody>
                  <a:tcPr/>
                </a:tc>
                <a:tc>
                  <a:txBody>
                    <a:bodyPr/>
                    <a:lstStyle/>
                    <a:p>
                      <a:r>
                        <a:rPr lang="en-US"/>
                        <a:t>Features such as extend reposition and stop is added.</a:t>
                      </a:r>
                    </a:p>
                    <a:p>
                      <a:r>
                        <a:rPr lang="en-US"/>
                        <a:t>Robot can detect the obstacle in all the direction.</a:t>
                      </a:r>
                      <a:endParaRPr lang="en-IN"/>
                    </a:p>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Noise is the </a:t>
                      </a:r>
                      <a:r>
                        <a:rPr lang="en-US" err="1"/>
                        <a:t>keyfactor</a:t>
                      </a:r>
                      <a:r>
                        <a:rPr lang="en-US"/>
                        <a:t> which affects the recognition process.</a:t>
                      </a:r>
                      <a:endParaRPr lang="en-IN"/>
                    </a:p>
                    <a:p>
                      <a:endParaRPr lang="en-IN"/>
                    </a:p>
                  </a:txBody>
                  <a:tcPr/>
                </a:tc>
                <a:extLst>
                  <a:ext uri="{0D108BD9-81ED-4DB2-BD59-A6C34878D82A}">
                    <a16:rowId xmlns:a16="http://schemas.microsoft.com/office/drawing/2014/main" val="825302011"/>
                  </a:ext>
                </a:extLst>
              </a:tr>
            </a:tbl>
          </a:graphicData>
        </a:graphic>
      </p:graphicFrame>
    </p:spTree>
    <p:extLst>
      <p:ext uri="{BB962C8B-B14F-4D97-AF65-F5344CB8AC3E}">
        <p14:creationId xmlns:p14="http://schemas.microsoft.com/office/powerpoint/2010/main" val="346919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332673E2-A31F-9D99-B5B6-81E395492E91}"/>
              </a:ext>
            </a:extLst>
          </p:cNvPr>
          <p:cNvCxnSpPr/>
          <p:nvPr/>
        </p:nvCxnSpPr>
        <p:spPr>
          <a:xfrm>
            <a:off x="4335694" y="3893906"/>
            <a:ext cx="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92566624-E1E5-93EA-BF16-DD72E3796EBD}"/>
              </a:ext>
            </a:extLst>
          </p:cNvPr>
          <p:cNvGraphicFramePr>
            <a:graphicFrameLocks noGrp="1"/>
          </p:cNvGraphicFramePr>
          <p:nvPr>
            <p:extLst>
              <p:ext uri="{D42A27DB-BD31-4B8C-83A1-F6EECF244321}">
                <p14:modId xmlns:p14="http://schemas.microsoft.com/office/powerpoint/2010/main" val="1374900477"/>
              </p:ext>
            </p:extLst>
          </p:nvPr>
        </p:nvGraphicFramePr>
        <p:xfrm>
          <a:off x="462337" y="852756"/>
          <a:ext cx="11168009" cy="4952144"/>
        </p:xfrm>
        <a:graphic>
          <a:graphicData uri="http://schemas.openxmlformats.org/drawingml/2006/table">
            <a:tbl>
              <a:tblPr firstRow="1" bandRow="1">
                <a:tableStyleId>{5C22544A-7EE6-4342-B048-85BDC9FD1C3A}</a:tableStyleId>
              </a:tblPr>
              <a:tblGrid>
                <a:gridCol w="3998661">
                  <a:extLst>
                    <a:ext uri="{9D8B030D-6E8A-4147-A177-3AD203B41FA5}">
                      <a16:colId xmlns:a16="http://schemas.microsoft.com/office/drawing/2014/main" val="169787184"/>
                    </a:ext>
                  </a:extLst>
                </a:gridCol>
                <a:gridCol w="2056772">
                  <a:extLst>
                    <a:ext uri="{9D8B030D-6E8A-4147-A177-3AD203B41FA5}">
                      <a16:colId xmlns:a16="http://schemas.microsoft.com/office/drawing/2014/main" val="4226654823"/>
                    </a:ext>
                  </a:extLst>
                </a:gridCol>
                <a:gridCol w="2390492">
                  <a:extLst>
                    <a:ext uri="{9D8B030D-6E8A-4147-A177-3AD203B41FA5}">
                      <a16:colId xmlns:a16="http://schemas.microsoft.com/office/drawing/2014/main" val="3660041343"/>
                    </a:ext>
                  </a:extLst>
                </a:gridCol>
                <a:gridCol w="2722084">
                  <a:extLst>
                    <a:ext uri="{9D8B030D-6E8A-4147-A177-3AD203B41FA5}">
                      <a16:colId xmlns:a16="http://schemas.microsoft.com/office/drawing/2014/main" val="1645518109"/>
                    </a:ext>
                  </a:extLst>
                </a:gridCol>
              </a:tblGrid>
              <a:tr h="377967">
                <a:tc>
                  <a:txBody>
                    <a:bodyPr/>
                    <a:lstStyle/>
                    <a:p>
                      <a:r>
                        <a:rPr lang="en-IN">
                          <a:latin typeface="Times New Roman" panose="02020603050405020304" pitchFamily="18" charset="0"/>
                          <a:cs typeface="Times New Roman" panose="02020603050405020304" pitchFamily="18" charset="0"/>
                        </a:rPr>
                        <a:t>PAPER</a:t>
                      </a:r>
                    </a:p>
                  </a:txBody>
                  <a:tcPr/>
                </a:tc>
                <a:tc>
                  <a:txBody>
                    <a:bodyPr/>
                    <a:lstStyle/>
                    <a:p>
                      <a:r>
                        <a:rPr lang="en-IN">
                          <a:latin typeface="Times New Roman" panose="02020603050405020304" pitchFamily="18" charset="0"/>
                          <a:cs typeface="Times New Roman" panose="02020603050405020304" pitchFamily="18" charset="0"/>
                        </a:rPr>
                        <a:t>TECHNOLOGY</a:t>
                      </a:r>
                    </a:p>
                  </a:txBody>
                  <a:tcPr/>
                </a:tc>
                <a:tc>
                  <a:txBody>
                    <a:bodyPr/>
                    <a:lstStyle/>
                    <a:p>
                      <a:r>
                        <a:rPr lang="en-IN">
                          <a:latin typeface="Times New Roman" panose="02020603050405020304" pitchFamily="18" charset="0"/>
                          <a:cs typeface="Times New Roman" panose="02020603050405020304" pitchFamily="18" charset="0"/>
                        </a:rPr>
                        <a:t>ADVANTAGE</a:t>
                      </a:r>
                    </a:p>
                  </a:txBody>
                  <a:tcPr/>
                </a:tc>
                <a:tc>
                  <a:txBody>
                    <a:bodyPr/>
                    <a:lstStyle/>
                    <a:p>
                      <a:r>
                        <a:rPr lang="en-IN">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2637098053"/>
                  </a:ext>
                </a:extLst>
              </a:tr>
              <a:tr h="2211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A. Chaudhry, M. Batra, P. Gupta, S. Lamba and S. Gupta, "Arduino Based Voice  Controlled     Robot," 2019 International Conference on Computing, Communication, and Intelligent Systems (ICCCIS), 2019, pp. 415-417</a:t>
                      </a:r>
                      <a:endParaRPr lang="en-US" sz="1800" kern="1200">
                        <a:solidFill>
                          <a:schemeClr val="dk1"/>
                        </a:solidFill>
                        <a:latin typeface="+mn-lt"/>
                        <a:ea typeface="+mn-ea"/>
                        <a:cs typeface="+mn-cs"/>
                      </a:endParaRPr>
                    </a:p>
                    <a:p>
                      <a:endParaRPr lang="en-IN"/>
                    </a:p>
                  </a:txBody>
                  <a:tcPr/>
                </a:tc>
                <a:tc>
                  <a:txBody>
                    <a:bodyPr/>
                    <a:lstStyle/>
                    <a:p>
                      <a:r>
                        <a:rPr lang="en-US"/>
                        <a:t>Arduino Uno R3</a:t>
                      </a:r>
                    </a:p>
                    <a:p>
                      <a:r>
                        <a:rPr lang="en-US"/>
                        <a:t>ATmega3298P</a:t>
                      </a:r>
                    </a:p>
                    <a:p>
                      <a:r>
                        <a:rPr lang="en-US"/>
                        <a:t>HC-05 Serial Bluetooth</a:t>
                      </a:r>
                    </a:p>
                    <a:p>
                      <a:r>
                        <a:rPr lang="en-US"/>
                        <a:t>L298 H Bridge Motor Driver</a:t>
                      </a:r>
                    </a:p>
                    <a:p>
                      <a:r>
                        <a:rPr lang="en-US"/>
                        <a:t>DC Motor</a:t>
                      </a:r>
                    </a:p>
                  </a:txBody>
                  <a:tcPr/>
                </a:tc>
                <a:tc>
                  <a:txBody>
                    <a:bodyPr/>
                    <a:lstStyle/>
                    <a:p>
                      <a:pPr lvl="0">
                        <a:buNone/>
                      </a:pPr>
                      <a:r>
                        <a:rPr lang="en-US"/>
                        <a:t>The most convenient method i.e. speech is used by the user for the communicating  with the robot .</a:t>
                      </a:r>
                      <a:endParaRPr lang="en-IN"/>
                    </a:p>
                  </a:txBody>
                  <a:tcPr/>
                </a:tc>
                <a:tc>
                  <a:txBody>
                    <a:bodyPr/>
                    <a:lstStyle/>
                    <a:p>
                      <a:r>
                        <a:rPr lang="en-US" sz="1800" kern="1200">
                          <a:solidFill>
                            <a:schemeClr val="dk1"/>
                          </a:solidFill>
                          <a:latin typeface="+mn-lt"/>
                          <a:ea typeface="+mn-ea"/>
                          <a:cs typeface="+mn-cs"/>
                        </a:rPr>
                        <a:t>We can’t fed the robot with lot of words which can be </a:t>
                      </a:r>
                      <a:r>
                        <a:rPr lang="en-US" sz="1800" kern="1200" err="1">
                          <a:solidFill>
                            <a:schemeClr val="dk1"/>
                          </a:solidFill>
                          <a:latin typeface="+mn-lt"/>
                          <a:ea typeface="+mn-ea"/>
                          <a:cs typeface="+mn-cs"/>
                        </a:rPr>
                        <a:t>recongnized</a:t>
                      </a:r>
                      <a:r>
                        <a:rPr lang="en-US" sz="1800" kern="1200">
                          <a:solidFill>
                            <a:schemeClr val="dk1"/>
                          </a:solidFill>
                          <a:latin typeface="+mn-lt"/>
                          <a:ea typeface="+mn-ea"/>
                          <a:cs typeface="+mn-cs"/>
                        </a:rPr>
                        <a:t> by the robot in the future on itself.</a:t>
                      </a:r>
                      <a:endParaRPr lang="en-IN"/>
                    </a:p>
                  </a:txBody>
                  <a:tcPr/>
                </a:tc>
                <a:extLst>
                  <a:ext uri="{0D108BD9-81ED-4DB2-BD59-A6C34878D82A}">
                    <a16:rowId xmlns:a16="http://schemas.microsoft.com/office/drawing/2014/main" val="2812431724"/>
                  </a:ext>
                </a:extLst>
              </a:tr>
              <a:tr h="2362293">
                <a:tc>
                  <a:txBody>
                    <a:bodyPr/>
                    <a:lstStyle/>
                    <a:p>
                      <a:r>
                        <a:rPr lang="en-US" sz="1800" kern="1200">
                          <a:solidFill>
                            <a:schemeClr val="dk1"/>
                          </a:solidFill>
                          <a:effectLst/>
                          <a:latin typeface="+mn-lt"/>
                          <a:ea typeface="+mn-ea"/>
                          <a:cs typeface="+mn-cs"/>
                        </a:rPr>
                        <a:t>M.B. chandu and K. </a:t>
                      </a:r>
                      <a:r>
                        <a:rPr lang="en-US" sz="1800" kern="1200" err="1">
                          <a:solidFill>
                            <a:schemeClr val="dk1"/>
                          </a:solidFill>
                          <a:effectLst/>
                          <a:latin typeface="+mn-lt"/>
                          <a:ea typeface="+mn-ea"/>
                          <a:cs typeface="+mn-cs"/>
                        </a:rPr>
                        <a:t>Ganapathy,"Voice</a:t>
                      </a:r>
                      <a:r>
                        <a:rPr lang="en-US" sz="1800" kern="1200">
                          <a:solidFill>
                            <a:schemeClr val="dk1"/>
                          </a:solidFill>
                          <a:effectLst/>
                          <a:latin typeface="+mn-lt"/>
                          <a:ea typeface="+mn-ea"/>
                          <a:cs typeface="+mn-cs"/>
                        </a:rPr>
                        <a:t> Controlled Human </a:t>
                      </a:r>
                      <a:r>
                        <a:rPr lang="en-US" sz="1800" kern="1200" err="1">
                          <a:solidFill>
                            <a:schemeClr val="dk1"/>
                          </a:solidFill>
                          <a:effectLst/>
                          <a:latin typeface="+mn-lt"/>
                          <a:ea typeface="+mn-ea"/>
                          <a:cs typeface="+mn-cs"/>
                        </a:rPr>
                        <a:t>Assistence</a:t>
                      </a:r>
                      <a:r>
                        <a:rPr lang="en-US" sz="1800" kern="1200">
                          <a:solidFill>
                            <a:schemeClr val="dk1"/>
                          </a:solidFill>
                          <a:effectLst/>
                          <a:latin typeface="+mn-lt"/>
                          <a:ea typeface="+mn-ea"/>
                          <a:cs typeface="+mn-cs"/>
                        </a:rPr>
                        <a:t> Robot," 2020 6th International Conference on Advanced Computing and Communication Systems (ICACCS), 2020, pp. 971-973, </a:t>
                      </a:r>
                      <a:r>
                        <a:rPr lang="en-US" sz="1800" kern="1200" err="1">
                          <a:solidFill>
                            <a:schemeClr val="dk1"/>
                          </a:solidFill>
                          <a:effectLst/>
                          <a:latin typeface="+mn-lt"/>
                          <a:ea typeface="+mn-ea"/>
                          <a:cs typeface="+mn-cs"/>
                        </a:rPr>
                        <a:t>doi</a:t>
                      </a:r>
                      <a:r>
                        <a:rPr lang="en-US" sz="1800" kern="1200">
                          <a:solidFill>
                            <a:schemeClr val="dk1"/>
                          </a:solidFill>
                          <a:effectLst/>
                          <a:latin typeface="+mn-lt"/>
                          <a:ea typeface="+mn-ea"/>
                          <a:cs typeface="+mn-cs"/>
                        </a:rPr>
                        <a:t>: 10.1109/ICACCS48705.2020.9074486.</a:t>
                      </a:r>
                      <a:endParaRPr lang="en-IN"/>
                    </a:p>
                  </a:txBody>
                  <a:tcPr/>
                </a:tc>
                <a:tc>
                  <a:txBody>
                    <a:bodyPr/>
                    <a:lstStyle/>
                    <a:p>
                      <a:r>
                        <a:rPr lang="en-IN"/>
                        <a:t>ATMEGA 16</a:t>
                      </a:r>
                    </a:p>
                    <a:p>
                      <a:r>
                        <a:rPr lang="en-IN"/>
                        <a:t>AUBTM-20</a:t>
                      </a:r>
                    </a:p>
                    <a:p>
                      <a:r>
                        <a:rPr lang="en-IN"/>
                        <a:t>GUI</a:t>
                      </a:r>
                    </a:p>
                  </a:txBody>
                  <a:tcPr/>
                </a:tc>
                <a:tc>
                  <a:txBody>
                    <a:bodyPr/>
                    <a:lstStyle/>
                    <a:p>
                      <a:r>
                        <a:rPr lang="en-IN"/>
                        <a:t>The robot can start/stop activities and migrate an article starting with one spot then onto next and offering things to the matured individuals in home.</a:t>
                      </a:r>
                    </a:p>
                  </a:txBody>
                  <a:tcPr/>
                </a:tc>
                <a:tc>
                  <a:txBody>
                    <a:bodyPr/>
                    <a:lstStyle/>
                    <a:p>
                      <a:r>
                        <a:rPr lang="en-IN"/>
                        <a:t>Robot speed is around ¾ the human’s  strolling speed , which requires to be improved</a:t>
                      </a:r>
                    </a:p>
                  </a:txBody>
                  <a:tcPr/>
                </a:tc>
                <a:extLst>
                  <a:ext uri="{0D108BD9-81ED-4DB2-BD59-A6C34878D82A}">
                    <a16:rowId xmlns:a16="http://schemas.microsoft.com/office/drawing/2014/main" val="17466110"/>
                  </a:ext>
                </a:extLst>
              </a:tr>
            </a:tbl>
          </a:graphicData>
        </a:graphic>
      </p:graphicFrame>
    </p:spTree>
    <p:extLst>
      <p:ext uri="{BB962C8B-B14F-4D97-AF65-F5344CB8AC3E}">
        <p14:creationId xmlns:p14="http://schemas.microsoft.com/office/powerpoint/2010/main" val="212565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806C-8E9D-2388-124D-98B831D5235D}"/>
              </a:ext>
            </a:extLst>
          </p:cNvPr>
          <p:cNvSpPr>
            <a:spLocks noGrp="1"/>
          </p:cNvSpPr>
          <p:nvPr>
            <p:ph type="title"/>
          </p:nvPr>
        </p:nvSpPr>
        <p:spPr>
          <a:xfrm>
            <a:off x="1097280" y="267352"/>
            <a:ext cx="10058400" cy="1450757"/>
          </a:xfrm>
        </p:spPr>
        <p:txBody>
          <a:bodyPr/>
          <a:lstStyle/>
          <a:p>
            <a:r>
              <a:rPr lang="en-IN">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9B074C91-A319-DB16-E0E3-B43E937A7662}"/>
              </a:ext>
            </a:extLst>
          </p:cNvPr>
          <p:cNvSpPr>
            <a:spLocks noGrp="1"/>
          </p:cNvSpPr>
          <p:nvPr>
            <p:ph idx="1"/>
          </p:nvPr>
        </p:nvSpPr>
        <p:spPr>
          <a:xfrm>
            <a:off x="983673" y="1845734"/>
            <a:ext cx="10172007" cy="4023360"/>
          </a:xfrm>
        </p:spPr>
        <p:txBody>
          <a:bodyPr>
            <a:normAutofit/>
          </a:bodyPr>
          <a:lstStyle/>
          <a:p>
            <a:pPr marL="201168" lvl="1" indent="0" algn="just">
              <a:buNone/>
            </a:pP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 analysis on numerous technique of controlling robot as accomplished quite   a few success by introducing a number of innovative and unique methods of robot movement control.</a:t>
            </a:r>
          </a:p>
          <a:p>
            <a:pPr marL="201168" lvl="1" indent="0" algn="just">
              <a:buNone/>
            </a:pPr>
            <a:r>
              <a:rPr lang="en-IN" sz="2400">
                <a:latin typeface="Times New Roman" panose="02020603050405020304" pitchFamily="18" charset="0"/>
                <a:cs typeface="Times New Roman" panose="02020603050405020304" pitchFamily="18" charset="0"/>
              </a:rPr>
              <a:t>• Previous works on voice controlled robot shows that the design of this robot were complicated and none of them were able to interact with users. Hence development of voice controlled robot which as a ability to interact with user is implemented in this project.</a:t>
            </a:r>
          </a:p>
        </p:txBody>
      </p:sp>
    </p:spTree>
    <p:extLst>
      <p:ext uri="{BB962C8B-B14F-4D97-AF65-F5344CB8AC3E}">
        <p14:creationId xmlns:p14="http://schemas.microsoft.com/office/powerpoint/2010/main" val="44133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0081-B2F0-6F99-42AF-5F664B268627}"/>
              </a:ext>
            </a:extLst>
          </p:cNvPr>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OBJECTIVIES</a:t>
            </a:r>
          </a:p>
        </p:txBody>
      </p:sp>
      <p:sp>
        <p:nvSpPr>
          <p:cNvPr id="3" name="Content Placeholder 2">
            <a:extLst>
              <a:ext uri="{FF2B5EF4-FFF2-40B4-BE49-F238E27FC236}">
                <a16:creationId xmlns:a16="http://schemas.microsoft.com/office/drawing/2014/main" id="{8C574624-91FE-5052-6280-6C44C03EEB61}"/>
              </a:ext>
            </a:extLst>
          </p:cNvPr>
          <p:cNvSpPr>
            <a:spLocks noGrp="1"/>
          </p:cNvSpPr>
          <p:nvPr>
            <p:ph idx="1"/>
          </p:nvPr>
        </p:nvSpPr>
        <p:spPr/>
        <p:txBody>
          <a:bodyPr>
            <a:normAutofit/>
          </a:bodyPr>
          <a:lstStyle/>
          <a:p>
            <a:pPr>
              <a:buFont typeface="Arial" panose="020B0604020202020204" pitchFamily="34" charset="0"/>
              <a:buChar char="•"/>
            </a:pPr>
            <a:r>
              <a:rPr lang="en-US" sz="2800">
                <a:latin typeface="Times New Roman" pitchFamily="18" charset="0"/>
                <a:cs typeface="Times New Roman" pitchFamily="18" charset="0"/>
              </a:rPr>
              <a:t>The main objective of the project is to allows users to control the    robot remotely by voice commands.</a:t>
            </a:r>
          </a:p>
          <a:p>
            <a:pPr>
              <a:buFont typeface="Arial" panose="020B0604020202020204" pitchFamily="34" charset="0"/>
              <a:buChar char="•"/>
            </a:pPr>
            <a:r>
              <a:rPr lang="en-IN" sz="2800">
                <a:latin typeface="Times New Roman" pitchFamily="18" charset="0"/>
                <a:cs typeface="Times New Roman" pitchFamily="18" charset="0"/>
              </a:rPr>
              <a:t>Operating the robot wirelessly through smart phone</a:t>
            </a:r>
          </a:p>
          <a:p>
            <a:pPr>
              <a:buFont typeface="Arial" panose="020B0604020202020204" pitchFamily="34" charset="0"/>
              <a:buChar char="•"/>
            </a:pPr>
            <a:r>
              <a:rPr lang="en-IN" sz="2800">
                <a:latin typeface="Times New Roman" pitchFamily="18" charset="0"/>
                <a:cs typeface="Times New Roman" pitchFamily="18" charset="0"/>
              </a:rPr>
              <a:t>To control the speed of robot automatically.</a:t>
            </a:r>
          </a:p>
        </p:txBody>
      </p:sp>
    </p:spTree>
    <p:extLst>
      <p:ext uri="{BB962C8B-B14F-4D97-AF65-F5344CB8AC3E}">
        <p14:creationId xmlns:p14="http://schemas.microsoft.com/office/powerpoint/2010/main" val="123516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8D97-40B3-63F6-6106-2B710AF92136}"/>
              </a:ext>
            </a:extLst>
          </p:cNvPr>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METHODOLOGY</a:t>
            </a:r>
          </a:p>
        </p:txBody>
      </p:sp>
      <p:sp>
        <p:nvSpPr>
          <p:cNvPr id="4" name="Rectangle 3"/>
          <p:cNvSpPr/>
          <p:nvPr/>
        </p:nvSpPr>
        <p:spPr>
          <a:xfrm>
            <a:off x="1724297" y="2090057"/>
            <a:ext cx="408867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SEARCH FOR VOICE COMMAND</a:t>
            </a:r>
          </a:p>
        </p:txBody>
      </p:sp>
      <p:sp>
        <p:nvSpPr>
          <p:cNvPr id="5" name="Rectangle 4"/>
          <p:cNvSpPr/>
          <p:nvPr/>
        </p:nvSpPr>
        <p:spPr>
          <a:xfrm>
            <a:off x="1737360" y="3043645"/>
            <a:ext cx="4075613" cy="496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IS GIVING VOICE COMMAND</a:t>
            </a:r>
          </a:p>
        </p:txBody>
      </p:sp>
      <p:sp>
        <p:nvSpPr>
          <p:cNvPr id="8" name="Rectangle 7"/>
          <p:cNvSpPr/>
          <p:nvPr/>
        </p:nvSpPr>
        <p:spPr>
          <a:xfrm>
            <a:off x="1724297" y="4023360"/>
            <a:ext cx="4049486" cy="49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CONVERSION OF SPEECH TO TEXT</a:t>
            </a:r>
          </a:p>
        </p:txBody>
      </p:sp>
      <p:sp>
        <p:nvSpPr>
          <p:cNvPr id="9" name="Rectangle 8"/>
          <p:cNvSpPr/>
          <p:nvPr/>
        </p:nvSpPr>
        <p:spPr>
          <a:xfrm>
            <a:off x="1704109" y="4924697"/>
            <a:ext cx="4073236"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MOVEMENT AND INTERACTION OF ROBOT ACCORDING TO THE COMMAND</a:t>
            </a:r>
          </a:p>
        </p:txBody>
      </p:sp>
      <p:cxnSp>
        <p:nvCxnSpPr>
          <p:cNvPr id="13" name="Straight Arrow Connector 12"/>
          <p:cNvCxnSpPr>
            <a:stCxn id="4" idx="2"/>
            <a:endCxn id="5" idx="0"/>
          </p:cNvCxnSpPr>
          <p:nvPr/>
        </p:nvCxnSpPr>
        <p:spPr>
          <a:xfrm rot="16200000" flipH="1">
            <a:off x="3530238" y="2798715"/>
            <a:ext cx="483325" cy="653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504112" y="3778431"/>
            <a:ext cx="483326" cy="65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 idx="2"/>
            <a:endCxn id="9" idx="0"/>
          </p:cNvCxnSpPr>
          <p:nvPr/>
        </p:nvCxnSpPr>
        <p:spPr>
          <a:xfrm rot="5400000">
            <a:off x="3542410" y="4718066"/>
            <a:ext cx="404949" cy="83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57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latin typeface="Times New Roman" pitchFamily="18" charset="0"/>
                <a:cs typeface="Times New Roman" pitchFamily="18" charset="0"/>
              </a:rPr>
              <a:t>METHODOLOGY</a:t>
            </a:r>
          </a:p>
        </p:txBody>
      </p:sp>
      <p:sp>
        <p:nvSpPr>
          <p:cNvPr id="3" name="Content Placeholder 2"/>
          <p:cNvSpPr>
            <a:spLocks noGrp="1"/>
          </p:cNvSpPr>
          <p:nvPr>
            <p:ph idx="1"/>
          </p:nvPr>
        </p:nvSpPr>
        <p:spPr>
          <a:xfrm>
            <a:off x="1097280" y="1845734"/>
            <a:ext cx="10718041" cy="4398673"/>
          </a:xfrm>
        </p:spPr>
        <p:txBody>
          <a:bodyPr vert="horz" lIns="0" tIns="45720" rIns="0" bIns="45720" rtlCol="0" anchor="t">
            <a:normAutofit fontScale="85000" lnSpcReduction="20000"/>
          </a:bodyPr>
          <a:lstStyle/>
          <a:p>
            <a:r>
              <a:rPr lang="en-US">
                <a:ea typeface="+mn-lt"/>
                <a:cs typeface="+mn-lt"/>
              </a:rPr>
              <a:t>The control system of the robot is employed by the voice.</a:t>
            </a:r>
          </a:p>
          <a:p>
            <a:r>
              <a:rPr lang="en-US">
                <a:ea typeface="+mn-lt"/>
                <a:cs typeface="+mn-lt"/>
              </a:rPr>
              <a:t>Firebase is a Backend-as-a-Service which act as server, APIs and datastore all written so generically that it can be modify to suit our needs. </a:t>
            </a:r>
          </a:p>
          <a:p>
            <a:r>
              <a:rPr lang="en-US">
                <a:ea typeface="+mn-lt"/>
                <a:cs typeface="+mn-lt"/>
              </a:rPr>
              <a:t>When we give any command it converts speech to text and store that command in database and further the command is being read to ESP32 using </a:t>
            </a:r>
            <a:r>
              <a:rPr lang="en-US" err="1">
                <a:ea typeface="+mn-lt"/>
                <a:cs typeface="+mn-lt"/>
              </a:rPr>
              <a:t>WiFi</a:t>
            </a:r>
            <a:r>
              <a:rPr lang="en-US">
                <a:ea typeface="+mn-lt"/>
                <a:cs typeface="+mn-lt"/>
              </a:rPr>
              <a:t>. After giving the command robot will first speak the sentence through MP3 Player and then it will act according to the command.</a:t>
            </a:r>
          </a:p>
          <a:p>
            <a:r>
              <a:rPr lang="en-US">
                <a:ea typeface="+mn-lt"/>
                <a:cs typeface="+mn-lt"/>
              </a:rPr>
              <a:t>For driving the robot there will be two geared DC motors with gripped </a:t>
            </a:r>
            <a:r>
              <a:rPr lang="en-US" err="1">
                <a:ea typeface="+mn-lt"/>
                <a:cs typeface="+mn-lt"/>
              </a:rPr>
              <a:t>tyre</a:t>
            </a:r>
            <a:r>
              <a:rPr lang="en-US">
                <a:ea typeface="+mn-lt"/>
                <a:cs typeface="+mn-lt"/>
              </a:rPr>
              <a:t> which will be operated by the help of DC motor driver(L298N).</a:t>
            </a:r>
          </a:p>
          <a:p>
            <a:r>
              <a:rPr lang="en-US">
                <a:ea typeface="+mn-lt"/>
                <a:cs typeface="+mn-lt"/>
              </a:rPr>
              <a:t>The ultrasonic sensor placed in forward direction provide data about any obstacle in front of robot , if there is any object found robot will have the following movements within a </a:t>
            </a:r>
            <a:r>
              <a:rPr lang="en-US" err="1">
                <a:ea typeface="+mn-lt"/>
                <a:cs typeface="+mn-lt"/>
              </a:rPr>
              <a:t>speccific</a:t>
            </a:r>
            <a:r>
              <a:rPr lang="en-US">
                <a:ea typeface="+mn-lt"/>
                <a:cs typeface="+mn-lt"/>
              </a:rPr>
              <a:t> range:-</a:t>
            </a:r>
          </a:p>
          <a:p>
            <a:r>
              <a:rPr lang="en-US">
                <a:ea typeface="+mn-lt"/>
                <a:cs typeface="+mn-lt"/>
              </a:rPr>
              <a:t>-&gt;For less than 20cm(very nearer), the robot will be stopped.</a:t>
            </a:r>
          </a:p>
          <a:p>
            <a:r>
              <a:rPr lang="en-US">
                <a:ea typeface="+mn-lt"/>
                <a:cs typeface="+mn-lt"/>
              </a:rPr>
              <a:t>-&gt; For distance more than 20cm and less than 50cm,the robot will reduce </a:t>
            </a:r>
            <a:r>
              <a:rPr lang="en-US" err="1">
                <a:ea typeface="+mn-lt"/>
                <a:cs typeface="+mn-lt"/>
              </a:rPr>
              <a:t>it's</a:t>
            </a:r>
            <a:r>
              <a:rPr lang="en-US">
                <a:ea typeface="+mn-lt"/>
                <a:cs typeface="+mn-lt"/>
              </a:rPr>
              <a:t> speed  automatically.</a:t>
            </a:r>
            <a:endParaRPr lang="en-US"/>
          </a:p>
          <a:p>
            <a:r>
              <a:rPr lang="en-US">
                <a:ea typeface="+mn-lt"/>
                <a:cs typeface="+mn-lt"/>
              </a:rPr>
              <a:t> -&gt;For distance more than 50cm ,the robot will move normally with specified speed.</a:t>
            </a:r>
            <a:endParaRPr lang="en-US"/>
          </a:p>
          <a:p>
            <a:r>
              <a:rPr lang="en-US">
                <a:ea typeface="+mn-lt"/>
                <a:cs typeface="+mn-lt"/>
              </a:rPr>
              <a:t>The robot will continue to follow the previous command until it will receive the next command.  </a:t>
            </a:r>
          </a:p>
          <a:p>
            <a:endParaRPr lang="en-US">
              <a:cs typeface="Calibri"/>
            </a:endParaRPr>
          </a:p>
          <a:p>
            <a:endParaRPr lang="en-US">
              <a:cs typeface="Calibri"/>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Retrospect</vt:lpstr>
      <vt:lpstr>VOICE CONTROLLED ROBOT WITH HUMAN INTERACTION</vt:lpstr>
      <vt:lpstr>AGENDA</vt:lpstr>
      <vt:lpstr>INTRODUCTION</vt:lpstr>
      <vt:lpstr>LITERATURE SURVEY</vt:lpstr>
      <vt:lpstr>PowerPoint Presentation</vt:lpstr>
      <vt:lpstr>MOTIVATION</vt:lpstr>
      <vt:lpstr>OBJECTIVIES</vt:lpstr>
      <vt:lpstr>METHODOLOGY</vt:lpstr>
      <vt:lpstr>METHODOLOGY</vt:lpstr>
      <vt:lpstr>METHODOLOGY</vt:lpstr>
      <vt:lpstr>HARDWARE COMPONENTS</vt:lpstr>
      <vt:lpstr>SOFTWARE REQUIRED</vt:lpstr>
      <vt:lpstr>About hardware components</vt:lpstr>
      <vt:lpstr>About hardware components</vt:lpstr>
      <vt:lpstr>About hardware components</vt:lpstr>
      <vt:lpstr>Circuit Diagram</vt:lpstr>
      <vt:lpstr>FLOW CHART</vt:lpstr>
      <vt:lpstr>PowerPoint Presentation</vt:lpstr>
      <vt:lpstr>APPLICATIONS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CONTROLLED ROBOT WITH HUMAN INTERACTION</dc:title>
  <dc:creator>Sampath TS</dc:creator>
  <cp:revision>2</cp:revision>
  <dcterms:created xsi:type="dcterms:W3CDTF">2022-05-21T05:50:45Z</dcterms:created>
  <dcterms:modified xsi:type="dcterms:W3CDTF">2022-07-15T17:14:03Z</dcterms:modified>
</cp:coreProperties>
</file>