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66" r:id="rId5"/>
    <p:sldId id="259" r:id="rId6"/>
    <p:sldId id="260" r:id="rId7"/>
    <p:sldId id="261" r:id="rId8"/>
    <p:sldId id="262" r:id="rId9"/>
    <p:sldId id="264" r:id="rId10"/>
    <p:sldId id="263" r:id="rId11"/>
    <p:sldId id="280" r:id="rId12"/>
    <p:sldId id="272" r:id="rId13"/>
    <p:sldId id="279" r:id="rId14"/>
    <p:sldId id="273" r:id="rId15"/>
    <p:sldId id="275" r:id="rId16"/>
    <p:sldId id="265" r:id="rId17"/>
    <p:sldId id="267"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18" autoAdjust="0"/>
    <p:restoredTop sz="94660"/>
  </p:normalViewPr>
  <p:slideViewPr>
    <p:cSldViewPr>
      <p:cViewPr>
        <p:scale>
          <a:sx n="75" d="100"/>
          <a:sy n="75" d="100"/>
        </p:scale>
        <p:origin x="-129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100</a:t>
            </a: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702439-DF28-4726-82E8-62BBA38FA24E}" type="datetimeFigureOut">
              <a:rPr lang="en-US" smtClean="0"/>
              <a:pPr/>
              <a:t>6/28/2021</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t>50</a:t>
            </a: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CB92EB-FF6A-4437-8DC3-E0363049D88D}" type="slidenum">
              <a:rPr lang="en-GB" smtClean="0"/>
              <a:pPr/>
              <a:t>‹#›</a:t>
            </a:fld>
            <a:endParaRPr lang="en-GB"/>
          </a:p>
        </p:txBody>
      </p:sp>
    </p:spTree>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100</a:t>
            </a: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4B1260-78AD-4535-9FDB-AD48AC034E45}" type="datetimeFigureOut">
              <a:rPr lang="en-US" smtClean="0"/>
              <a:pPr/>
              <a:t>6/28/2021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t>50</a:t>
            </a: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6E02E3-3E1D-4969-B3FC-4D488B9DF23D}" type="slidenum">
              <a:rPr lang="en-GB" smtClean="0"/>
              <a:pPr/>
              <a:t>‹#›</a:t>
            </a:fld>
            <a:endParaRPr lang="en-GB"/>
          </a:p>
        </p:txBody>
      </p:sp>
    </p:spTree>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5" name="Footer Placeholder 4"/>
          <p:cNvSpPr>
            <a:spLocks noGrp="1"/>
          </p:cNvSpPr>
          <p:nvPr>
            <p:ph type="ftr" sz="quarter" idx="11"/>
          </p:nvPr>
        </p:nvSpPr>
        <p:spPr/>
        <p:txBody>
          <a:bodyPr/>
          <a:lstStyle/>
          <a:p>
            <a:r>
              <a:rPr lang="en-GB" smtClean="0"/>
              <a:t>50</a:t>
            </a:r>
            <a:endParaRPr lang="en-GB"/>
          </a:p>
        </p:txBody>
      </p:sp>
      <p:sp>
        <p:nvSpPr>
          <p:cNvPr id="6" name="Header Placeholder 5"/>
          <p:cNvSpPr>
            <a:spLocks noGrp="1"/>
          </p:cNvSpPr>
          <p:nvPr>
            <p:ph type="hdr" sz="quarter" idx="12"/>
          </p:nvPr>
        </p:nvSpPr>
        <p:spPr/>
        <p:txBody>
          <a:bodyPr/>
          <a:lstStyle/>
          <a:p>
            <a:r>
              <a:rPr lang="en-GB" smtClean="0"/>
              <a:t>100</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Header Placeholder 3"/>
          <p:cNvSpPr>
            <a:spLocks noGrp="1"/>
          </p:cNvSpPr>
          <p:nvPr>
            <p:ph type="hdr" sz="quarter" idx="10"/>
          </p:nvPr>
        </p:nvSpPr>
        <p:spPr/>
        <p:txBody>
          <a:bodyPr/>
          <a:lstStyle/>
          <a:p>
            <a:r>
              <a:rPr lang="en-GB" smtClean="0"/>
              <a:t>100</a:t>
            </a:r>
            <a:endParaRPr lang="en-GB"/>
          </a:p>
        </p:txBody>
      </p:sp>
      <p:sp>
        <p:nvSpPr>
          <p:cNvPr id="5" name="Footer Placeholder 4"/>
          <p:cNvSpPr>
            <a:spLocks noGrp="1"/>
          </p:cNvSpPr>
          <p:nvPr>
            <p:ph type="ftr" sz="quarter" idx="11"/>
          </p:nvPr>
        </p:nvSpPr>
        <p:spPr/>
        <p:txBody>
          <a:bodyPr/>
          <a:lstStyle/>
          <a:p>
            <a:r>
              <a:rPr lang="en-GB" smtClean="0"/>
              <a:t>50</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E7EE20B-F643-4064-8B0E-D4CF2C3B8D33}" type="datetime1">
              <a:rPr lang="en-US" smtClean="0"/>
              <a:pPr/>
              <a:t>6/28/2021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4D5F44-F346-4C9C-AA73-B6A2F5E01C6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1BD3D3-A32C-4777-BE9A-C34F1BFE5349}" type="datetime1">
              <a:rPr lang="en-US" smtClean="0"/>
              <a:pPr/>
              <a:t>6/28/2021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4D5F44-F346-4C9C-AA73-B6A2F5E01C6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FF7240-16FE-47D0-9E08-5E17E095A262}" type="datetime1">
              <a:rPr lang="en-US" smtClean="0"/>
              <a:pPr/>
              <a:t>6/28/2021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4D5F44-F346-4C9C-AA73-B6A2F5E01C6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4D5F44-F346-4C9C-AA73-B6A2F5E01C6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13EE34-8C45-412F-914B-4EDC8B9E7834}" type="datetime1">
              <a:rPr lang="en-US" smtClean="0"/>
              <a:pPr/>
              <a:t>6/28/2021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4D5F44-F346-4C9C-AA73-B6A2F5E01C6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9383250-6FA6-471C-9936-16F6B08F1B0F}" type="datetime1">
              <a:rPr lang="en-US" smtClean="0"/>
              <a:pPr/>
              <a:t>6/28/2021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4D5F44-F346-4C9C-AA73-B6A2F5E01C6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88C0162-2D1A-47FC-847E-0132CEFC3AAC}" type="datetime1">
              <a:rPr lang="en-US" smtClean="0"/>
              <a:pPr/>
              <a:t>6/28/2021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4D5F44-F346-4C9C-AA73-B6A2F5E01C6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AB766A1-E67C-4D1F-B650-C9AE03D79157}" type="datetime1">
              <a:rPr lang="en-US" smtClean="0"/>
              <a:pPr/>
              <a:t>6/28/2021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B0A6-093F-4C6A-8873-9D08484FB248}" type="datetime1">
              <a:rPr lang="en-US" smtClean="0"/>
              <a:pPr/>
              <a:t>6/28/2021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4D5F44-F346-4C9C-AA73-B6A2F5E01C6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D29AE3-8709-4E49-9585-B09EE626A786}" type="datetime1">
              <a:rPr lang="en-US" smtClean="0"/>
              <a:pPr/>
              <a:t>6/28/2021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4D5F44-F346-4C9C-AA73-B6A2F5E01C6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D696C-C171-4EB4-9C4E-EB8DF9642D14}" type="datetime1">
              <a:rPr lang="en-US" smtClean="0"/>
              <a:pPr/>
              <a:t>6/28/2021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4D5F44-F346-4C9C-AA73-B6A2F5E01C6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E2934-C68B-4407-8C40-77D9CF1AAE78}" type="datetime1">
              <a:rPr lang="en-US" smtClean="0"/>
              <a:pPr/>
              <a:t>6/28/2021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D5F44-F346-4C9C-AA73-B6A2F5E01C6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0174"/>
            <a:ext cx="7772400" cy="1285884"/>
          </a:xfrm>
        </p:spPr>
        <p:txBody>
          <a:bodyPr>
            <a:normAutofit fontScale="90000"/>
          </a:bodyPr>
          <a:lstStyle/>
          <a:p>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sz="2200" b="1" dirty="0" smtClean="0"/>
              <a:t>A End-Semester M.Tech </a:t>
            </a:r>
            <a:r>
              <a:rPr lang="en-GB" sz="2200" b="1" dirty="0" smtClean="0"/>
              <a:t>Seminar</a:t>
            </a:r>
            <a:r>
              <a:rPr lang="en-GB" sz="2200" b="1" dirty="0" smtClean="0"/>
              <a:t/>
            </a:r>
            <a:br>
              <a:rPr lang="en-GB" sz="2200" b="1" dirty="0" smtClean="0"/>
            </a:br>
            <a:r>
              <a:rPr lang="en-GB" sz="2200" b="1" dirty="0" smtClean="0"/>
              <a:t>Presentation on</a:t>
            </a:r>
            <a:br>
              <a:rPr lang="en-GB" sz="2200" b="1" dirty="0" smtClean="0"/>
            </a:br>
            <a:r>
              <a:rPr lang="en-GB" sz="2200" b="1" dirty="0"/>
              <a:t/>
            </a:r>
            <a:br>
              <a:rPr lang="en-GB" sz="2200" b="1" dirty="0"/>
            </a:br>
            <a:r>
              <a:rPr lang="en-GB" sz="3600" b="1" dirty="0" smtClean="0">
                <a:solidFill>
                  <a:srgbClr val="C00000"/>
                </a:solidFill>
              </a:rPr>
              <a:t>Big Data Analysis for Data management with AWS </a:t>
            </a:r>
            <a:r>
              <a:rPr lang="en-GB" sz="3200" b="1" dirty="0" smtClean="0">
                <a:solidFill>
                  <a:srgbClr val="C00000"/>
                </a:solidFill>
              </a:rPr>
              <a:t>and </a:t>
            </a:r>
            <a:r>
              <a:rPr lang="en-GB" sz="3200" b="1" dirty="0" smtClean="0">
                <a:solidFill>
                  <a:srgbClr val="C00000"/>
                </a:solidFill>
              </a:rPr>
              <a:t>Hadoop</a:t>
            </a:r>
            <a:r>
              <a:rPr lang="en-GB" sz="3100" b="1" dirty="0" smtClean="0">
                <a:solidFill>
                  <a:srgbClr val="C00000"/>
                </a:solidFill>
              </a:rPr>
              <a:t/>
            </a:r>
            <a:br>
              <a:rPr lang="en-GB" sz="3100" b="1" dirty="0" smtClean="0">
                <a:solidFill>
                  <a:srgbClr val="C00000"/>
                </a:solidFill>
              </a:rPr>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a:p>
        </p:txBody>
      </p:sp>
      <p:sp>
        <p:nvSpPr>
          <p:cNvPr id="3" name="Subtitle 2"/>
          <p:cNvSpPr>
            <a:spLocks noGrp="1"/>
          </p:cNvSpPr>
          <p:nvPr>
            <p:ph type="subTitle" idx="1"/>
          </p:nvPr>
        </p:nvSpPr>
        <p:spPr>
          <a:xfrm>
            <a:off x="1000100" y="5429264"/>
            <a:ext cx="6858048" cy="1000132"/>
          </a:xfrm>
        </p:spPr>
        <p:txBody>
          <a:bodyPr>
            <a:normAutofit fontScale="92500" lnSpcReduction="20000"/>
          </a:bodyPr>
          <a:lstStyle/>
          <a:p>
            <a:r>
              <a:rPr lang="en-GB" sz="2400" b="1" dirty="0" smtClean="0">
                <a:solidFill>
                  <a:schemeClr val="tx2">
                    <a:lumMod val="60000"/>
                    <a:lumOff val="40000"/>
                  </a:schemeClr>
                </a:solidFill>
              </a:rPr>
              <a:t>Department of Computer Science &amp; Engineering</a:t>
            </a:r>
          </a:p>
          <a:p>
            <a:r>
              <a:rPr lang="en-GB" sz="2400" b="1" dirty="0" smtClean="0">
                <a:solidFill>
                  <a:schemeClr val="tx2">
                    <a:lumMod val="60000"/>
                    <a:lumOff val="40000"/>
                  </a:schemeClr>
                </a:solidFill>
              </a:rPr>
              <a:t>Madan Mohan Malaviya University of Technology, Gorakhpur-273010</a:t>
            </a:r>
            <a:endParaRPr lang="en-GB" sz="2400" b="1" dirty="0">
              <a:solidFill>
                <a:schemeClr val="tx2">
                  <a:lumMod val="60000"/>
                  <a:lumOff val="40000"/>
                </a:schemeClr>
              </a:solidFill>
            </a:endParaRPr>
          </a:p>
        </p:txBody>
      </p:sp>
      <p:sp>
        <p:nvSpPr>
          <p:cNvPr id="4" name="Rectangle 3"/>
          <p:cNvSpPr/>
          <p:nvPr/>
        </p:nvSpPr>
        <p:spPr>
          <a:xfrm>
            <a:off x="4453217" y="3244334"/>
            <a:ext cx="237566" cy="369332"/>
          </a:xfrm>
          <a:prstGeom prst="rect">
            <a:avLst/>
          </a:prstGeom>
        </p:spPr>
        <p:txBody>
          <a:bodyPr wrap="none">
            <a:spAutoFit/>
          </a:bodyPr>
          <a:lstStyle/>
          <a:p>
            <a:r>
              <a:rPr lang="en-GB" b="0" dirty="0" smtClean="0"/>
              <a:t> </a:t>
            </a:r>
            <a:endParaRPr lang="en-GB" dirty="0"/>
          </a:p>
        </p:txBody>
      </p:sp>
      <p:cxnSp>
        <p:nvCxnSpPr>
          <p:cNvPr id="6" name="Straight Connector 5"/>
          <p:cNvCxnSpPr/>
          <p:nvPr/>
        </p:nvCxnSpPr>
        <p:spPr>
          <a:xfrm>
            <a:off x="1000100" y="500042"/>
            <a:ext cx="814390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unnamed.jpg"/>
          <p:cNvPicPr>
            <a:picLocks noChangeAspect="1"/>
          </p:cNvPicPr>
          <p:nvPr/>
        </p:nvPicPr>
        <p:blipFill>
          <a:blip r:embed="rId3" cstate="print"/>
          <a:stretch>
            <a:fillRect/>
          </a:stretch>
        </p:blipFill>
        <p:spPr>
          <a:xfrm>
            <a:off x="0" y="0"/>
            <a:ext cx="1142976" cy="1000108"/>
          </a:xfrm>
          <a:prstGeom prst="rect">
            <a:avLst/>
          </a:prstGeom>
        </p:spPr>
      </p:pic>
      <p:sp>
        <p:nvSpPr>
          <p:cNvPr id="12" name="TextBox 11"/>
          <p:cNvSpPr txBox="1"/>
          <p:nvPr/>
        </p:nvSpPr>
        <p:spPr>
          <a:xfrm>
            <a:off x="2214546" y="142852"/>
            <a:ext cx="6715172"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3" name="TextBox 12"/>
          <p:cNvSpPr txBox="1"/>
          <p:nvPr/>
        </p:nvSpPr>
        <p:spPr>
          <a:xfrm>
            <a:off x="785786" y="3429000"/>
            <a:ext cx="1857388" cy="1200329"/>
          </a:xfrm>
          <a:prstGeom prst="rect">
            <a:avLst/>
          </a:prstGeom>
          <a:noFill/>
        </p:spPr>
        <p:txBody>
          <a:bodyPr wrap="square" rtlCol="0">
            <a:spAutoFit/>
          </a:bodyPr>
          <a:lstStyle/>
          <a:p>
            <a:r>
              <a:rPr lang="en-GB" b="1" u="sng" dirty="0" smtClean="0">
                <a:solidFill>
                  <a:srgbClr val="C00000"/>
                </a:solidFill>
              </a:rPr>
              <a:t>Presented By:-</a:t>
            </a:r>
          </a:p>
          <a:p>
            <a:r>
              <a:rPr lang="en-GB" b="1" dirty="0" smtClean="0"/>
              <a:t>Shivani Gupta</a:t>
            </a:r>
          </a:p>
          <a:p>
            <a:r>
              <a:rPr lang="en-GB" dirty="0" smtClean="0"/>
              <a:t>(2019023117)</a:t>
            </a:r>
          </a:p>
          <a:p>
            <a:r>
              <a:rPr lang="en-GB" dirty="0" smtClean="0"/>
              <a:t>M.Tech(2</a:t>
            </a:r>
            <a:r>
              <a:rPr lang="en-GB" baseline="30000" dirty="0" smtClean="0"/>
              <a:t>nd</a:t>
            </a:r>
            <a:r>
              <a:rPr lang="en-GB" dirty="0" smtClean="0"/>
              <a:t> year)</a:t>
            </a:r>
            <a:endParaRPr lang="en-GB" dirty="0"/>
          </a:p>
        </p:txBody>
      </p:sp>
      <p:sp>
        <p:nvSpPr>
          <p:cNvPr id="14" name="TextBox 13"/>
          <p:cNvSpPr txBox="1"/>
          <p:nvPr/>
        </p:nvSpPr>
        <p:spPr>
          <a:xfrm>
            <a:off x="5929322" y="3500438"/>
            <a:ext cx="2714644" cy="923330"/>
          </a:xfrm>
          <a:prstGeom prst="rect">
            <a:avLst/>
          </a:prstGeom>
          <a:noFill/>
        </p:spPr>
        <p:txBody>
          <a:bodyPr wrap="square" rtlCol="0">
            <a:spAutoFit/>
          </a:bodyPr>
          <a:lstStyle/>
          <a:p>
            <a:r>
              <a:rPr lang="en-GB" b="1" u="sng" dirty="0" smtClean="0">
                <a:solidFill>
                  <a:srgbClr val="C00000"/>
                </a:solidFill>
              </a:rPr>
              <a:t>Under the Guidance of:-</a:t>
            </a:r>
          </a:p>
          <a:p>
            <a:r>
              <a:rPr lang="en-GB" b="1" dirty="0" smtClean="0"/>
              <a:t>Mr. Rohit Kumar Tiwari</a:t>
            </a:r>
          </a:p>
          <a:p>
            <a:r>
              <a:rPr lang="en-GB" dirty="0" smtClean="0"/>
              <a:t>Asst. Professor</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571612"/>
            <a:ext cx="8715436" cy="500066"/>
          </a:xfrm>
        </p:spPr>
        <p:txBody>
          <a:bodyPr>
            <a:noAutofit/>
          </a:bodyPr>
          <a:lstStyle/>
          <a:p>
            <a:r>
              <a:rPr lang="en-GB" sz="3600" b="1" dirty="0" smtClean="0">
                <a:solidFill>
                  <a:srgbClr val="C00000"/>
                </a:solidFill>
              </a:rPr>
              <a:t> </a:t>
            </a:r>
            <a:endParaRPr lang="en-GB" sz="3600" b="1" dirty="0">
              <a:solidFill>
                <a:srgbClr val="C00000"/>
              </a:solidFill>
            </a:endParaRPr>
          </a:p>
        </p:txBody>
      </p:sp>
      <p:pic>
        <p:nvPicPr>
          <p:cNvPr id="8" name="Content Placeholder 7" descr="unnamed.jpg"/>
          <p:cNvPicPr>
            <a:picLocks noGrp="1" noChangeAspect="1"/>
          </p:cNvPicPr>
          <p:nvPr>
            <p:ph idx="1"/>
          </p:nvPr>
        </p:nvPicPr>
        <p:blipFill>
          <a:blip r:embed="rId2" cstate="print"/>
          <a:stretch>
            <a:fillRect/>
          </a:stretch>
        </p:blipFill>
        <p:spPr>
          <a:xfrm>
            <a:off x="1" y="0"/>
            <a:ext cx="1214413" cy="928670"/>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10</a:t>
            </a:fld>
            <a:endParaRPr lang="en-GB"/>
          </a:p>
        </p:txBody>
      </p:sp>
      <p:cxnSp>
        <p:nvCxnSpPr>
          <p:cNvPr id="7" name="Straight Connector 6"/>
          <p:cNvCxnSpPr>
            <a:stCxn id="8" idx="3"/>
          </p:cNvCxnSpPr>
          <p:nvPr/>
        </p:nvCxnSpPr>
        <p:spPr>
          <a:xfrm>
            <a:off x="1214414" y="464335"/>
            <a:ext cx="7929586" cy="37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00232" y="142852"/>
            <a:ext cx="7143768"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0" name="TextBox 9"/>
          <p:cNvSpPr txBox="1"/>
          <p:nvPr/>
        </p:nvSpPr>
        <p:spPr>
          <a:xfrm>
            <a:off x="2071670" y="6286520"/>
            <a:ext cx="4429156" cy="369332"/>
          </a:xfrm>
          <a:prstGeom prst="rect">
            <a:avLst/>
          </a:prstGeom>
          <a:noFill/>
        </p:spPr>
        <p:txBody>
          <a:bodyPr wrap="square" rtlCol="0">
            <a:spAutoFit/>
          </a:bodyPr>
          <a:lstStyle/>
          <a:p>
            <a:pPr algn="ctr"/>
            <a:r>
              <a:rPr lang="en-GB" b="1" dirty="0" smtClean="0"/>
              <a:t>Fig:1</a:t>
            </a:r>
            <a:endParaRPr lang="en-GB" b="1" dirty="0"/>
          </a:p>
        </p:txBody>
      </p:sp>
      <p:sp>
        <p:nvSpPr>
          <p:cNvPr id="13" name="TextBox 12"/>
          <p:cNvSpPr txBox="1"/>
          <p:nvPr/>
        </p:nvSpPr>
        <p:spPr>
          <a:xfrm>
            <a:off x="1214414" y="714356"/>
            <a:ext cx="7143800" cy="646331"/>
          </a:xfrm>
          <a:prstGeom prst="rect">
            <a:avLst/>
          </a:prstGeom>
          <a:noFill/>
        </p:spPr>
        <p:txBody>
          <a:bodyPr wrap="square" rtlCol="0">
            <a:spAutoFit/>
          </a:bodyPr>
          <a:lstStyle/>
          <a:p>
            <a:pPr algn="ctr"/>
            <a:r>
              <a:rPr lang="en-GB" sz="3600" b="1" dirty="0" smtClean="0">
                <a:solidFill>
                  <a:srgbClr val="C00000"/>
                </a:solidFill>
              </a:rPr>
              <a:t>Architecture of Hadoop</a:t>
            </a:r>
            <a:endParaRPr lang="en-GB" sz="3600" b="1" dirty="0">
              <a:solidFill>
                <a:srgbClr val="C00000"/>
              </a:solidFill>
            </a:endParaRPr>
          </a:p>
        </p:txBody>
      </p:sp>
      <p:pic>
        <p:nvPicPr>
          <p:cNvPr id="11" name="Picture 10" descr="hdfsarchitecture.png"/>
          <p:cNvPicPr>
            <a:picLocks noChangeAspect="1"/>
          </p:cNvPicPr>
          <p:nvPr/>
        </p:nvPicPr>
        <p:blipFill>
          <a:blip r:embed="rId3"/>
          <a:stretch>
            <a:fillRect/>
          </a:stretch>
        </p:blipFill>
        <p:spPr>
          <a:xfrm>
            <a:off x="416691" y="1571612"/>
            <a:ext cx="8310618" cy="407196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142984"/>
            <a:ext cx="8715436" cy="714380"/>
          </a:xfrm>
        </p:spPr>
        <p:txBody>
          <a:bodyPr>
            <a:noAutofit/>
          </a:bodyPr>
          <a:lstStyle/>
          <a:p>
            <a:r>
              <a:rPr lang="en-GB" sz="3600" b="1" dirty="0" smtClean="0">
                <a:solidFill>
                  <a:srgbClr val="C00000"/>
                </a:solidFill>
              </a:rPr>
              <a:t>Tools and System Configuration:</a:t>
            </a:r>
            <a:endParaRPr lang="en-GB" sz="3600" b="1" dirty="0">
              <a:solidFill>
                <a:srgbClr val="C00000"/>
              </a:solidFill>
            </a:endParaRPr>
          </a:p>
        </p:txBody>
      </p:sp>
      <p:pic>
        <p:nvPicPr>
          <p:cNvPr id="8" name="Content Placeholder 7" descr="unnamed.jpg"/>
          <p:cNvPicPr>
            <a:picLocks noGrp="1" noChangeAspect="1"/>
          </p:cNvPicPr>
          <p:nvPr>
            <p:ph idx="1"/>
          </p:nvPr>
        </p:nvPicPr>
        <p:blipFill>
          <a:blip r:embed="rId2" cstate="print"/>
          <a:stretch>
            <a:fillRect/>
          </a:stretch>
        </p:blipFill>
        <p:spPr>
          <a:xfrm>
            <a:off x="1" y="0"/>
            <a:ext cx="1214413" cy="928670"/>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11</a:t>
            </a:fld>
            <a:endParaRPr lang="en-GB"/>
          </a:p>
        </p:txBody>
      </p:sp>
      <p:cxnSp>
        <p:nvCxnSpPr>
          <p:cNvPr id="7" name="Straight Connector 6"/>
          <p:cNvCxnSpPr>
            <a:stCxn id="8" idx="3"/>
          </p:cNvCxnSpPr>
          <p:nvPr/>
        </p:nvCxnSpPr>
        <p:spPr>
          <a:xfrm>
            <a:off x="1214414" y="464335"/>
            <a:ext cx="7929586" cy="37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00232" y="142852"/>
            <a:ext cx="7143768"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0" name="TextBox 9"/>
          <p:cNvSpPr txBox="1"/>
          <p:nvPr/>
        </p:nvSpPr>
        <p:spPr>
          <a:xfrm>
            <a:off x="2071670" y="6286520"/>
            <a:ext cx="4429156" cy="369332"/>
          </a:xfrm>
          <a:prstGeom prst="rect">
            <a:avLst/>
          </a:prstGeom>
          <a:noFill/>
        </p:spPr>
        <p:txBody>
          <a:bodyPr wrap="square" rtlCol="0">
            <a:spAutoFit/>
          </a:bodyPr>
          <a:lstStyle/>
          <a:p>
            <a:pPr algn="ctr"/>
            <a:r>
              <a:rPr lang="en-GB" b="1" dirty="0" smtClean="0"/>
              <a:t>Fig:2</a:t>
            </a:r>
            <a:endParaRPr lang="en-GB" b="1" dirty="0"/>
          </a:p>
        </p:txBody>
      </p:sp>
      <p:sp>
        <p:nvSpPr>
          <p:cNvPr id="11" name="TextBox 10"/>
          <p:cNvSpPr txBox="1"/>
          <p:nvPr/>
        </p:nvSpPr>
        <p:spPr>
          <a:xfrm>
            <a:off x="642910" y="2428868"/>
            <a:ext cx="7786742" cy="369332"/>
          </a:xfrm>
          <a:prstGeom prst="rect">
            <a:avLst/>
          </a:prstGeom>
          <a:noFill/>
        </p:spPr>
        <p:txBody>
          <a:bodyPr wrap="square" rtlCol="0">
            <a:spAutoFit/>
          </a:bodyPr>
          <a:lstStyle/>
          <a:p>
            <a:pPr algn="just"/>
            <a:endParaRPr lang="en-GB" dirty="0" smtClean="0"/>
          </a:p>
        </p:txBody>
      </p:sp>
      <p:graphicFrame>
        <p:nvGraphicFramePr>
          <p:cNvPr id="14" name="Table 13"/>
          <p:cNvGraphicFramePr>
            <a:graphicFrameLocks noGrp="1"/>
          </p:cNvGraphicFramePr>
          <p:nvPr/>
        </p:nvGraphicFramePr>
        <p:xfrm>
          <a:off x="1874520" y="2297430"/>
          <a:ext cx="5394960" cy="2703204"/>
        </p:xfrm>
        <a:graphic>
          <a:graphicData uri="http://schemas.openxmlformats.org/drawingml/2006/table">
            <a:tbl>
              <a:tblPr/>
              <a:tblGrid>
                <a:gridCol w="2697480"/>
                <a:gridCol w="2697480"/>
              </a:tblGrid>
              <a:tr h="300356">
                <a:tc>
                  <a:txBody>
                    <a:bodyPr/>
                    <a:lstStyle/>
                    <a:p>
                      <a:pPr algn="ctr">
                        <a:lnSpc>
                          <a:spcPct val="150000"/>
                        </a:lnSpc>
                        <a:spcAft>
                          <a:spcPts val="600"/>
                        </a:spcAft>
                      </a:pPr>
                      <a:r>
                        <a:rPr lang="en-US" sz="1100" b="1">
                          <a:latin typeface="Times New Roman"/>
                          <a:ea typeface="Calibri"/>
                          <a:cs typeface="Times New Roman"/>
                        </a:rPr>
                        <a:t>Description</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600"/>
                        </a:spcAft>
                      </a:pPr>
                      <a:r>
                        <a:rPr lang="en-US" sz="1100" b="1">
                          <a:latin typeface="Times New Roman"/>
                          <a:ea typeface="Calibri"/>
                          <a:cs typeface="Times New Roman"/>
                        </a:rPr>
                        <a:t>Requirement</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356">
                <a:tc>
                  <a:txBody>
                    <a:bodyPr/>
                    <a:lstStyle/>
                    <a:p>
                      <a:pPr algn="ctr">
                        <a:lnSpc>
                          <a:spcPct val="150000"/>
                        </a:lnSpc>
                        <a:spcAft>
                          <a:spcPts val="600"/>
                        </a:spcAft>
                      </a:pPr>
                      <a:r>
                        <a:rPr lang="en-US" sz="1100">
                          <a:latin typeface="Times New Roman"/>
                          <a:ea typeface="Calibri"/>
                          <a:cs typeface="Times New Roman"/>
                        </a:rPr>
                        <a:t>Terminal</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600"/>
                        </a:spcAft>
                      </a:pPr>
                      <a:r>
                        <a:rPr lang="en-US" sz="1100">
                          <a:latin typeface="Times New Roman"/>
                          <a:ea typeface="Calibri"/>
                          <a:cs typeface="Times New Roman"/>
                        </a:rPr>
                        <a:t>Linux</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356">
                <a:tc>
                  <a:txBody>
                    <a:bodyPr/>
                    <a:lstStyle/>
                    <a:p>
                      <a:pPr algn="ctr">
                        <a:lnSpc>
                          <a:spcPct val="150000"/>
                        </a:lnSpc>
                        <a:spcAft>
                          <a:spcPts val="600"/>
                        </a:spcAft>
                      </a:pPr>
                      <a:r>
                        <a:rPr lang="en-US" sz="1100">
                          <a:latin typeface="Times New Roman"/>
                          <a:ea typeface="Calibri"/>
                          <a:cs typeface="Times New Roman"/>
                        </a:rPr>
                        <a:t>RAM</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600"/>
                        </a:spcAft>
                      </a:pPr>
                      <a:r>
                        <a:rPr lang="en-US" sz="1100">
                          <a:latin typeface="Times New Roman"/>
                          <a:ea typeface="Calibri"/>
                          <a:cs typeface="Times New Roman"/>
                        </a:rPr>
                        <a:t>4 GB</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356">
                <a:tc>
                  <a:txBody>
                    <a:bodyPr/>
                    <a:lstStyle/>
                    <a:p>
                      <a:pPr algn="ctr">
                        <a:lnSpc>
                          <a:spcPct val="150000"/>
                        </a:lnSpc>
                        <a:spcAft>
                          <a:spcPts val="600"/>
                        </a:spcAft>
                      </a:pPr>
                      <a:r>
                        <a:rPr lang="en-US" sz="1100">
                          <a:latin typeface="Times New Roman"/>
                          <a:ea typeface="Calibri"/>
                          <a:cs typeface="Times New Roman"/>
                        </a:rPr>
                        <a:t>Hard Disk</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600"/>
                        </a:spcAft>
                      </a:pPr>
                      <a:r>
                        <a:rPr lang="en-US" sz="1100">
                          <a:latin typeface="Times New Roman"/>
                          <a:ea typeface="Calibri"/>
                          <a:cs typeface="Times New Roman"/>
                        </a:rPr>
                        <a:t>500GB</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356">
                <a:tc>
                  <a:txBody>
                    <a:bodyPr/>
                    <a:lstStyle/>
                    <a:p>
                      <a:pPr algn="ctr">
                        <a:lnSpc>
                          <a:spcPct val="150000"/>
                        </a:lnSpc>
                        <a:spcAft>
                          <a:spcPts val="600"/>
                        </a:spcAft>
                      </a:pPr>
                      <a:r>
                        <a:rPr lang="en-US" sz="1100">
                          <a:latin typeface="Times New Roman"/>
                          <a:ea typeface="Calibri"/>
                          <a:cs typeface="Times New Roman"/>
                        </a:rPr>
                        <a:t>Processor</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600"/>
                        </a:spcAft>
                      </a:pPr>
                      <a:r>
                        <a:rPr lang="en-US" sz="1100">
                          <a:latin typeface="Times New Roman"/>
                          <a:ea typeface="Calibri"/>
                          <a:cs typeface="Times New Roman"/>
                        </a:rPr>
                        <a:t>Intel Core i3 CPU @ 2.4 GHz</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356">
                <a:tc>
                  <a:txBody>
                    <a:bodyPr/>
                    <a:lstStyle/>
                    <a:p>
                      <a:pPr algn="ctr">
                        <a:lnSpc>
                          <a:spcPct val="150000"/>
                        </a:lnSpc>
                        <a:spcAft>
                          <a:spcPts val="600"/>
                        </a:spcAft>
                      </a:pPr>
                      <a:r>
                        <a:rPr lang="en-US" sz="1100">
                          <a:latin typeface="Times New Roman"/>
                          <a:ea typeface="Calibri"/>
                          <a:cs typeface="Times New Roman"/>
                        </a:rPr>
                        <a:t>OS</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600"/>
                        </a:spcAft>
                      </a:pPr>
                      <a:r>
                        <a:rPr lang="en-US" sz="1100">
                          <a:latin typeface="Times New Roman"/>
                          <a:ea typeface="Calibri"/>
                          <a:cs typeface="Times New Roman"/>
                        </a:rPr>
                        <a:t>64-bit Linux (RedHat)</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356">
                <a:tc>
                  <a:txBody>
                    <a:bodyPr/>
                    <a:lstStyle/>
                    <a:p>
                      <a:pPr algn="ctr">
                        <a:lnSpc>
                          <a:spcPct val="150000"/>
                        </a:lnSpc>
                        <a:spcAft>
                          <a:spcPts val="600"/>
                        </a:spcAft>
                      </a:pPr>
                      <a:r>
                        <a:rPr lang="en-US" sz="1100">
                          <a:latin typeface="Times New Roman"/>
                          <a:ea typeface="Calibri"/>
                          <a:cs typeface="Times New Roman"/>
                        </a:rPr>
                        <a:t>Language</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600"/>
                        </a:spcAft>
                      </a:pPr>
                      <a:r>
                        <a:rPr lang="en-US" sz="1100">
                          <a:latin typeface="Times New Roman"/>
                          <a:ea typeface="Calibri"/>
                          <a:cs typeface="Times New Roman"/>
                        </a:rPr>
                        <a:t>XML</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356">
                <a:tc>
                  <a:txBody>
                    <a:bodyPr/>
                    <a:lstStyle/>
                    <a:p>
                      <a:pPr algn="ctr">
                        <a:lnSpc>
                          <a:spcPct val="150000"/>
                        </a:lnSpc>
                        <a:spcAft>
                          <a:spcPts val="600"/>
                        </a:spcAft>
                      </a:pPr>
                      <a:r>
                        <a:rPr lang="en-US" sz="1100">
                          <a:latin typeface="Times New Roman"/>
                          <a:ea typeface="Calibri"/>
                          <a:cs typeface="Times New Roman"/>
                        </a:rPr>
                        <a:t>Service Provider</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600"/>
                        </a:spcAft>
                      </a:pPr>
                      <a:r>
                        <a:rPr lang="en-US" sz="1100">
                          <a:latin typeface="Times New Roman"/>
                          <a:ea typeface="Calibri"/>
                          <a:cs typeface="Times New Roman"/>
                        </a:rPr>
                        <a:t>AWS</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356">
                <a:tc>
                  <a:txBody>
                    <a:bodyPr/>
                    <a:lstStyle/>
                    <a:p>
                      <a:pPr algn="ctr">
                        <a:lnSpc>
                          <a:spcPct val="150000"/>
                        </a:lnSpc>
                        <a:spcAft>
                          <a:spcPts val="600"/>
                        </a:spcAft>
                      </a:pPr>
                      <a:r>
                        <a:rPr lang="en-US" sz="1100">
                          <a:latin typeface="Times New Roman"/>
                          <a:ea typeface="Calibri"/>
                          <a:cs typeface="Times New Roman"/>
                        </a:rPr>
                        <a:t>Software</a:t>
                      </a:r>
                      <a:endParaRPr lang="en-GB"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600"/>
                        </a:spcAft>
                      </a:pPr>
                      <a:r>
                        <a:rPr lang="en-US" sz="1100" dirty="0">
                          <a:latin typeface="Times New Roman"/>
                          <a:ea typeface="Calibri"/>
                          <a:cs typeface="Times New Roman"/>
                        </a:rPr>
                        <a:t>Hadoop (HDFS)</a:t>
                      </a:r>
                      <a:endParaRPr lang="en-GB" sz="12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928670"/>
            <a:ext cx="8715436" cy="785818"/>
          </a:xfrm>
        </p:spPr>
        <p:txBody>
          <a:bodyPr>
            <a:normAutofit/>
          </a:bodyPr>
          <a:lstStyle/>
          <a:p>
            <a:r>
              <a:rPr lang="en-GB" b="1" dirty="0" smtClean="0">
                <a:solidFill>
                  <a:srgbClr val="C00000"/>
                </a:solidFill>
              </a:rPr>
              <a:t> </a:t>
            </a:r>
            <a:endParaRPr lang="en-GB" b="1" dirty="0">
              <a:solidFill>
                <a:srgbClr val="C00000"/>
              </a:solidFill>
            </a:endParaRPr>
          </a:p>
        </p:txBody>
      </p:sp>
      <p:pic>
        <p:nvPicPr>
          <p:cNvPr id="8" name="Content Placeholder 7" descr="unnamed.jpg"/>
          <p:cNvPicPr>
            <a:picLocks noGrp="1" noChangeAspect="1"/>
          </p:cNvPicPr>
          <p:nvPr>
            <p:ph idx="1"/>
          </p:nvPr>
        </p:nvPicPr>
        <p:blipFill>
          <a:blip r:embed="rId2" cstate="print"/>
          <a:stretch>
            <a:fillRect/>
          </a:stretch>
        </p:blipFill>
        <p:spPr>
          <a:xfrm>
            <a:off x="1" y="0"/>
            <a:ext cx="1214413" cy="928670"/>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12</a:t>
            </a:fld>
            <a:endParaRPr lang="en-GB"/>
          </a:p>
        </p:txBody>
      </p:sp>
      <p:cxnSp>
        <p:nvCxnSpPr>
          <p:cNvPr id="7" name="Straight Connector 6"/>
          <p:cNvCxnSpPr>
            <a:stCxn id="8" idx="3"/>
          </p:cNvCxnSpPr>
          <p:nvPr/>
        </p:nvCxnSpPr>
        <p:spPr>
          <a:xfrm>
            <a:off x="1214414" y="464335"/>
            <a:ext cx="7929586" cy="37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00232" y="142852"/>
            <a:ext cx="7143768"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1" name="TextBox 10"/>
          <p:cNvSpPr txBox="1"/>
          <p:nvPr/>
        </p:nvSpPr>
        <p:spPr>
          <a:xfrm>
            <a:off x="1500166" y="857232"/>
            <a:ext cx="6715172" cy="584775"/>
          </a:xfrm>
          <a:prstGeom prst="rect">
            <a:avLst/>
          </a:prstGeom>
          <a:noFill/>
        </p:spPr>
        <p:txBody>
          <a:bodyPr wrap="square" rtlCol="0">
            <a:spAutoFit/>
          </a:bodyPr>
          <a:lstStyle/>
          <a:p>
            <a:pPr algn="ctr"/>
            <a:r>
              <a:rPr lang="en-GB" sz="3200" b="1" dirty="0" smtClean="0">
                <a:solidFill>
                  <a:srgbClr val="C00000"/>
                </a:solidFill>
              </a:rPr>
              <a:t>Implementation Details with AWS:</a:t>
            </a:r>
            <a:endParaRPr lang="en-GB" sz="3200" b="1" dirty="0">
              <a:solidFill>
                <a:srgbClr val="C00000"/>
              </a:solidFill>
            </a:endParaRPr>
          </a:p>
        </p:txBody>
      </p:sp>
      <p:sp>
        <p:nvSpPr>
          <p:cNvPr id="15" name="TextBox 14"/>
          <p:cNvSpPr txBox="1"/>
          <p:nvPr/>
        </p:nvSpPr>
        <p:spPr>
          <a:xfrm>
            <a:off x="1071538" y="1643051"/>
            <a:ext cx="7358114" cy="3970318"/>
          </a:xfrm>
          <a:prstGeom prst="rect">
            <a:avLst/>
          </a:prstGeom>
          <a:noFill/>
        </p:spPr>
        <p:txBody>
          <a:bodyPr wrap="square" rtlCol="0">
            <a:spAutoFit/>
          </a:bodyPr>
          <a:lstStyle/>
          <a:p>
            <a:pPr lvl="0">
              <a:buFont typeface="Arial" pitchFamily="34" charset="0"/>
              <a:buChar char="•"/>
            </a:pPr>
            <a:r>
              <a:rPr lang="en-US" dirty="0" smtClean="0"/>
              <a:t>Launch an instance as Master-Node or NN.</a:t>
            </a:r>
            <a:endParaRPr lang="en-GB" dirty="0" smtClean="0"/>
          </a:p>
          <a:p>
            <a:pPr lvl="0">
              <a:buFont typeface="Arial" pitchFamily="34" charset="0"/>
              <a:buChar char="•"/>
            </a:pPr>
            <a:r>
              <a:rPr lang="en-US" dirty="0" smtClean="0"/>
              <a:t>Launch several instances as Slave-Node or DN.</a:t>
            </a:r>
            <a:endParaRPr lang="en-GB" dirty="0" smtClean="0"/>
          </a:p>
          <a:p>
            <a:pPr lvl="0">
              <a:buFont typeface="Arial" pitchFamily="34" charset="0"/>
              <a:buChar char="•"/>
            </a:pPr>
            <a:r>
              <a:rPr lang="en-US" dirty="0" smtClean="0"/>
              <a:t>Launch one instance as Client Node.</a:t>
            </a:r>
            <a:endParaRPr lang="en-GB" dirty="0" smtClean="0"/>
          </a:p>
          <a:p>
            <a:pPr lvl="0">
              <a:buFont typeface="Arial" pitchFamily="34" charset="0"/>
              <a:buChar char="•"/>
            </a:pPr>
            <a:r>
              <a:rPr lang="en-US" dirty="0" smtClean="0"/>
              <a:t>Connect all DN’s to a NN.</a:t>
            </a:r>
            <a:endParaRPr lang="en-GB" dirty="0" smtClean="0"/>
          </a:p>
          <a:p>
            <a:pPr algn="just">
              <a:buFont typeface="Arial" pitchFamily="34" charset="0"/>
              <a:buChar char="•"/>
            </a:pPr>
            <a:r>
              <a:rPr lang="en-US" dirty="0" smtClean="0"/>
              <a:t>How storage is contributed through DN’s.</a:t>
            </a:r>
            <a:endParaRPr lang="en-GB" dirty="0" smtClean="0"/>
          </a:p>
          <a:p>
            <a:pPr algn="just">
              <a:buFont typeface="Arial" pitchFamily="34" charset="0"/>
              <a:buChar char="•"/>
            </a:pPr>
            <a:r>
              <a:rPr lang="en-US" dirty="0" smtClean="0"/>
              <a:t>How master node can read data from any of the slave node.</a:t>
            </a:r>
            <a:endParaRPr lang="en-GB" dirty="0" smtClean="0"/>
          </a:p>
          <a:p>
            <a:pPr algn="just">
              <a:buFont typeface="Arial" pitchFamily="34" charset="0"/>
              <a:buChar char="•"/>
            </a:pPr>
            <a:r>
              <a:rPr lang="en-US" dirty="0" smtClean="0"/>
              <a:t>Here, we show you all that if any of the slave node is disconnected then how master node can take data and from where it is taking</a:t>
            </a:r>
            <a:r>
              <a:rPr lang="en-US" dirty="0" smtClean="0"/>
              <a:t>.</a:t>
            </a:r>
            <a:endParaRPr lang="en-GB" dirty="0" smtClean="0"/>
          </a:p>
          <a:p>
            <a:pPr lvl="0">
              <a:buFont typeface="Arial" pitchFamily="34" charset="0"/>
              <a:buChar char="•"/>
            </a:pPr>
            <a:r>
              <a:rPr lang="en-US" dirty="0" smtClean="0"/>
              <a:t>Download the AWS CLI or work on Linux Terminal.</a:t>
            </a:r>
            <a:endParaRPr lang="en-GB" dirty="0" smtClean="0"/>
          </a:p>
          <a:p>
            <a:pPr lvl="0">
              <a:buFont typeface="Arial" pitchFamily="34" charset="0"/>
              <a:buChar char="•"/>
            </a:pPr>
            <a:r>
              <a:rPr lang="en-US" dirty="0" smtClean="0"/>
              <a:t>Create a Key-Pair and Security Group.</a:t>
            </a:r>
            <a:endParaRPr lang="en-GB" dirty="0" smtClean="0"/>
          </a:p>
          <a:p>
            <a:pPr lvl="0">
              <a:buFont typeface="Arial" pitchFamily="34" charset="0"/>
              <a:buChar char="•"/>
            </a:pPr>
            <a:r>
              <a:rPr lang="en-US" dirty="0" smtClean="0"/>
              <a:t>Create an EBS volume of 1GB.</a:t>
            </a:r>
            <a:endParaRPr lang="en-GB" dirty="0" smtClean="0"/>
          </a:p>
          <a:p>
            <a:pPr lvl="0">
              <a:buFont typeface="Arial" pitchFamily="34" charset="0"/>
              <a:buChar char="•"/>
            </a:pPr>
            <a:r>
              <a:rPr lang="en-US" dirty="0" smtClean="0"/>
              <a:t>Attach the above created EBS volume to the instance.</a:t>
            </a:r>
            <a:endParaRPr lang="en-GB" dirty="0" smtClean="0"/>
          </a:p>
          <a:p>
            <a:pPr lvl="0" algn="just">
              <a:buFont typeface="Arial" pitchFamily="34" charset="0"/>
              <a:buChar char="•"/>
            </a:pPr>
            <a:endParaRPr lang="en-GB" dirty="0" smtClean="0"/>
          </a:p>
          <a:p>
            <a:pPr algn="just"/>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928670"/>
            <a:ext cx="8715436" cy="785818"/>
          </a:xfrm>
        </p:spPr>
        <p:txBody>
          <a:bodyPr>
            <a:normAutofit/>
          </a:bodyPr>
          <a:lstStyle/>
          <a:p>
            <a:r>
              <a:rPr lang="en-GB" b="1" dirty="0" smtClean="0">
                <a:solidFill>
                  <a:srgbClr val="C00000"/>
                </a:solidFill>
              </a:rPr>
              <a:t> </a:t>
            </a:r>
            <a:endParaRPr lang="en-GB" b="1" dirty="0">
              <a:solidFill>
                <a:srgbClr val="C00000"/>
              </a:solidFill>
            </a:endParaRPr>
          </a:p>
        </p:txBody>
      </p:sp>
      <p:pic>
        <p:nvPicPr>
          <p:cNvPr id="8" name="Content Placeholder 7" descr="unnamed.jpg"/>
          <p:cNvPicPr>
            <a:picLocks noGrp="1" noChangeAspect="1"/>
          </p:cNvPicPr>
          <p:nvPr>
            <p:ph idx="1"/>
          </p:nvPr>
        </p:nvPicPr>
        <p:blipFill>
          <a:blip r:embed="rId2" cstate="print"/>
          <a:stretch>
            <a:fillRect/>
          </a:stretch>
        </p:blipFill>
        <p:spPr>
          <a:xfrm>
            <a:off x="1" y="0"/>
            <a:ext cx="1214413" cy="928670"/>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13</a:t>
            </a:fld>
            <a:endParaRPr lang="en-GB"/>
          </a:p>
        </p:txBody>
      </p:sp>
      <p:cxnSp>
        <p:nvCxnSpPr>
          <p:cNvPr id="7" name="Straight Connector 6"/>
          <p:cNvCxnSpPr>
            <a:stCxn id="8" idx="3"/>
          </p:cNvCxnSpPr>
          <p:nvPr/>
        </p:nvCxnSpPr>
        <p:spPr>
          <a:xfrm>
            <a:off x="1214414" y="464335"/>
            <a:ext cx="7929586" cy="37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00232" y="142852"/>
            <a:ext cx="7143768"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1" name="TextBox 10"/>
          <p:cNvSpPr txBox="1"/>
          <p:nvPr/>
        </p:nvSpPr>
        <p:spPr>
          <a:xfrm>
            <a:off x="1500166" y="857232"/>
            <a:ext cx="6715172" cy="584775"/>
          </a:xfrm>
          <a:prstGeom prst="rect">
            <a:avLst/>
          </a:prstGeom>
          <a:noFill/>
        </p:spPr>
        <p:txBody>
          <a:bodyPr wrap="square" rtlCol="0">
            <a:spAutoFit/>
          </a:bodyPr>
          <a:lstStyle/>
          <a:p>
            <a:pPr algn="ctr"/>
            <a:r>
              <a:rPr lang="en-GB" sz="3200" b="1" dirty="0" smtClean="0">
                <a:solidFill>
                  <a:srgbClr val="C00000"/>
                </a:solidFill>
              </a:rPr>
              <a:t>Result Analysis</a:t>
            </a:r>
            <a:endParaRPr lang="en-GB" sz="3200" b="1" dirty="0">
              <a:solidFill>
                <a:srgbClr val="C00000"/>
              </a:solidFill>
            </a:endParaRPr>
          </a:p>
        </p:txBody>
      </p:sp>
      <p:pic>
        <p:nvPicPr>
          <p:cNvPr id="10" name="Picture 9" descr="Screenshot_20210628-113846__01__01.jpg"/>
          <p:cNvPicPr/>
          <p:nvPr/>
        </p:nvPicPr>
        <p:blipFill>
          <a:blip r:embed="rId3"/>
          <a:stretch>
            <a:fillRect/>
          </a:stretch>
        </p:blipFill>
        <p:spPr>
          <a:xfrm>
            <a:off x="571473" y="1785926"/>
            <a:ext cx="3857651" cy="2865818"/>
          </a:xfrm>
          <a:prstGeom prst="rect">
            <a:avLst/>
          </a:prstGeom>
        </p:spPr>
      </p:pic>
      <p:pic>
        <p:nvPicPr>
          <p:cNvPr id="13" name="Picture 12" descr="Screenshot_20210628-113905__01.jpg"/>
          <p:cNvPicPr/>
          <p:nvPr/>
        </p:nvPicPr>
        <p:blipFill>
          <a:blip r:embed="rId4"/>
          <a:stretch>
            <a:fillRect/>
          </a:stretch>
        </p:blipFill>
        <p:spPr>
          <a:xfrm>
            <a:off x="4572000" y="1785926"/>
            <a:ext cx="3714776" cy="2913321"/>
          </a:xfrm>
          <a:prstGeom prst="rect">
            <a:avLst/>
          </a:prstGeom>
        </p:spPr>
      </p:pic>
      <p:sp>
        <p:nvSpPr>
          <p:cNvPr id="14" name="TextBox 13"/>
          <p:cNvSpPr txBox="1"/>
          <p:nvPr/>
        </p:nvSpPr>
        <p:spPr>
          <a:xfrm>
            <a:off x="1714480" y="4929198"/>
            <a:ext cx="5929354" cy="369332"/>
          </a:xfrm>
          <a:prstGeom prst="rect">
            <a:avLst/>
          </a:prstGeom>
          <a:noFill/>
        </p:spPr>
        <p:txBody>
          <a:bodyPr wrap="square" rtlCol="0">
            <a:spAutoFit/>
          </a:bodyPr>
          <a:lstStyle/>
          <a:p>
            <a:pPr algn="ctr"/>
            <a:r>
              <a:rPr lang="en-GB" b="1" dirty="0" smtClean="0"/>
              <a:t>Fig- 2 How has the connection done for NN and DN</a:t>
            </a:r>
            <a:r>
              <a:rPr lang="en-GB" dirty="0" smtClean="0"/>
              <a:t>. </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785818"/>
          </a:xfrm>
        </p:spPr>
        <p:txBody>
          <a:bodyPr>
            <a:normAutofit/>
          </a:bodyPr>
          <a:lstStyle/>
          <a:p>
            <a:r>
              <a:rPr lang="en-GB" b="1" dirty="0" smtClean="0">
                <a:solidFill>
                  <a:srgbClr val="C00000"/>
                </a:solidFill>
              </a:rPr>
              <a:t>Cont...</a:t>
            </a:r>
            <a:endParaRPr lang="en-GB" b="1" dirty="0">
              <a:solidFill>
                <a:srgbClr val="C00000"/>
              </a:solidFill>
            </a:endParaRPr>
          </a:p>
        </p:txBody>
      </p:sp>
      <p:pic>
        <p:nvPicPr>
          <p:cNvPr id="8" name="Content Placeholder 7" descr="unnamed.jpg"/>
          <p:cNvPicPr>
            <a:picLocks noGrp="1" noChangeAspect="1"/>
          </p:cNvPicPr>
          <p:nvPr>
            <p:ph idx="1"/>
          </p:nvPr>
        </p:nvPicPr>
        <p:blipFill>
          <a:blip r:embed="rId2" cstate="print"/>
          <a:stretch>
            <a:fillRect/>
          </a:stretch>
        </p:blipFill>
        <p:spPr>
          <a:xfrm>
            <a:off x="0" y="0"/>
            <a:ext cx="1285852" cy="1000108"/>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14</a:t>
            </a:fld>
            <a:endParaRPr lang="en-GB"/>
          </a:p>
        </p:txBody>
      </p:sp>
      <p:cxnSp>
        <p:nvCxnSpPr>
          <p:cNvPr id="7" name="Straight Connector 6"/>
          <p:cNvCxnSpPr>
            <a:stCxn id="8" idx="3"/>
          </p:cNvCxnSpPr>
          <p:nvPr/>
        </p:nvCxnSpPr>
        <p:spPr>
          <a:xfrm>
            <a:off x="1285852" y="500054"/>
            <a:ext cx="7858148" cy="15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43108" y="142852"/>
            <a:ext cx="7000892"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pic>
        <p:nvPicPr>
          <p:cNvPr id="11" name="Picture 10" descr="Screenshot (76).png"/>
          <p:cNvPicPr/>
          <p:nvPr/>
        </p:nvPicPr>
        <p:blipFill>
          <a:blip r:embed="rId3"/>
          <a:stretch>
            <a:fillRect/>
          </a:stretch>
        </p:blipFill>
        <p:spPr>
          <a:xfrm>
            <a:off x="1707098" y="1993605"/>
            <a:ext cx="5729803" cy="2870790"/>
          </a:xfrm>
          <a:prstGeom prst="rect">
            <a:avLst/>
          </a:prstGeom>
        </p:spPr>
      </p:pic>
      <p:sp>
        <p:nvSpPr>
          <p:cNvPr id="12" name="TextBox 11"/>
          <p:cNvSpPr txBox="1"/>
          <p:nvPr/>
        </p:nvSpPr>
        <p:spPr>
          <a:xfrm>
            <a:off x="2071670" y="5214950"/>
            <a:ext cx="5500726" cy="369332"/>
          </a:xfrm>
          <a:prstGeom prst="rect">
            <a:avLst/>
          </a:prstGeom>
          <a:noFill/>
        </p:spPr>
        <p:txBody>
          <a:bodyPr wrap="square" rtlCol="0">
            <a:spAutoFit/>
          </a:bodyPr>
          <a:lstStyle/>
          <a:p>
            <a:pPr algn="ctr"/>
            <a:r>
              <a:rPr lang="en-GB" b="1" dirty="0" smtClean="0"/>
              <a:t>Fig-3 How we can see the data of any of the DN.</a:t>
            </a:r>
            <a:endParaRPr lang="en-GB"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785818"/>
          </a:xfrm>
        </p:spPr>
        <p:txBody>
          <a:bodyPr>
            <a:normAutofit/>
          </a:bodyPr>
          <a:lstStyle/>
          <a:p>
            <a:r>
              <a:rPr lang="en-GB" b="1" dirty="0" smtClean="0">
                <a:solidFill>
                  <a:srgbClr val="C00000"/>
                </a:solidFill>
              </a:rPr>
              <a:t>Cont...</a:t>
            </a:r>
            <a:endParaRPr lang="en-GB" b="1" dirty="0">
              <a:solidFill>
                <a:srgbClr val="C00000"/>
              </a:solidFill>
            </a:endParaRPr>
          </a:p>
        </p:txBody>
      </p:sp>
      <p:pic>
        <p:nvPicPr>
          <p:cNvPr id="8" name="Content Placeholder 7" descr="unnamed.jpg"/>
          <p:cNvPicPr>
            <a:picLocks noGrp="1" noChangeAspect="1"/>
          </p:cNvPicPr>
          <p:nvPr>
            <p:ph idx="1"/>
          </p:nvPr>
        </p:nvPicPr>
        <p:blipFill>
          <a:blip r:embed="rId2" cstate="print"/>
          <a:stretch>
            <a:fillRect/>
          </a:stretch>
        </p:blipFill>
        <p:spPr>
          <a:xfrm>
            <a:off x="0" y="0"/>
            <a:ext cx="1285852" cy="1000108"/>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15</a:t>
            </a:fld>
            <a:endParaRPr lang="en-GB"/>
          </a:p>
        </p:txBody>
      </p:sp>
      <p:cxnSp>
        <p:nvCxnSpPr>
          <p:cNvPr id="7" name="Straight Connector 6"/>
          <p:cNvCxnSpPr>
            <a:stCxn id="8" idx="3"/>
          </p:cNvCxnSpPr>
          <p:nvPr/>
        </p:nvCxnSpPr>
        <p:spPr>
          <a:xfrm>
            <a:off x="1285852" y="500054"/>
            <a:ext cx="7858148" cy="15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43108" y="142852"/>
            <a:ext cx="7000892"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1" name="TextBox 10"/>
          <p:cNvSpPr txBox="1"/>
          <p:nvPr/>
        </p:nvSpPr>
        <p:spPr>
          <a:xfrm>
            <a:off x="1214414" y="1928802"/>
            <a:ext cx="6786610" cy="646331"/>
          </a:xfrm>
          <a:prstGeom prst="rect">
            <a:avLst/>
          </a:prstGeom>
          <a:noFill/>
        </p:spPr>
        <p:txBody>
          <a:bodyPr wrap="square" rtlCol="0">
            <a:spAutoFit/>
          </a:bodyPr>
          <a:lstStyle/>
          <a:p>
            <a:pPr algn="ctr"/>
            <a:r>
              <a:rPr lang="en-GB" b="1" dirty="0" smtClean="0"/>
              <a:t>Fig- 4 How we can create the EBS volume and attach it to the instances via using AWS CLI commands</a:t>
            </a:r>
            <a:r>
              <a:rPr lang="en-GB" b="1" dirty="0" smtClean="0"/>
              <a:t>.</a:t>
            </a:r>
            <a:endParaRPr lang="en-GB" b="1" dirty="0"/>
          </a:p>
        </p:txBody>
      </p:sp>
      <p:pic>
        <p:nvPicPr>
          <p:cNvPr id="14" name="Picture 13" descr="Screenshot_20210628-103431__01.jpg"/>
          <p:cNvPicPr/>
          <p:nvPr/>
        </p:nvPicPr>
        <p:blipFill>
          <a:blip r:embed="rId3">
            <a:lum bright="-4000" contrast="17000"/>
          </a:blip>
          <a:stretch>
            <a:fillRect/>
          </a:stretch>
        </p:blipFill>
        <p:spPr>
          <a:xfrm>
            <a:off x="1706688" y="2786058"/>
            <a:ext cx="5730624" cy="285752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229600" cy="714380"/>
          </a:xfrm>
        </p:spPr>
        <p:txBody>
          <a:bodyPr>
            <a:normAutofit fontScale="90000"/>
          </a:bodyPr>
          <a:lstStyle/>
          <a:p>
            <a:r>
              <a:rPr lang="en-GB" b="1" dirty="0" smtClean="0">
                <a:solidFill>
                  <a:srgbClr val="C00000"/>
                </a:solidFill>
              </a:rPr>
              <a:t>Conclusion:</a:t>
            </a:r>
            <a:endParaRPr lang="en-GB" b="1" dirty="0">
              <a:solidFill>
                <a:srgbClr val="C00000"/>
              </a:solidFill>
            </a:endParaRPr>
          </a:p>
        </p:txBody>
      </p:sp>
      <p:pic>
        <p:nvPicPr>
          <p:cNvPr id="8" name="Content Placeholder 7" descr="unnamed.jpg"/>
          <p:cNvPicPr>
            <a:picLocks noGrp="1" noChangeAspect="1"/>
          </p:cNvPicPr>
          <p:nvPr>
            <p:ph idx="1"/>
          </p:nvPr>
        </p:nvPicPr>
        <p:blipFill>
          <a:blip r:embed="rId2" cstate="print"/>
          <a:stretch>
            <a:fillRect/>
          </a:stretch>
        </p:blipFill>
        <p:spPr>
          <a:xfrm>
            <a:off x="0" y="0"/>
            <a:ext cx="1285852" cy="1000108"/>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16</a:t>
            </a:fld>
            <a:endParaRPr lang="en-GB"/>
          </a:p>
        </p:txBody>
      </p:sp>
      <p:cxnSp>
        <p:nvCxnSpPr>
          <p:cNvPr id="7" name="Straight Connector 6"/>
          <p:cNvCxnSpPr>
            <a:stCxn id="8" idx="3"/>
          </p:cNvCxnSpPr>
          <p:nvPr/>
        </p:nvCxnSpPr>
        <p:spPr>
          <a:xfrm>
            <a:off x="1285852" y="500054"/>
            <a:ext cx="7858148" cy="15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43108" y="142852"/>
            <a:ext cx="7000892"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4" name="TextBox 13"/>
          <p:cNvSpPr txBox="1"/>
          <p:nvPr/>
        </p:nvSpPr>
        <p:spPr>
          <a:xfrm>
            <a:off x="714348" y="5357826"/>
            <a:ext cx="7643866" cy="646331"/>
          </a:xfrm>
          <a:prstGeom prst="rect">
            <a:avLst/>
          </a:prstGeom>
          <a:noFill/>
        </p:spPr>
        <p:txBody>
          <a:bodyPr wrap="square" rtlCol="0">
            <a:spAutoFit/>
          </a:bodyPr>
          <a:lstStyle/>
          <a:p>
            <a:pPr>
              <a:buFont typeface="Wingdings" pitchFamily="2" charset="2"/>
              <a:buChar char="Ø"/>
            </a:pPr>
            <a:r>
              <a:rPr lang="en-US" dirty="0" smtClean="0"/>
              <a:t>We will try to recover some more challenges of Big Data via using AWS and Hadoop </a:t>
            </a:r>
            <a:r>
              <a:rPr lang="en-US" dirty="0" smtClean="0"/>
              <a:t>framework</a:t>
            </a:r>
            <a:r>
              <a:rPr lang="en-GB" dirty="0" smtClean="0"/>
              <a:t>.</a:t>
            </a:r>
            <a:endParaRPr lang="en-GB" dirty="0"/>
          </a:p>
        </p:txBody>
      </p:sp>
      <p:sp>
        <p:nvSpPr>
          <p:cNvPr id="13" name="TextBox 12"/>
          <p:cNvSpPr txBox="1"/>
          <p:nvPr/>
        </p:nvSpPr>
        <p:spPr>
          <a:xfrm>
            <a:off x="2071670" y="4786322"/>
            <a:ext cx="5286412" cy="584775"/>
          </a:xfrm>
          <a:prstGeom prst="rect">
            <a:avLst/>
          </a:prstGeom>
          <a:noFill/>
        </p:spPr>
        <p:txBody>
          <a:bodyPr wrap="square" rtlCol="0">
            <a:spAutoFit/>
          </a:bodyPr>
          <a:lstStyle/>
          <a:p>
            <a:pPr algn="ctr"/>
            <a:r>
              <a:rPr lang="en-GB" sz="3200" b="1" dirty="0" smtClean="0">
                <a:solidFill>
                  <a:srgbClr val="C00000"/>
                </a:solidFill>
              </a:rPr>
              <a:t>Future Plan</a:t>
            </a:r>
            <a:r>
              <a:rPr lang="en-GB" dirty="0" smtClean="0"/>
              <a:t>:</a:t>
            </a:r>
            <a:endParaRPr lang="en-GB" dirty="0"/>
          </a:p>
        </p:txBody>
      </p:sp>
      <p:sp>
        <p:nvSpPr>
          <p:cNvPr id="15" name="TextBox 14"/>
          <p:cNvSpPr txBox="1"/>
          <p:nvPr/>
        </p:nvSpPr>
        <p:spPr>
          <a:xfrm>
            <a:off x="714348" y="1785927"/>
            <a:ext cx="7643866" cy="3139321"/>
          </a:xfrm>
          <a:prstGeom prst="rect">
            <a:avLst/>
          </a:prstGeom>
          <a:noFill/>
        </p:spPr>
        <p:txBody>
          <a:bodyPr wrap="square" rtlCol="0">
            <a:spAutoFit/>
          </a:bodyPr>
          <a:lstStyle/>
          <a:p>
            <a:pPr algn="just"/>
            <a:r>
              <a:rPr lang="en-US" dirty="0" smtClean="0"/>
              <a:t>Big data is a term for massive data sets having large, more varied and complex structure with the difficulties of storing, analyzing and </a:t>
            </a:r>
            <a:r>
              <a:rPr lang="en-US" dirty="0" smtClean="0"/>
              <a:t>visualizing. </a:t>
            </a:r>
            <a:r>
              <a:rPr lang="en-US" dirty="0" smtClean="0"/>
              <a:t>The process of research into massive amounts of data to reveal hidden </a:t>
            </a:r>
            <a:r>
              <a:rPr lang="en-US" dirty="0" smtClean="0"/>
              <a:t>patterns named </a:t>
            </a:r>
            <a:r>
              <a:rPr lang="en-US" dirty="0" smtClean="0"/>
              <a:t>as big data analytics. These useful informations for companies or organizations with the help of gaining richer and deeper </a:t>
            </a:r>
            <a:r>
              <a:rPr lang="en-US" dirty="0" smtClean="0"/>
              <a:t>insights. </a:t>
            </a:r>
            <a:r>
              <a:rPr lang="en-US" dirty="0" smtClean="0"/>
              <a:t>For this reason, big data implementations need to be analyzed and </a:t>
            </a:r>
            <a:r>
              <a:rPr lang="en-US" dirty="0" smtClean="0"/>
              <a:t>executed. </a:t>
            </a:r>
            <a:r>
              <a:rPr lang="en-US" dirty="0" smtClean="0"/>
              <a:t>This work presents an overview of big data's content, scope, samples, methods, advantages and challenges and discusses privacy concern on it and also we have shown the implementation of solution Big Data problem with respect to volume and velocity.</a:t>
            </a:r>
            <a:endParaRPr lang="en-GB" dirty="0" smtClean="0"/>
          </a:p>
          <a:p>
            <a:pPr algn="just"/>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785818"/>
          </a:xfrm>
        </p:spPr>
        <p:txBody>
          <a:bodyPr/>
          <a:lstStyle/>
          <a:p>
            <a:r>
              <a:rPr lang="en-GB" b="1" dirty="0" smtClean="0">
                <a:solidFill>
                  <a:srgbClr val="C00000"/>
                </a:solidFill>
              </a:rPr>
              <a:t>References</a:t>
            </a:r>
            <a:endParaRPr lang="en-GB" b="1" dirty="0">
              <a:solidFill>
                <a:srgbClr val="C00000"/>
              </a:solidFill>
            </a:endParaRPr>
          </a:p>
        </p:txBody>
      </p:sp>
      <p:pic>
        <p:nvPicPr>
          <p:cNvPr id="9" name="Content Placeholder 8" descr="unnamed.jpg"/>
          <p:cNvPicPr>
            <a:picLocks noGrp="1" noChangeAspect="1"/>
          </p:cNvPicPr>
          <p:nvPr>
            <p:ph idx="1"/>
          </p:nvPr>
        </p:nvPicPr>
        <p:blipFill>
          <a:blip r:embed="rId2" cstate="print"/>
          <a:stretch>
            <a:fillRect/>
          </a:stretch>
        </p:blipFill>
        <p:spPr>
          <a:xfrm>
            <a:off x="1" y="0"/>
            <a:ext cx="1285851" cy="1000108"/>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17</a:t>
            </a:fld>
            <a:endParaRPr lang="en-GB"/>
          </a:p>
        </p:txBody>
      </p:sp>
      <p:cxnSp>
        <p:nvCxnSpPr>
          <p:cNvPr id="7" name="Straight Connector 6"/>
          <p:cNvCxnSpPr/>
          <p:nvPr/>
        </p:nvCxnSpPr>
        <p:spPr>
          <a:xfrm>
            <a:off x="1285852" y="500042"/>
            <a:ext cx="7858148"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14612" y="142852"/>
            <a:ext cx="6429388"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2" name="TextBox 11"/>
          <p:cNvSpPr txBox="1"/>
          <p:nvPr/>
        </p:nvSpPr>
        <p:spPr>
          <a:xfrm>
            <a:off x="500034" y="1857364"/>
            <a:ext cx="8072494" cy="4247317"/>
          </a:xfrm>
          <a:prstGeom prst="rect">
            <a:avLst/>
          </a:prstGeom>
          <a:noFill/>
        </p:spPr>
        <p:txBody>
          <a:bodyPr wrap="square" rtlCol="0">
            <a:spAutoFit/>
          </a:bodyPr>
          <a:lstStyle/>
          <a:p>
            <a:pPr marL="342900" indent="-342900" algn="just"/>
            <a:r>
              <a:rPr lang="en-US" b="1" dirty="0" smtClean="0"/>
              <a:t>[1].</a:t>
            </a:r>
            <a:r>
              <a:rPr lang="en-US" dirty="0" smtClean="0"/>
              <a:t> </a:t>
            </a:r>
            <a:r>
              <a:rPr lang="en-US" dirty="0" smtClean="0"/>
              <a:t>Warren, J., &amp; Marz, N. (2015). </a:t>
            </a:r>
            <a:r>
              <a:rPr lang="en-US" i="1" dirty="0" smtClean="0"/>
              <a:t>Big Data: Principles and best practices of scalable realtime data systems</a:t>
            </a:r>
            <a:r>
              <a:rPr lang="en-US" dirty="0" smtClean="0"/>
              <a:t>. Simon and Schuster</a:t>
            </a:r>
            <a:r>
              <a:rPr lang="en-US" dirty="0" smtClean="0"/>
              <a:t>.</a:t>
            </a:r>
          </a:p>
          <a:p>
            <a:pPr marL="342900" indent="-342900" algn="just"/>
            <a:r>
              <a:rPr lang="en-US" b="1" dirty="0" smtClean="0"/>
              <a:t>[2]. </a:t>
            </a:r>
            <a:r>
              <a:rPr lang="en-US" dirty="0" smtClean="0"/>
              <a:t>Long</a:t>
            </a:r>
            <a:r>
              <a:rPr lang="en-US" dirty="0" smtClean="0"/>
              <a:t>, Y., &amp; Thill, J. C. (2015). Combining smart card data and household travel survey to analyze jobs–housing relationships in Beijing. </a:t>
            </a:r>
            <a:r>
              <a:rPr lang="en-US" i="1" dirty="0" smtClean="0"/>
              <a:t>Computers, Environment and Urban Systems</a:t>
            </a:r>
            <a:r>
              <a:rPr lang="en-US" dirty="0" smtClean="0"/>
              <a:t>, </a:t>
            </a:r>
            <a:r>
              <a:rPr lang="en-US" i="1" dirty="0" smtClean="0"/>
              <a:t>53</a:t>
            </a:r>
            <a:r>
              <a:rPr lang="en-US" dirty="0" smtClean="0"/>
              <a:t>, 19-35</a:t>
            </a:r>
            <a:r>
              <a:rPr lang="en-US" dirty="0" smtClean="0"/>
              <a:t>.</a:t>
            </a:r>
          </a:p>
          <a:p>
            <a:pPr marL="342900" indent="-342900" algn="just"/>
            <a:r>
              <a:rPr lang="en-US" b="1" dirty="0" smtClean="0"/>
              <a:t>[3]. </a:t>
            </a:r>
            <a:r>
              <a:rPr lang="en-US" dirty="0" smtClean="0"/>
              <a:t>Crampton, J. W., Graham, M., Poorthuis, A., Shelton, T., Stephens, M., Wilson, M. W., &amp; Zook, M. (2013). Beyond the geotag: situating ‘big data’and leveraging the potential of the geoweb. </a:t>
            </a:r>
            <a:r>
              <a:rPr lang="en-US" i="1" dirty="0" smtClean="0"/>
              <a:t>Cartography and geographic information science</a:t>
            </a:r>
            <a:r>
              <a:rPr lang="en-US" dirty="0" smtClean="0"/>
              <a:t>, </a:t>
            </a:r>
            <a:r>
              <a:rPr lang="en-US" i="1" dirty="0" smtClean="0"/>
              <a:t>40</a:t>
            </a:r>
            <a:r>
              <a:rPr lang="en-US" dirty="0" smtClean="0"/>
              <a:t>(2), 130-139.</a:t>
            </a:r>
            <a:endParaRPr lang="en-GB" dirty="0" smtClean="0"/>
          </a:p>
          <a:p>
            <a:pPr marL="342900" indent="-342900" algn="just"/>
            <a:r>
              <a:rPr lang="en-GB" b="1" dirty="0" smtClean="0"/>
              <a:t>[4]. </a:t>
            </a:r>
            <a:r>
              <a:rPr lang="en-US" dirty="0" smtClean="0"/>
              <a:t>Gao, S., Li, L., Li, W., Janowicz, K., &amp; Zhang, Y. (2017). Constructing gazetteers from volunteered big geo-data based on Hadoop. </a:t>
            </a:r>
            <a:r>
              <a:rPr lang="en-US" i="1" dirty="0" smtClean="0"/>
              <a:t>Computers, Environment and Urban Systems</a:t>
            </a:r>
            <a:r>
              <a:rPr lang="en-US" dirty="0" smtClean="0"/>
              <a:t>, </a:t>
            </a:r>
            <a:r>
              <a:rPr lang="en-US" i="1" dirty="0" smtClean="0"/>
              <a:t>61</a:t>
            </a:r>
            <a:r>
              <a:rPr lang="en-US" dirty="0" smtClean="0"/>
              <a:t>, 172-186.</a:t>
            </a:r>
            <a:endParaRPr lang="en-GB" dirty="0" smtClean="0"/>
          </a:p>
          <a:p>
            <a:pPr marL="342900" indent="-342900" algn="just"/>
            <a:r>
              <a:rPr lang="en-GB" b="1" dirty="0" smtClean="0"/>
              <a:t>[5]. </a:t>
            </a:r>
            <a:r>
              <a:rPr lang="en-US" dirty="0" smtClean="0"/>
              <a:t>McNulty, E. (2014). Understanding Big Data: the seven V’s. </a:t>
            </a:r>
            <a:r>
              <a:rPr lang="en-US" i="1" dirty="0" smtClean="0"/>
              <a:t>Dataconomy. URL: http://dataconomy. com/2014/05/seven-vs-big-data</a:t>
            </a:r>
            <a:r>
              <a:rPr lang="en-US" dirty="0" smtClean="0"/>
              <a:t>.</a:t>
            </a:r>
            <a:endParaRPr lang="en-GB" dirty="0" smtClean="0"/>
          </a:p>
          <a:p>
            <a:pPr marL="342900" indent="-342900" algn="just"/>
            <a:endParaRPr lang="en-GB"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B0A6-093F-4C6A-8873-9D08484FB248}" type="datetime1">
              <a:rPr lang="en-US" smtClean="0"/>
              <a:pPr/>
              <a:t>6/28/2021</a:t>
            </a:fld>
            <a:endParaRPr lang="en-GB"/>
          </a:p>
        </p:txBody>
      </p:sp>
      <p:sp>
        <p:nvSpPr>
          <p:cNvPr id="3" name="Slide Number Placeholder 2"/>
          <p:cNvSpPr>
            <a:spLocks noGrp="1"/>
          </p:cNvSpPr>
          <p:nvPr>
            <p:ph type="sldNum" sz="quarter" idx="12"/>
          </p:nvPr>
        </p:nvSpPr>
        <p:spPr/>
        <p:txBody>
          <a:bodyPr/>
          <a:lstStyle/>
          <a:p>
            <a:fld id="{4B4D5F44-F346-4C9C-AA73-B6A2F5E01C6E}" type="slidenum">
              <a:rPr lang="en-GB" smtClean="0"/>
              <a:pPr/>
              <a:t>18</a:t>
            </a:fld>
            <a:endParaRPr lang="en-GB"/>
          </a:p>
        </p:txBody>
      </p:sp>
      <p:sp>
        <p:nvSpPr>
          <p:cNvPr id="4" name="TextBox 3"/>
          <p:cNvSpPr txBox="1"/>
          <p:nvPr/>
        </p:nvSpPr>
        <p:spPr>
          <a:xfrm>
            <a:off x="1785918" y="2214554"/>
            <a:ext cx="5857916" cy="1446550"/>
          </a:xfrm>
          <a:prstGeom prst="rect">
            <a:avLst/>
          </a:prstGeom>
          <a:noFill/>
        </p:spPr>
        <p:txBody>
          <a:bodyPr wrap="square" rtlCol="0">
            <a:spAutoFit/>
          </a:bodyPr>
          <a:lstStyle/>
          <a:p>
            <a:pPr algn="ctr"/>
            <a:r>
              <a:rPr lang="en-GB" sz="8800" b="1" i="1" dirty="0" smtClean="0">
                <a:solidFill>
                  <a:srgbClr val="C00000"/>
                </a:solidFill>
              </a:rPr>
              <a:t>Thank You</a:t>
            </a:r>
            <a:endParaRPr lang="en-GB" sz="8800" b="1" i="1"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546"/>
            <a:ext cx="8229600" cy="714380"/>
          </a:xfrm>
        </p:spPr>
        <p:txBody>
          <a:bodyPr>
            <a:normAutofit fontScale="90000"/>
          </a:bodyPr>
          <a:lstStyle/>
          <a:p>
            <a:pPr algn="l"/>
            <a:r>
              <a:rPr lang="en-GB" b="1" dirty="0" smtClean="0">
                <a:solidFill>
                  <a:srgbClr val="C00000"/>
                </a:solidFill>
              </a:rPr>
              <a:t>Content:</a:t>
            </a:r>
            <a:endParaRPr lang="en-GB" b="1" dirty="0">
              <a:solidFill>
                <a:srgbClr val="C00000"/>
              </a:solidFill>
            </a:endParaRPr>
          </a:p>
        </p:txBody>
      </p:sp>
      <p:sp>
        <p:nvSpPr>
          <p:cNvPr id="3" name="Content Placeholder 2"/>
          <p:cNvSpPr>
            <a:spLocks noGrp="1"/>
          </p:cNvSpPr>
          <p:nvPr>
            <p:ph idx="1"/>
          </p:nvPr>
        </p:nvSpPr>
        <p:spPr>
          <a:xfrm>
            <a:off x="457200" y="1928802"/>
            <a:ext cx="8229600" cy="4197361"/>
          </a:xfrm>
        </p:spPr>
        <p:txBody>
          <a:bodyPr>
            <a:normAutofit/>
          </a:bodyPr>
          <a:lstStyle/>
          <a:p>
            <a:r>
              <a:rPr lang="en-GB" sz="2400" dirty="0" smtClean="0"/>
              <a:t>Introduction</a:t>
            </a:r>
          </a:p>
          <a:p>
            <a:r>
              <a:rPr lang="en-GB" sz="2400" dirty="0" smtClean="0"/>
              <a:t>Literature Survey</a:t>
            </a:r>
          </a:p>
          <a:p>
            <a:r>
              <a:rPr lang="en-GB" sz="2400" dirty="0" smtClean="0"/>
              <a:t>Problem Statement</a:t>
            </a:r>
          </a:p>
          <a:p>
            <a:r>
              <a:rPr lang="en-GB" sz="2400" dirty="0" smtClean="0"/>
              <a:t>Problem related to Volume</a:t>
            </a:r>
            <a:endParaRPr lang="en-GB" sz="2400" dirty="0" smtClean="0"/>
          </a:p>
          <a:p>
            <a:r>
              <a:rPr lang="en-GB" sz="2400" dirty="0" smtClean="0"/>
              <a:t>Big Data and HDFS protocol</a:t>
            </a:r>
          </a:p>
          <a:p>
            <a:r>
              <a:rPr lang="en-GB" sz="2400" dirty="0" smtClean="0"/>
              <a:t>Result Analysis</a:t>
            </a:r>
          </a:p>
          <a:p>
            <a:r>
              <a:rPr lang="en-GB" sz="2400" dirty="0" smtClean="0"/>
              <a:t>Conclusion</a:t>
            </a:r>
          </a:p>
          <a:p>
            <a:r>
              <a:rPr lang="en-GB" sz="2400" dirty="0" smtClean="0"/>
              <a:t>References</a:t>
            </a:r>
            <a:endParaRPr lang="en-GB" sz="2400" dirty="0" smtClean="0"/>
          </a:p>
          <a:p>
            <a:pPr>
              <a:buNone/>
            </a:pPr>
            <a:endParaRPr lang="en-GB" dirty="0"/>
          </a:p>
        </p:txBody>
      </p:sp>
      <p:sp>
        <p:nvSpPr>
          <p:cNvPr id="4" name="Date Placeholder 3"/>
          <p:cNvSpPr>
            <a:spLocks noGrp="1"/>
          </p:cNvSpPr>
          <p:nvPr>
            <p:ph type="dt" sz="half" idx="10"/>
          </p:nvPr>
        </p:nvSpPr>
        <p:spPr/>
        <p:txBody>
          <a:bodyPr/>
          <a:lstStyle/>
          <a:p>
            <a:fld id="{5F20ABB9-1B9D-43DF-852E-06B5564A1C31}" type="datetime1">
              <a:rPr lang="en-US" smtClean="0"/>
              <a:pPr/>
              <a:t>6/28/2021</a:t>
            </a:fld>
            <a:endParaRPr lang="en-GB" dirty="0"/>
          </a:p>
        </p:txBody>
      </p:sp>
      <p:sp>
        <p:nvSpPr>
          <p:cNvPr id="5" name="Slide Number Placeholder 4"/>
          <p:cNvSpPr>
            <a:spLocks noGrp="1"/>
          </p:cNvSpPr>
          <p:nvPr>
            <p:ph type="sldNum" sz="quarter" idx="12"/>
          </p:nvPr>
        </p:nvSpPr>
        <p:spPr/>
        <p:txBody>
          <a:bodyPr/>
          <a:lstStyle/>
          <a:p>
            <a:fld id="{4B4D5F44-F346-4C9C-AA73-B6A2F5E01C6E}" type="slidenum">
              <a:rPr lang="en-GB" smtClean="0"/>
              <a:pPr/>
              <a:t>2</a:t>
            </a:fld>
            <a:endParaRPr lang="en-GB" dirty="0"/>
          </a:p>
        </p:txBody>
      </p:sp>
      <p:cxnSp>
        <p:nvCxnSpPr>
          <p:cNvPr id="8" name="Straight Connector 7"/>
          <p:cNvCxnSpPr/>
          <p:nvPr/>
        </p:nvCxnSpPr>
        <p:spPr>
          <a:xfrm>
            <a:off x="928662" y="500042"/>
            <a:ext cx="8215338"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0" descr="unnamed.jpg"/>
          <p:cNvPicPr>
            <a:picLocks noChangeAspect="1"/>
          </p:cNvPicPr>
          <p:nvPr/>
        </p:nvPicPr>
        <p:blipFill>
          <a:blip r:embed="rId2" cstate="print"/>
          <a:stretch>
            <a:fillRect/>
          </a:stretch>
        </p:blipFill>
        <p:spPr>
          <a:xfrm>
            <a:off x="0" y="0"/>
            <a:ext cx="1142976" cy="1000108"/>
          </a:xfrm>
          <a:prstGeom prst="rect">
            <a:avLst/>
          </a:prstGeom>
        </p:spPr>
      </p:pic>
      <p:sp>
        <p:nvSpPr>
          <p:cNvPr id="13" name="TextBox 12"/>
          <p:cNvSpPr txBox="1"/>
          <p:nvPr/>
        </p:nvSpPr>
        <p:spPr>
          <a:xfrm>
            <a:off x="2857488" y="142852"/>
            <a:ext cx="6286512"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642942"/>
          </a:xfrm>
        </p:spPr>
        <p:txBody>
          <a:bodyPr>
            <a:normAutofit fontScale="90000"/>
          </a:bodyPr>
          <a:lstStyle/>
          <a:p>
            <a:r>
              <a:rPr lang="en-GB" b="1" dirty="0" smtClean="0">
                <a:solidFill>
                  <a:srgbClr val="C00000"/>
                </a:solidFill>
              </a:rPr>
              <a:t>Introduction</a:t>
            </a:r>
            <a:endParaRPr lang="en-GB" b="1" dirty="0">
              <a:solidFill>
                <a:srgbClr val="C00000"/>
              </a:solidFill>
            </a:endParaRPr>
          </a:p>
        </p:txBody>
      </p:sp>
      <p:pic>
        <p:nvPicPr>
          <p:cNvPr id="10" name="Content Placeholder 9" descr="unnamed.jpg"/>
          <p:cNvPicPr>
            <a:picLocks noGrp="1" noChangeAspect="1"/>
          </p:cNvPicPr>
          <p:nvPr>
            <p:ph idx="1"/>
          </p:nvPr>
        </p:nvPicPr>
        <p:blipFill>
          <a:blip r:embed="rId2" cstate="print"/>
          <a:stretch>
            <a:fillRect/>
          </a:stretch>
        </p:blipFill>
        <p:spPr>
          <a:xfrm>
            <a:off x="1" y="0"/>
            <a:ext cx="1214413" cy="1000108"/>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3</a:t>
            </a:fld>
            <a:endParaRPr lang="en-GB"/>
          </a:p>
        </p:txBody>
      </p:sp>
      <p:cxnSp>
        <p:nvCxnSpPr>
          <p:cNvPr id="7" name="Straight Connector 6"/>
          <p:cNvCxnSpPr/>
          <p:nvPr/>
        </p:nvCxnSpPr>
        <p:spPr>
          <a:xfrm>
            <a:off x="1428728" y="500042"/>
            <a:ext cx="7715272"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28926" y="142852"/>
            <a:ext cx="6215074"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9" name="TextBox 18"/>
          <p:cNvSpPr txBox="1"/>
          <p:nvPr/>
        </p:nvSpPr>
        <p:spPr>
          <a:xfrm>
            <a:off x="428596" y="1643050"/>
            <a:ext cx="8286808" cy="4247317"/>
          </a:xfrm>
          <a:prstGeom prst="rect">
            <a:avLst/>
          </a:prstGeom>
          <a:noFill/>
        </p:spPr>
        <p:txBody>
          <a:bodyPr wrap="square" rtlCol="0">
            <a:spAutoFit/>
          </a:bodyPr>
          <a:lstStyle/>
          <a:p>
            <a:pPr algn="just">
              <a:buFont typeface="Wingdings" pitchFamily="2" charset="2"/>
              <a:buChar char="Ø"/>
            </a:pPr>
            <a:r>
              <a:rPr lang="en-US" dirty="0" smtClean="0"/>
              <a:t>Big Data is a field that treats ways to analyse, systematically extract informations from, or otherwise deal with data sets that are too large or complex to be dealth with by traditional data processing application software</a:t>
            </a:r>
            <a:r>
              <a:rPr lang="en-US" dirty="0" smtClean="0"/>
              <a:t>.</a:t>
            </a:r>
          </a:p>
          <a:p>
            <a:pPr algn="just"/>
            <a:endParaRPr lang="en-GB" dirty="0" smtClean="0"/>
          </a:p>
          <a:p>
            <a:pPr algn="just">
              <a:buFont typeface="Wingdings" pitchFamily="2" charset="2"/>
              <a:buChar char="Ø"/>
            </a:pPr>
            <a:r>
              <a:rPr lang="en-US" dirty="0" smtClean="0"/>
              <a:t>“Big data” refers to datasets whose size is beyond the ability of typical database software tools to capture, store, manage, and analyze</a:t>
            </a:r>
            <a:r>
              <a:rPr lang="en-US" dirty="0" smtClean="0"/>
              <a:t>.</a:t>
            </a:r>
          </a:p>
          <a:p>
            <a:pPr algn="just"/>
            <a:endParaRPr lang="en-GB" dirty="0" smtClean="0"/>
          </a:p>
          <a:p>
            <a:pPr algn="just">
              <a:buFont typeface="Wingdings" pitchFamily="2" charset="2"/>
              <a:buChar char="Ø"/>
            </a:pPr>
            <a:r>
              <a:rPr lang="en-GB" sz="2400" b="1" dirty="0" smtClean="0"/>
              <a:t>Related Issues</a:t>
            </a:r>
            <a:r>
              <a:rPr lang="en-GB" sz="2400" b="1" dirty="0" smtClean="0"/>
              <a:t>:-</a:t>
            </a:r>
          </a:p>
          <a:p>
            <a:pPr lvl="0">
              <a:buFont typeface="Arial" pitchFamily="34" charset="0"/>
              <a:buChar char="•"/>
            </a:pPr>
            <a:r>
              <a:rPr lang="en-US" sz="1600" dirty="0" smtClean="0"/>
              <a:t>Lack of proper understanding of Big Data.</a:t>
            </a:r>
            <a:endParaRPr lang="en-GB" sz="1600" dirty="0" smtClean="0"/>
          </a:p>
          <a:p>
            <a:pPr lvl="0">
              <a:buFont typeface="Arial" pitchFamily="34" charset="0"/>
              <a:buChar char="•"/>
            </a:pPr>
            <a:r>
              <a:rPr lang="en-US" sz="1600" dirty="0" smtClean="0"/>
              <a:t>Data growth issues</a:t>
            </a:r>
            <a:r>
              <a:rPr lang="en-US" sz="1600" b="1" dirty="0" smtClean="0"/>
              <a:t>.</a:t>
            </a:r>
            <a:endParaRPr lang="en-GB" sz="1600" dirty="0" smtClean="0"/>
          </a:p>
          <a:p>
            <a:pPr lvl="0">
              <a:buFont typeface="Arial" pitchFamily="34" charset="0"/>
              <a:buChar char="•"/>
            </a:pPr>
            <a:r>
              <a:rPr lang="en-US" sz="1600" dirty="0" smtClean="0"/>
              <a:t>Confusion while Big Data tool selection.</a:t>
            </a:r>
            <a:endParaRPr lang="en-GB" sz="1600" dirty="0" smtClean="0"/>
          </a:p>
          <a:p>
            <a:pPr lvl="0">
              <a:buFont typeface="Arial" pitchFamily="34" charset="0"/>
              <a:buChar char="•"/>
            </a:pPr>
            <a:r>
              <a:rPr lang="en-US" sz="1600" dirty="0" smtClean="0"/>
              <a:t>Lack of data professionals.</a:t>
            </a:r>
            <a:endParaRPr lang="en-GB" sz="1600" dirty="0" smtClean="0"/>
          </a:p>
          <a:p>
            <a:pPr lvl="0">
              <a:buFont typeface="Arial" pitchFamily="34" charset="0"/>
              <a:buChar char="•"/>
            </a:pPr>
            <a:r>
              <a:rPr lang="en-US" sz="1600" dirty="0" smtClean="0"/>
              <a:t>Security of data.</a:t>
            </a:r>
            <a:endParaRPr lang="en-GB" sz="1600" dirty="0" smtClean="0"/>
          </a:p>
          <a:p>
            <a:pPr lvl="0">
              <a:buFont typeface="Arial" pitchFamily="34" charset="0"/>
              <a:buChar char="•"/>
            </a:pPr>
            <a:r>
              <a:rPr lang="en-US" sz="1600" dirty="0" smtClean="0"/>
              <a:t>Integrating data from a variety of sources.</a:t>
            </a:r>
            <a:endParaRPr lang="en-GB" sz="1600" dirty="0" smtClean="0"/>
          </a:p>
          <a:p>
            <a:pPr algn="just"/>
            <a:endParaRPr lang="en-GB"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229600" cy="571504"/>
          </a:xfrm>
        </p:spPr>
        <p:txBody>
          <a:bodyPr>
            <a:noAutofit/>
          </a:bodyPr>
          <a:lstStyle/>
          <a:p>
            <a:pPr algn="l"/>
            <a:r>
              <a:rPr lang="en-GB" sz="3200" b="1" dirty="0" smtClean="0"/>
              <a:t>Motivation of work:</a:t>
            </a:r>
            <a:endParaRPr lang="en-GB" sz="3200" b="1" dirty="0"/>
          </a:p>
        </p:txBody>
      </p:sp>
      <p:pic>
        <p:nvPicPr>
          <p:cNvPr id="9" name="Content Placeholder 8" descr="unnamed.jpg"/>
          <p:cNvPicPr>
            <a:picLocks noGrp="1" noChangeAspect="1"/>
          </p:cNvPicPr>
          <p:nvPr>
            <p:ph idx="1"/>
          </p:nvPr>
        </p:nvPicPr>
        <p:blipFill>
          <a:blip r:embed="rId2" cstate="print"/>
          <a:stretch>
            <a:fillRect/>
          </a:stretch>
        </p:blipFill>
        <p:spPr>
          <a:xfrm>
            <a:off x="1" y="-1"/>
            <a:ext cx="1285851" cy="1071547"/>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4</a:t>
            </a:fld>
            <a:endParaRPr lang="en-GB"/>
          </a:p>
        </p:txBody>
      </p:sp>
      <p:cxnSp>
        <p:nvCxnSpPr>
          <p:cNvPr id="7" name="Straight Connector 6"/>
          <p:cNvCxnSpPr/>
          <p:nvPr/>
        </p:nvCxnSpPr>
        <p:spPr>
          <a:xfrm>
            <a:off x="1357290" y="500042"/>
            <a:ext cx="7786710" cy="15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8794" y="142852"/>
            <a:ext cx="7215206"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6" name="TextBox 15"/>
          <p:cNvSpPr txBox="1"/>
          <p:nvPr/>
        </p:nvSpPr>
        <p:spPr>
          <a:xfrm>
            <a:off x="500034" y="1714488"/>
            <a:ext cx="8143932" cy="3416320"/>
          </a:xfrm>
          <a:prstGeom prst="rect">
            <a:avLst/>
          </a:prstGeom>
          <a:noFill/>
        </p:spPr>
        <p:txBody>
          <a:bodyPr wrap="square" rtlCol="0">
            <a:spAutoFit/>
          </a:bodyPr>
          <a:lstStyle/>
          <a:p>
            <a:pPr>
              <a:buFont typeface="Wingdings" pitchFamily="2" charset="2"/>
              <a:buChar char="Ø"/>
            </a:pPr>
            <a:r>
              <a:rPr lang="en-US" dirty="0" smtClean="0"/>
              <a:t>Many Organizations can use Big Data analytics systems and software to make data-driven decisions that can improve business-related outcomes. The benefits may include more effective marketing, new revenue opportunities, customer personalization and improved operational efficiency. </a:t>
            </a:r>
            <a:endParaRPr lang="en-US" dirty="0" smtClean="0"/>
          </a:p>
          <a:p>
            <a:pPr>
              <a:buFont typeface="Wingdings" pitchFamily="2" charset="2"/>
              <a:buChar char="Ø"/>
            </a:pPr>
            <a:r>
              <a:rPr lang="en-US" dirty="0" smtClean="0"/>
              <a:t>With </a:t>
            </a:r>
            <a:r>
              <a:rPr lang="en-US" dirty="0" smtClean="0"/>
              <a:t>an effective strategy, these benefits can provide competetive advantages over rivals. Instead of using one large computer to process and store the data, Hadoop allows clustering commodity hardware together to analyze massive data sets in parallel.</a:t>
            </a:r>
            <a:endParaRPr lang="en-GB" dirty="0" smtClean="0"/>
          </a:p>
          <a:p>
            <a:pPr>
              <a:buFont typeface="Wingdings" pitchFamily="2" charset="2"/>
              <a:buChar char="Ø"/>
            </a:pPr>
            <a:r>
              <a:rPr lang="en-US" dirty="0" smtClean="0"/>
              <a:t>Amazon EMR makes it easy to create and manage fully configured, elastic clusters of Amazon EC2 instances running Hadoop and other applications in the Hadoop ecosystems.</a:t>
            </a:r>
            <a:endParaRPr lang="en-GB" dirty="0" smtClean="0"/>
          </a:p>
          <a:p>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714380"/>
          </a:xfrm>
        </p:spPr>
        <p:txBody>
          <a:bodyPr>
            <a:normAutofit fontScale="90000"/>
          </a:bodyPr>
          <a:lstStyle/>
          <a:p>
            <a:r>
              <a:rPr lang="en-GB" b="1" dirty="0" smtClean="0">
                <a:solidFill>
                  <a:srgbClr val="C00000"/>
                </a:solidFill>
              </a:rPr>
              <a:t>Literature Survey</a:t>
            </a:r>
            <a:endParaRPr lang="en-GB" dirty="0"/>
          </a:p>
        </p:txBody>
      </p:sp>
      <p:pic>
        <p:nvPicPr>
          <p:cNvPr id="12" name="Content Placeholder 11" descr="unnamed.jpg"/>
          <p:cNvPicPr>
            <a:picLocks noGrp="1" noChangeAspect="1"/>
          </p:cNvPicPr>
          <p:nvPr>
            <p:ph idx="1"/>
          </p:nvPr>
        </p:nvPicPr>
        <p:blipFill>
          <a:blip r:embed="rId2" cstate="print"/>
          <a:stretch>
            <a:fillRect/>
          </a:stretch>
        </p:blipFill>
        <p:spPr>
          <a:xfrm>
            <a:off x="0" y="0"/>
            <a:ext cx="1285852" cy="1000108"/>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5</a:t>
            </a:fld>
            <a:endParaRPr lang="en-GB"/>
          </a:p>
        </p:txBody>
      </p:sp>
      <p:cxnSp>
        <p:nvCxnSpPr>
          <p:cNvPr id="7" name="Straight Connector 6"/>
          <p:cNvCxnSpPr/>
          <p:nvPr/>
        </p:nvCxnSpPr>
        <p:spPr>
          <a:xfrm>
            <a:off x="1428728" y="500042"/>
            <a:ext cx="7715272"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86050" y="142852"/>
            <a:ext cx="6357950"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5" name="TextBox 14"/>
          <p:cNvSpPr txBox="1"/>
          <p:nvPr/>
        </p:nvSpPr>
        <p:spPr>
          <a:xfrm>
            <a:off x="285720" y="1928802"/>
            <a:ext cx="8501122" cy="3970318"/>
          </a:xfrm>
          <a:prstGeom prst="rect">
            <a:avLst/>
          </a:prstGeom>
          <a:noFill/>
        </p:spPr>
        <p:txBody>
          <a:bodyPr wrap="square" rtlCol="0">
            <a:spAutoFit/>
          </a:bodyPr>
          <a:lstStyle/>
          <a:p>
            <a:pPr>
              <a:buFont typeface="Wingdings" pitchFamily="2" charset="2"/>
              <a:buChar char="Ø"/>
            </a:pPr>
            <a:r>
              <a:rPr lang="en-US" dirty="0" smtClean="0"/>
              <a:t>In 2011, Gartner an information technology research and advisory company defined big data as growth challenges focus on information volume, variety and velocity </a:t>
            </a:r>
            <a:r>
              <a:rPr lang="en-US" dirty="0" smtClean="0"/>
              <a:t>[1].</a:t>
            </a:r>
          </a:p>
          <a:p>
            <a:endParaRPr lang="en-US" dirty="0" smtClean="0"/>
          </a:p>
          <a:p>
            <a:pPr>
              <a:buFont typeface="Wingdings" pitchFamily="2" charset="2"/>
              <a:buChar char="Ø"/>
            </a:pPr>
            <a:r>
              <a:rPr lang="en-US" dirty="0" smtClean="0"/>
              <a:t>In </a:t>
            </a:r>
            <a:r>
              <a:rPr lang="en-US" dirty="0" smtClean="0"/>
              <a:t>[2], </a:t>
            </a:r>
            <a:r>
              <a:rPr lang="en-US" dirty="0" smtClean="0"/>
              <a:t>Volume is defined as increasing the amount of data. Velocity is defined as the speed of data at which data flow in or out of the system. Variety is defined as various data types and sources. There are many frameworks to perform operation on big data. One of them is Apache Hadoop framework</a:t>
            </a:r>
            <a:r>
              <a:rPr lang="en-US" dirty="0" smtClean="0"/>
              <a:t>.</a:t>
            </a:r>
          </a:p>
          <a:p>
            <a:pPr>
              <a:buFont typeface="Wingdings" pitchFamily="2" charset="2"/>
              <a:buChar char="Ø"/>
            </a:pPr>
            <a:endParaRPr lang="en-US" dirty="0" smtClean="0"/>
          </a:p>
          <a:p>
            <a:pPr>
              <a:buFont typeface="Wingdings" pitchFamily="2" charset="2"/>
              <a:buChar char="Ø"/>
            </a:pPr>
            <a:r>
              <a:rPr lang="en-US" dirty="0" smtClean="0"/>
              <a:t>The most popular description of big data thus far is the ‘‘3V” model, where ‘‘3V” refers to volume, variety, and velocity </a:t>
            </a:r>
            <a:r>
              <a:rPr lang="en-US" dirty="0" smtClean="0"/>
              <a:t>[3].</a:t>
            </a:r>
          </a:p>
          <a:p>
            <a:pPr>
              <a:buFont typeface="Wingdings" pitchFamily="2" charset="2"/>
              <a:buChar char="Ø"/>
            </a:pPr>
            <a:endParaRPr lang="en-US" dirty="0" smtClean="0"/>
          </a:p>
          <a:p>
            <a:pPr>
              <a:buFont typeface="Wingdings" pitchFamily="2" charset="2"/>
              <a:buChar char="Ø"/>
            </a:pPr>
            <a:r>
              <a:rPr lang="en-US" dirty="0" smtClean="0"/>
              <a:t>Volume literally means that typical big data have particularly large data volume. For example, mobile phone call records usually have 70 million data entries </a:t>
            </a:r>
            <a:r>
              <a:rPr lang="en-US" dirty="0" smtClean="0"/>
              <a:t>[4].</a:t>
            </a:r>
            <a:endParaRPr lang="en-GB" dirty="0" smtClean="0"/>
          </a:p>
          <a:p>
            <a:pPr>
              <a:buFont typeface="Wingdings" pitchFamily="2" charset="2"/>
              <a:buChar char="Ø"/>
            </a:pPr>
            <a:endParaRPr lang="en-GB"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714380"/>
          </a:xfrm>
        </p:spPr>
        <p:txBody>
          <a:bodyPr>
            <a:normAutofit fontScale="90000"/>
          </a:bodyPr>
          <a:lstStyle/>
          <a:p>
            <a:r>
              <a:rPr lang="en-GB" b="1" dirty="0" smtClean="0">
                <a:solidFill>
                  <a:srgbClr val="C00000"/>
                </a:solidFill>
              </a:rPr>
              <a:t>Problem Statement</a:t>
            </a:r>
            <a:endParaRPr lang="en-GB" dirty="0"/>
          </a:p>
        </p:txBody>
      </p:sp>
      <p:pic>
        <p:nvPicPr>
          <p:cNvPr id="9" name="Content Placeholder 8" descr="unnamed.jpg"/>
          <p:cNvPicPr>
            <a:picLocks noGrp="1" noChangeAspect="1"/>
          </p:cNvPicPr>
          <p:nvPr>
            <p:ph idx="1"/>
          </p:nvPr>
        </p:nvPicPr>
        <p:blipFill>
          <a:blip r:embed="rId2" cstate="print"/>
          <a:stretch>
            <a:fillRect/>
          </a:stretch>
        </p:blipFill>
        <p:spPr>
          <a:xfrm>
            <a:off x="0" y="0"/>
            <a:ext cx="1142976" cy="928670"/>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6</a:t>
            </a:fld>
            <a:endParaRPr lang="en-GB"/>
          </a:p>
        </p:txBody>
      </p:sp>
      <p:cxnSp>
        <p:nvCxnSpPr>
          <p:cNvPr id="7" name="Straight Connector 6"/>
          <p:cNvCxnSpPr/>
          <p:nvPr/>
        </p:nvCxnSpPr>
        <p:spPr>
          <a:xfrm>
            <a:off x="1214414" y="500042"/>
            <a:ext cx="7929586"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14546" y="142852"/>
            <a:ext cx="6929454"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2" name="TextBox 11"/>
          <p:cNvSpPr txBox="1"/>
          <p:nvPr/>
        </p:nvSpPr>
        <p:spPr>
          <a:xfrm>
            <a:off x="357158" y="2000240"/>
            <a:ext cx="8429684" cy="646331"/>
          </a:xfrm>
          <a:prstGeom prst="rect">
            <a:avLst/>
          </a:prstGeom>
          <a:noFill/>
        </p:spPr>
        <p:txBody>
          <a:bodyPr wrap="square" rtlCol="0">
            <a:spAutoFit/>
          </a:bodyPr>
          <a:lstStyle/>
          <a:p>
            <a:pPr>
              <a:buFont typeface="Wingdings" pitchFamily="2" charset="2"/>
              <a:buChar char="Ø"/>
            </a:pPr>
            <a:r>
              <a:rPr lang="en-GB" b="1" dirty="0" smtClean="0"/>
              <a:t>To </a:t>
            </a:r>
            <a:r>
              <a:rPr lang="en-GB" b="1" dirty="0" smtClean="0"/>
              <a:t>build</a:t>
            </a:r>
            <a:r>
              <a:rPr lang="en-GB" b="1" dirty="0" smtClean="0"/>
              <a:t> an architecture which handles that much amount of Data without any issue and with much low cost. </a:t>
            </a:r>
            <a:endParaRPr lang="en-GB"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714380"/>
          </a:xfrm>
        </p:spPr>
        <p:txBody>
          <a:bodyPr>
            <a:normAutofit/>
          </a:bodyPr>
          <a:lstStyle/>
          <a:p>
            <a:r>
              <a:rPr lang="en-GB" sz="4000" b="1" dirty="0" smtClean="0">
                <a:solidFill>
                  <a:srgbClr val="C00000"/>
                </a:solidFill>
              </a:rPr>
              <a:t>Problem related to ‘Volume’</a:t>
            </a:r>
            <a:endParaRPr lang="en-GB" sz="4000" b="1" dirty="0">
              <a:solidFill>
                <a:srgbClr val="C00000"/>
              </a:solidFill>
            </a:endParaRPr>
          </a:p>
        </p:txBody>
      </p:sp>
      <p:pic>
        <p:nvPicPr>
          <p:cNvPr id="8" name="Content Placeholder 7" descr="unnamed.jpg"/>
          <p:cNvPicPr>
            <a:picLocks noGrp="1" noChangeAspect="1"/>
          </p:cNvPicPr>
          <p:nvPr>
            <p:ph idx="1"/>
          </p:nvPr>
        </p:nvPicPr>
        <p:blipFill>
          <a:blip r:embed="rId2" cstate="print"/>
          <a:stretch>
            <a:fillRect/>
          </a:stretch>
        </p:blipFill>
        <p:spPr>
          <a:xfrm>
            <a:off x="0" y="0"/>
            <a:ext cx="1142976" cy="928670"/>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7</a:t>
            </a:fld>
            <a:endParaRPr lang="en-GB"/>
          </a:p>
        </p:txBody>
      </p:sp>
      <p:cxnSp>
        <p:nvCxnSpPr>
          <p:cNvPr id="7" name="Straight Connector 6"/>
          <p:cNvCxnSpPr>
            <a:stCxn id="8" idx="3"/>
          </p:cNvCxnSpPr>
          <p:nvPr/>
        </p:nvCxnSpPr>
        <p:spPr>
          <a:xfrm>
            <a:off x="1142976" y="464335"/>
            <a:ext cx="8001024" cy="37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8794" y="142852"/>
            <a:ext cx="7215206"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3" name="TextBox 12"/>
          <p:cNvSpPr txBox="1"/>
          <p:nvPr/>
        </p:nvSpPr>
        <p:spPr>
          <a:xfrm>
            <a:off x="500034" y="2071678"/>
            <a:ext cx="8215370" cy="2862322"/>
          </a:xfrm>
          <a:prstGeom prst="rect">
            <a:avLst/>
          </a:prstGeom>
          <a:noFill/>
        </p:spPr>
        <p:txBody>
          <a:bodyPr wrap="square" rtlCol="0">
            <a:spAutoFit/>
          </a:bodyPr>
          <a:lstStyle/>
          <a:p>
            <a:pPr lvl="0">
              <a:lnSpc>
                <a:spcPct val="150000"/>
              </a:lnSpc>
              <a:buFont typeface="Arial" pitchFamily="34" charset="0"/>
              <a:buChar char="•"/>
            </a:pPr>
            <a:r>
              <a:rPr lang="en-GB" dirty="0" smtClean="0"/>
              <a:t>Each day, the world produces 2.5 quintillion bytes of data. That is 2.3 trillion gigabytes.</a:t>
            </a:r>
          </a:p>
          <a:p>
            <a:pPr lvl="0">
              <a:lnSpc>
                <a:spcPct val="150000"/>
              </a:lnSpc>
              <a:buFont typeface="Arial" pitchFamily="34" charset="0"/>
              <a:buChar char="•"/>
            </a:pPr>
            <a:r>
              <a:rPr lang="en-GB" dirty="0" smtClean="0"/>
              <a:t>By </a:t>
            </a:r>
            <a:r>
              <a:rPr lang="en-GB" dirty="0" smtClean="0"/>
              <a:t>2021, </a:t>
            </a:r>
            <a:r>
              <a:rPr lang="en-GB" dirty="0" smtClean="0"/>
              <a:t>we will have created 40 zettabytes of data, which is 43 trillion gigabytes.</a:t>
            </a:r>
          </a:p>
          <a:p>
            <a:pPr lvl="0">
              <a:lnSpc>
                <a:spcPct val="150000"/>
              </a:lnSpc>
              <a:buFont typeface="Arial" pitchFamily="34" charset="0"/>
              <a:buChar char="•"/>
            </a:pPr>
            <a:r>
              <a:rPr lang="en-GB" dirty="0" smtClean="0"/>
              <a:t>Most companies already have, on average, 100 terabytes of data stored each.</a:t>
            </a:r>
          </a:p>
          <a:p>
            <a:pPr lvl="0">
              <a:lnSpc>
                <a:spcPct val="150000"/>
              </a:lnSpc>
              <a:buFont typeface="Arial" pitchFamily="34" charset="0"/>
              <a:buChar char="•"/>
            </a:pPr>
            <a:r>
              <a:rPr lang="en-GB" dirty="0" smtClean="0"/>
              <a:t>Facebook users upload that many data daily.</a:t>
            </a:r>
          </a:p>
          <a:p>
            <a:pPr lvl="0">
              <a:lnSpc>
                <a:spcPct val="150000"/>
              </a:lnSpc>
              <a:buFont typeface="Arial" pitchFamily="34" charset="0"/>
              <a:buChar char="•"/>
            </a:pPr>
            <a:r>
              <a:rPr lang="en-GB" dirty="0" smtClean="0"/>
              <a:t>Walmart alone processes over a million transactions per hour.</a:t>
            </a:r>
          </a:p>
          <a:p>
            <a:pPr algn="just"/>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229600" cy="642942"/>
          </a:xfrm>
        </p:spPr>
        <p:txBody>
          <a:bodyPr>
            <a:normAutofit fontScale="90000"/>
          </a:bodyPr>
          <a:lstStyle/>
          <a:p>
            <a:r>
              <a:rPr lang="en-GB" b="1" dirty="0" smtClean="0">
                <a:solidFill>
                  <a:srgbClr val="C00000"/>
                </a:solidFill>
              </a:rPr>
              <a:t>Big Data</a:t>
            </a:r>
            <a:endParaRPr lang="en-GB" b="1" dirty="0">
              <a:solidFill>
                <a:srgbClr val="C00000"/>
              </a:solidFill>
            </a:endParaRPr>
          </a:p>
        </p:txBody>
      </p:sp>
      <p:pic>
        <p:nvPicPr>
          <p:cNvPr id="8" name="Content Placeholder 7" descr="unnamed.jpg"/>
          <p:cNvPicPr>
            <a:picLocks noGrp="1" noChangeAspect="1"/>
          </p:cNvPicPr>
          <p:nvPr>
            <p:ph idx="1"/>
          </p:nvPr>
        </p:nvPicPr>
        <p:blipFill>
          <a:blip r:embed="rId3" cstate="print"/>
          <a:stretch>
            <a:fillRect/>
          </a:stretch>
        </p:blipFill>
        <p:spPr>
          <a:xfrm>
            <a:off x="-1" y="-1"/>
            <a:ext cx="1142977" cy="1000109"/>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8</a:t>
            </a:fld>
            <a:endParaRPr lang="en-GB"/>
          </a:p>
        </p:txBody>
      </p:sp>
      <p:cxnSp>
        <p:nvCxnSpPr>
          <p:cNvPr id="7" name="Straight Connector 6"/>
          <p:cNvCxnSpPr>
            <a:stCxn id="8" idx="3"/>
          </p:cNvCxnSpPr>
          <p:nvPr/>
        </p:nvCxnSpPr>
        <p:spPr>
          <a:xfrm>
            <a:off x="1142976" y="500054"/>
            <a:ext cx="8001024" cy="15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57422" y="142852"/>
            <a:ext cx="6786578"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21" name="TextBox 20"/>
          <p:cNvSpPr txBox="1"/>
          <p:nvPr/>
        </p:nvSpPr>
        <p:spPr>
          <a:xfrm>
            <a:off x="928662" y="4429132"/>
            <a:ext cx="7143800" cy="2308324"/>
          </a:xfrm>
          <a:prstGeom prst="rect">
            <a:avLst/>
          </a:prstGeom>
          <a:noFill/>
        </p:spPr>
        <p:txBody>
          <a:bodyPr wrap="square" rtlCol="0">
            <a:spAutoFit/>
          </a:bodyPr>
          <a:lstStyle/>
          <a:p>
            <a:r>
              <a:rPr lang="en-GB" b="1" dirty="0" smtClean="0"/>
              <a:t>There are 7 V’s of Big Data:</a:t>
            </a:r>
          </a:p>
          <a:p>
            <a:pPr marL="342900" indent="-342900">
              <a:buAutoNum type="arabicPeriod"/>
            </a:pPr>
            <a:r>
              <a:rPr lang="en-GB" dirty="0" smtClean="0"/>
              <a:t>Volume.</a:t>
            </a:r>
          </a:p>
          <a:p>
            <a:pPr marL="342900" indent="-342900">
              <a:buAutoNum type="arabicPeriod"/>
            </a:pPr>
            <a:r>
              <a:rPr lang="en-GB" dirty="0" smtClean="0"/>
              <a:t>Velocity.</a:t>
            </a:r>
          </a:p>
          <a:p>
            <a:pPr marL="342900" indent="-342900">
              <a:buAutoNum type="arabicPeriod"/>
            </a:pPr>
            <a:r>
              <a:rPr lang="en-GB" dirty="0" smtClean="0"/>
              <a:t>Variety.</a:t>
            </a:r>
          </a:p>
          <a:p>
            <a:pPr marL="342900" indent="-342900">
              <a:buAutoNum type="arabicPeriod"/>
            </a:pPr>
            <a:r>
              <a:rPr lang="en-GB" dirty="0" smtClean="0"/>
              <a:t>Value.</a:t>
            </a:r>
          </a:p>
          <a:p>
            <a:pPr marL="342900" indent="-342900">
              <a:buAutoNum type="arabicPeriod"/>
            </a:pPr>
            <a:r>
              <a:rPr lang="en-GB" dirty="0" smtClean="0"/>
              <a:t>Visualization.</a:t>
            </a:r>
          </a:p>
          <a:p>
            <a:pPr marL="342900" indent="-342900">
              <a:buAutoNum type="arabicPeriod"/>
            </a:pPr>
            <a:r>
              <a:rPr lang="en-GB" dirty="0" smtClean="0"/>
              <a:t>Variability.</a:t>
            </a:r>
          </a:p>
          <a:p>
            <a:pPr marL="342900" indent="-342900">
              <a:buAutoNum type="arabicPeriod"/>
            </a:pPr>
            <a:r>
              <a:rPr lang="en-GB" dirty="0" smtClean="0"/>
              <a:t>Varacity.</a:t>
            </a:r>
          </a:p>
        </p:txBody>
      </p:sp>
      <p:sp>
        <p:nvSpPr>
          <p:cNvPr id="12" name="TextBox 11"/>
          <p:cNvSpPr txBox="1"/>
          <p:nvPr/>
        </p:nvSpPr>
        <p:spPr>
          <a:xfrm>
            <a:off x="857224" y="1714489"/>
            <a:ext cx="7358114" cy="2585323"/>
          </a:xfrm>
          <a:prstGeom prst="rect">
            <a:avLst/>
          </a:prstGeom>
          <a:noFill/>
        </p:spPr>
        <p:txBody>
          <a:bodyPr wrap="square" rtlCol="0">
            <a:spAutoFit/>
          </a:bodyPr>
          <a:lstStyle/>
          <a:p>
            <a:pPr algn="just">
              <a:buFont typeface="Wingdings" pitchFamily="2" charset="2"/>
              <a:buChar char="Ø"/>
            </a:pPr>
            <a:r>
              <a:rPr lang="en-US" dirty="0" smtClean="0"/>
              <a:t>Relational Database Management system and desktop </a:t>
            </a:r>
            <a:r>
              <a:rPr lang="en-US" dirty="0" smtClean="0"/>
              <a:t>statistics </a:t>
            </a:r>
            <a:r>
              <a:rPr lang="en-US" dirty="0" smtClean="0"/>
              <a:t>and visualization packages often have difficulty handling big data</a:t>
            </a:r>
            <a:r>
              <a:rPr lang="en-US" dirty="0" smtClean="0"/>
              <a:t>. </a:t>
            </a:r>
            <a:r>
              <a:rPr lang="en-US" dirty="0" smtClean="0"/>
              <a:t>The work </a:t>
            </a:r>
            <a:r>
              <a:rPr lang="en-US" dirty="0" smtClean="0"/>
              <a:t>instead </a:t>
            </a:r>
            <a:r>
              <a:rPr lang="en-US" dirty="0" smtClean="0"/>
              <a:t>requires"massively parallel </a:t>
            </a:r>
            <a:r>
              <a:rPr lang="en-US" dirty="0" smtClean="0"/>
              <a:t>software running on tens, hundreds, or even thousands of servers</a:t>
            </a:r>
            <a:r>
              <a:rPr lang="en-US" dirty="0" smtClean="0"/>
              <a:t>". What </a:t>
            </a:r>
            <a:r>
              <a:rPr lang="en-US" dirty="0" smtClean="0"/>
              <a:t>is considered "big </a:t>
            </a:r>
            <a:r>
              <a:rPr lang="en-US" dirty="0" smtClean="0"/>
              <a:t>data“ varies </a:t>
            </a:r>
            <a:r>
              <a:rPr lang="en-US" dirty="0" smtClean="0"/>
              <a:t>depending on the capabilities </a:t>
            </a:r>
            <a:r>
              <a:rPr lang="en-US" dirty="0" smtClean="0"/>
              <a:t>of the users and their tools</a:t>
            </a:r>
            <a:r>
              <a:rPr lang="en-US" dirty="0" smtClean="0"/>
              <a:t>, </a:t>
            </a:r>
            <a:r>
              <a:rPr lang="en-US" dirty="0" smtClean="0"/>
              <a:t> and expanding capabilities make Big </a:t>
            </a:r>
            <a:r>
              <a:rPr lang="en-US" dirty="0" smtClean="0"/>
              <a:t>Data a </a:t>
            </a:r>
            <a:r>
              <a:rPr lang="en-US" dirty="0" smtClean="0"/>
              <a:t>moving target</a:t>
            </a:r>
            <a:r>
              <a:rPr lang="en-US" dirty="0" smtClean="0"/>
              <a:t>. </a:t>
            </a:r>
            <a:endParaRPr lang="en-US" dirty="0" smtClean="0"/>
          </a:p>
          <a:p>
            <a:pPr algn="just">
              <a:buFont typeface="Wingdings" pitchFamily="2" charset="2"/>
              <a:buChar char="Ø"/>
            </a:pPr>
            <a:endParaRPr lang="en-US" dirty="0" smtClean="0"/>
          </a:p>
          <a:p>
            <a:pPr algn="just">
              <a:buFont typeface="Wingdings" pitchFamily="2" charset="2"/>
              <a:buChar char="Ø"/>
            </a:pPr>
            <a:r>
              <a:rPr lang="en-US" dirty="0" smtClean="0"/>
              <a:t>Challenges include analysis, </a:t>
            </a:r>
            <a:r>
              <a:rPr lang="en-US" dirty="0" smtClean="0"/>
              <a:t>capture, data curation, search, sharing, storage</a:t>
            </a:r>
            <a:r>
              <a:rPr lang="en-US" dirty="0" smtClean="0"/>
              <a:t>, transfer, visualization, </a:t>
            </a:r>
            <a:r>
              <a:rPr lang="en-US" dirty="0" smtClean="0"/>
              <a:t>and information privacy.</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642942"/>
          </a:xfrm>
        </p:spPr>
        <p:txBody>
          <a:bodyPr>
            <a:normAutofit fontScale="90000"/>
          </a:bodyPr>
          <a:lstStyle/>
          <a:p>
            <a:r>
              <a:rPr lang="en-GB" b="1" dirty="0" smtClean="0">
                <a:solidFill>
                  <a:srgbClr val="C00000"/>
                </a:solidFill>
              </a:rPr>
              <a:t>Hadoop (HDFS)</a:t>
            </a:r>
            <a:endParaRPr lang="en-GB" b="1" dirty="0">
              <a:solidFill>
                <a:srgbClr val="C00000"/>
              </a:solidFill>
            </a:endParaRPr>
          </a:p>
        </p:txBody>
      </p:sp>
      <p:pic>
        <p:nvPicPr>
          <p:cNvPr id="9" name="Content Placeholder 8" descr="unnamed.jpg"/>
          <p:cNvPicPr>
            <a:picLocks noGrp="1" noChangeAspect="1"/>
          </p:cNvPicPr>
          <p:nvPr>
            <p:ph idx="1"/>
          </p:nvPr>
        </p:nvPicPr>
        <p:blipFill>
          <a:blip r:embed="rId2" cstate="print"/>
          <a:stretch>
            <a:fillRect/>
          </a:stretch>
        </p:blipFill>
        <p:spPr>
          <a:xfrm>
            <a:off x="0" y="0"/>
            <a:ext cx="1142976" cy="928670"/>
          </a:xfrm>
        </p:spPr>
      </p:pic>
      <p:sp>
        <p:nvSpPr>
          <p:cNvPr id="4" name="Date Placeholder 3"/>
          <p:cNvSpPr>
            <a:spLocks noGrp="1"/>
          </p:cNvSpPr>
          <p:nvPr>
            <p:ph type="dt" sz="half" idx="10"/>
          </p:nvPr>
        </p:nvSpPr>
        <p:spPr/>
        <p:txBody>
          <a:bodyPr/>
          <a:lstStyle/>
          <a:p>
            <a:fld id="{F75A1AE4-47E4-425C-B0D1-8120181C0882}" type="datetime1">
              <a:rPr lang="en-US" smtClean="0"/>
              <a:pPr/>
              <a:t>6/28/2021</a:t>
            </a:fld>
            <a:endParaRPr lang="en-GB"/>
          </a:p>
        </p:txBody>
      </p:sp>
      <p:sp>
        <p:nvSpPr>
          <p:cNvPr id="5" name="Slide Number Placeholder 4"/>
          <p:cNvSpPr>
            <a:spLocks noGrp="1"/>
          </p:cNvSpPr>
          <p:nvPr>
            <p:ph type="sldNum" sz="quarter" idx="12"/>
          </p:nvPr>
        </p:nvSpPr>
        <p:spPr/>
        <p:txBody>
          <a:bodyPr/>
          <a:lstStyle/>
          <a:p>
            <a:fld id="{4B4D5F44-F346-4C9C-AA73-B6A2F5E01C6E}" type="slidenum">
              <a:rPr lang="en-GB" smtClean="0"/>
              <a:pPr/>
              <a:t>9</a:t>
            </a:fld>
            <a:endParaRPr lang="en-GB"/>
          </a:p>
        </p:txBody>
      </p:sp>
      <p:cxnSp>
        <p:nvCxnSpPr>
          <p:cNvPr id="7" name="Straight Connector 6"/>
          <p:cNvCxnSpPr>
            <a:stCxn id="9" idx="3"/>
          </p:cNvCxnSpPr>
          <p:nvPr/>
        </p:nvCxnSpPr>
        <p:spPr>
          <a:xfrm>
            <a:off x="1142976" y="464335"/>
            <a:ext cx="8001024" cy="357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57422" y="142852"/>
            <a:ext cx="6786578" cy="369332"/>
          </a:xfrm>
          <a:prstGeom prst="rect">
            <a:avLst/>
          </a:prstGeom>
          <a:noFill/>
        </p:spPr>
        <p:txBody>
          <a:bodyPr wrap="square" rtlCol="0">
            <a:spAutoFit/>
          </a:bodyPr>
          <a:lstStyle/>
          <a:p>
            <a:pPr algn="r"/>
            <a:r>
              <a:rPr lang="en-GB" b="1" i="1" dirty="0" smtClean="0"/>
              <a:t>Madan Mohan Malaviya University of Technology, Gorakhpur</a:t>
            </a:r>
            <a:endParaRPr lang="en-GB" b="1" i="1" dirty="0"/>
          </a:p>
        </p:txBody>
      </p:sp>
      <p:sp>
        <p:nvSpPr>
          <p:cNvPr id="15" name="TextBox 14"/>
          <p:cNvSpPr txBox="1"/>
          <p:nvPr/>
        </p:nvSpPr>
        <p:spPr>
          <a:xfrm>
            <a:off x="714348" y="1928802"/>
            <a:ext cx="7929618" cy="5078313"/>
          </a:xfrm>
          <a:prstGeom prst="rect">
            <a:avLst/>
          </a:prstGeom>
          <a:noFill/>
        </p:spPr>
        <p:txBody>
          <a:bodyPr wrap="square" rtlCol="0">
            <a:spAutoFit/>
          </a:bodyPr>
          <a:lstStyle/>
          <a:p>
            <a:pPr algn="just">
              <a:buFont typeface="Wingdings" pitchFamily="2" charset="2"/>
              <a:buChar char="Ø"/>
            </a:pPr>
            <a:r>
              <a:rPr lang="en-US" dirty="0" smtClean="0"/>
              <a:t>Hadoop is an open source, Java based framework used for storing and processing big data. The data is stored on inexpensive commodity servers that run as clusters. It’s distributed file system enables concurrent processing and fault tolerance (FT). Developed by Doug Cutting and Michael J. Cafarella, Hadoop uses the MapReduce programming model for faster storage and retrieval of data from its nodes. The framework is managed by ‘Apache Software’ foundation and is licensed under the ‘Apache License-2.0’. </a:t>
            </a:r>
            <a:endParaRPr lang="en-US" dirty="0" smtClean="0"/>
          </a:p>
          <a:p>
            <a:pPr algn="just"/>
            <a:endParaRPr lang="en-US" dirty="0" smtClean="0"/>
          </a:p>
          <a:p>
            <a:pPr algn="just">
              <a:buFont typeface="Wingdings" pitchFamily="2" charset="2"/>
              <a:buChar char="Ø"/>
            </a:pPr>
            <a:r>
              <a:rPr lang="en-US" b="1" dirty="0" smtClean="0"/>
              <a:t>HDFS:</a:t>
            </a:r>
          </a:p>
          <a:p>
            <a:pPr algn="just">
              <a:buFont typeface="Arial" pitchFamily="34" charset="0"/>
              <a:buChar char="•"/>
            </a:pPr>
            <a:r>
              <a:rPr lang="en-US" dirty="0" smtClean="0"/>
              <a:t>HDFS is a distributed, scalable, and portable file system written in Java for the Hadoop framework. Each node in a Hadoop instance typically has a single ‘NN’; a cluster of ‘DN’ form the HDFS cluster. The situation is typical because each node does not require a DN to be present. Each DN serves up blocks of data over the network using a block protocol specific to HDFS. The file system uses the TCP/IP layer for communication.</a:t>
            </a:r>
            <a:endParaRPr lang="en-GB" dirty="0" smtClean="0"/>
          </a:p>
          <a:p>
            <a:pPr algn="just">
              <a:buFont typeface="Arial" pitchFamily="34" charset="0"/>
              <a:buChar char="•"/>
            </a:pPr>
            <a:r>
              <a:rPr lang="en-US" dirty="0" smtClean="0"/>
              <a:t>Clients use RPC to communicate between each other. HDFS stores large files (an ideal file size is a multiple of 64 </a:t>
            </a:r>
            <a:r>
              <a:rPr lang="en-US" dirty="0" smtClean="0"/>
              <a:t>MB).</a:t>
            </a:r>
            <a:endParaRPr lang="en-GB" dirty="0" smtClean="0"/>
          </a:p>
          <a:p>
            <a:pPr algn="just"/>
            <a:endParaRPr lang="en-GB"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2183</TotalTime>
  <Words>1397</Words>
  <Application>Microsoft Office PowerPoint</Application>
  <PresentationFormat>On-screen Show (4:3)</PresentationFormat>
  <Paragraphs>179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A End-Semester M.Tech Seminar Presentation on  Big Data Analysis for Data management with AWS and Hadoop        </vt:lpstr>
      <vt:lpstr>Content:</vt:lpstr>
      <vt:lpstr>Introduction</vt:lpstr>
      <vt:lpstr>Motivation of work:</vt:lpstr>
      <vt:lpstr>Literature Survey</vt:lpstr>
      <vt:lpstr>Problem Statement</vt:lpstr>
      <vt:lpstr>Problem related to ‘Volume’</vt:lpstr>
      <vt:lpstr>Big Data</vt:lpstr>
      <vt:lpstr>Hadoop (HDFS)</vt:lpstr>
      <vt:lpstr> </vt:lpstr>
      <vt:lpstr>Tools and System Configuration:</vt:lpstr>
      <vt:lpstr> </vt:lpstr>
      <vt:lpstr> </vt:lpstr>
      <vt:lpstr>Cont...</vt:lpstr>
      <vt:lpstr>Cont...</vt:lpstr>
      <vt:lpstr>Conclusion:</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53</cp:revision>
  <dcterms:created xsi:type="dcterms:W3CDTF">2020-10-22T08:45:02Z</dcterms:created>
  <dcterms:modified xsi:type="dcterms:W3CDTF">2021-06-28T15:27:49Z</dcterms:modified>
</cp:coreProperties>
</file>