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0" r:id="rId3"/>
    <p:sldId id="256" r:id="rId4"/>
    <p:sldId id="262" r:id="rId5"/>
    <p:sldId id="268" r:id="rId6"/>
    <p:sldId id="271" r:id="rId7"/>
    <p:sldId id="265" r:id="rId8"/>
    <p:sldId id="264" r:id="rId9"/>
    <p:sldId id="267" r:id="rId10"/>
    <p:sldId id="272" r:id="rId11"/>
    <p:sldId id="266" r:id="rId12"/>
    <p:sldId id="270"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to</a:t>
            </a:r>
            <a:r>
              <a:rPr lang="en-US" b="1" dirty="0" smtClean="0">
                <a:latin typeface="Sans serif"/>
              </a:rPr>
              <a:t> expect from the session?</a:t>
            </a:r>
            <a:endParaRPr lang="en-IN" b="1" dirty="0"/>
          </a:p>
        </p:txBody>
      </p:sp>
      <p:sp>
        <p:nvSpPr>
          <p:cNvPr id="3" name="Content Placeholder 2"/>
          <p:cNvSpPr>
            <a:spLocks noGrp="1"/>
          </p:cNvSpPr>
          <p:nvPr>
            <p:ph idx="1"/>
          </p:nvPr>
        </p:nvSpPr>
        <p:spPr/>
        <p:txBody>
          <a:bodyPr>
            <a:normAutofit/>
          </a:bodyPr>
          <a:lstStyle/>
          <a:p>
            <a:r>
              <a:rPr lang="en-US" sz="2800" dirty="0" smtClean="0">
                <a:latin typeface="Sans serif"/>
              </a:rPr>
              <a:t>Review </a:t>
            </a:r>
            <a:r>
              <a:rPr lang="en-US" sz="2800" dirty="0" err="1" smtClean="0">
                <a:latin typeface="Sans serif"/>
              </a:rPr>
              <a:t>microservices</a:t>
            </a:r>
            <a:r>
              <a:rPr lang="en-US" sz="2800" dirty="0" smtClean="0">
                <a:latin typeface="Sans serif"/>
              </a:rPr>
              <a:t> and how it differs from monolithic and service-oriented architectures</a:t>
            </a:r>
          </a:p>
          <a:p>
            <a:r>
              <a:rPr lang="en-US" sz="2800" dirty="0" smtClean="0">
                <a:latin typeface="Sans serif"/>
              </a:rPr>
              <a:t>Key </a:t>
            </a:r>
            <a:r>
              <a:rPr lang="en-US" sz="2800" dirty="0" err="1" smtClean="0">
                <a:latin typeface="Sans serif"/>
              </a:rPr>
              <a:t>microservices</a:t>
            </a:r>
            <a:r>
              <a:rPr lang="en-US" sz="2800" dirty="0" smtClean="0">
                <a:latin typeface="Sans serif"/>
              </a:rPr>
              <a:t> design principles</a:t>
            </a:r>
          </a:p>
          <a:p>
            <a:r>
              <a:rPr lang="en-US" sz="2800" dirty="0" smtClean="0">
                <a:latin typeface="Sans serif"/>
              </a:rPr>
              <a:t>Demo</a:t>
            </a:r>
          </a:p>
          <a:p>
            <a:r>
              <a:rPr lang="en-US" sz="2800" dirty="0" smtClean="0">
                <a:latin typeface="Sans serif"/>
              </a:rPr>
              <a:t>Q&amp;A</a:t>
            </a:r>
            <a:endParaRPr lang="en-IN" sz="2800" dirty="0">
              <a:latin typeface="Sans serif"/>
            </a:endParaRPr>
          </a:p>
        </p:txBody>
      </p:sp>
    </p:spTree>
    <p:extLst>
      <p:ext uri="{BB962C8B-B14F-4D97-AF65-F5344CB8AC3E}">
        <p14:creationId xmlns:p14="http://schemas.microsoft.com/office/powerpoint/2010/main" val="2833719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latin typeface="Sans serif"/>
              </a:rPr>
              <a:t>ZUUL OVERVIEW</a:t>
            </a:r>
            <a:endParaRPr lang="en-IN" sz="4800" dirty="0">
              <a:latin typeface="Sans serif"/>
            </a:endParaRPr>
          </a:p>
        </p:txBody>
      </p:sp>
      <p:sp>
        <p:nvSpPr>
          <p:cNvPr id="3" name="Content Placeholder 2"/>
          <p:cNvSpPr>
            <a:spLocks noGrp="1"/>
          </p:cNvSpPr>
          <p:nvPr>
            <p:ph idx="1"/>
          </p:nvPr>
        </p:nvSpPr>
        <p:spPr/>
        <p:txBody>
          <a:bodyPr/>
          <a:lstStyle/>
          <a:p>
            <a:r>
              <a:rPr lang="en-US" dirty="0" smtClean="0">
                <a:latin typeface="Sans serif"/>
              </a:rPr>
              <a:t>An API gateway</a:t>
            </a:r>
          </a:p>
          <a:p>
            <a:r>
              <a:rPr lang="en-US" dirty="0" smtClean="0">
                <a:latin typeface="Sans serif"/>
              </a:rPr>
              <a:t>Load Shedding</a:t>
            </a:r>
          </a:p>
          <a:p>
            <a:r>
              <a:rPr lang="en-IN" dirty="0" smtClean="0">
                <a:latin typeface="Sans serif"/>
              </a:rPr>
              <a:t>Dynamic </a:t>
            </a:r>
            <a:r>
              <a:rPr lang="en-IN" dirty="0">
                <a:latin typeface="Sans serif"/>
              </a:rPr>
              <a:t>Routing</a:t>
            </a:r>
            <a:endParaRPr lang="en-IN" dirty="0">
              <a:latin typeface="Sans serif"/>
            </a:endParaRPr>
          </a:p>
        </p:txBody>
      </p:sp>
    </p:spTree>
    <p:extLst>
      <p:ext uri="{BB962C8B-B14F-4D97-AF65-F5344CB8AC3E}">
        <p14:creationId xmlns:p14="http://schemas.microsoft.com/office/powerpoint/2010/main" val="2703450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738" y="210910"/>
            <a:ext cx="10200068" cy="6486104"/>
          </a:xfrm>
          <a:prstGeom prst="rect">
            <a:avLst/>
          </a:prstGeom>
        </p:spPr>
      </p:pic>
    </p:spTree>
    <p:extLst>
      <p:ext uri="{BB962C8B-B14F-4D97-AF65-F5344CB8AC3E}">
        <p14:creationId xmlns:p14="http://schemas.microsoft.com/office/powerpoint/2010/main" val="2536173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683" y="515155"/>
            <a:ext cx="9247030" cy="5872766"/>
          </a:xfrm>
          <a:prstGeom prst="rect">
            <a:avLst/>
          </a:prstGeom>
        </p:spPr>
      </p:pic>
    </p:spTree>
    <p:extLst>
      <p:ext uri="{BB962C8B-B14F-4D97-AF65-F5344CB8AC3E}">
        <p14:creationId xmlns:p14="http://schemas.microsoft.com/office/powerpoint/2010/main" val="2853604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027" y="59429"/>
            <a:ext cx="9425816" cy="6739141"/>
          </a:xfrm>
          <a:prstGeom prst="rect">
            <a:avLst/>
          </a:prstGeom>
        </p:spPr>
      </p:pic>
    </p:spTree>
    <p:extLst>
      <p:ext uri="{BB962C8B-B14F-4D97-AF65-F5344CB8AC3E}">
        <p14:creationId xmlns:p14="http://schemas.microsoft.com/office/powerpoint/2010/main" val="141733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4800" dirty="0">
                <a:latin typeface="Sans serif"/>
              </a:rPr>
              <a:t>Context</a:t>
            </a:r>
            <a:br>
              <a:rPr lang="en-IN" sz="4800" dirty="0">
                <a:latin typeface="Sans serif"/>
              </a:rPr>
            </a:br>
            <a:endParaRPr lang="en-IN" sz="4800" dirty="0">
              <a:latin typeface="Sans serif"/>
            </a:endParaRPr>
          </a:p>
        </p:txBody>
      </p:sp>
      <p:sp>
        <p:nvSpPr>
          <p:cNvPr id="3" name="Content Placeholder 2"/>
          <p:cNvSpPr>
            <a:spLocks noGrp="1"/>
          </p:cNvSpPr>
          <p:nvPr>
            <p:ph idx="1"/>
          </p:nvPr>
        </p:nvSpPr>
        <p:spPr/>
        <p:txBody>
          <a:bodyPr>
            <a:normAutofit/>
          </a:bodyPr>
          <a:lstStyle/>
          <a:p>
            <a:r>
              <a:rPr lang="en-US" sz="2000" dirty="0">
                <a:latin typeface="Sans serif"/>
              </a:rPr>
              <a:t>You are developing a server-side enterprise application. It must support a variety of different clients including desktop browsers, mobile browsers and native mobile applications. The application might also expose an API for 3rd parties to consume. It might also integrate with other applications via either web services or a message broker. The application handles requests (HTTP requests and messages) by executing business logic; accessing a database; exchanging messages with other systems; and returning a HTML/JSON/XML response. There are logical components corresponding to different functional areas of the application.</a:t>
            </a:r>
            <a:endParaRPr lang="en-IN" sz="2000" dirty="0">
              <a:latin typeface="Sans serif"/>
            </a:endParaRPr>
          </a:p>
        </p:txBody>
      </p:sp>
    </p:spTree>
    <p:extLst>
      <p:ext uri="{BB962C8B-B14F-4D97-AF65-F5344CB8AC3E}">
        <p14:creationId xmlns:p14="http://schemas.microsoft.com/office/powerpoint/2010/main" val="1976317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9531" y="1039456"/>
            <a:ext cx="8915399" cy="1776604"/>
          </a:xfrm>
        </p:spPr>
        <p:txBody>
          <a:bodyPr/>
          <a:lstStyle/>
          <a:p>
            <a:r>
              <a:rPr lang="en-US" dirty="0" smtClean="0">
                <a:latin typeface="Sans serif"/>
              </a:rPr>
              <a:t>Evolution from Monoliths to</a:t>
            </a:r>
            <a:endParaRPr lang="en-IN" dirty="0">
              <a:latin typeface="Sans serif"/>
            </a:endParaRPr>
          </a:p>
        </p:txBody>
      </p:sp>
      <p:sp>
        <p:nvSpPr>
          <p:cNvPr id="3" name="Subtitle 2"/>
          <p:cNvSpPr>
            <a:spLocks noGrp="1"/>
          </p:cNvSpPr>
          <p:nvPr>
            <p:ph type="subTitle" idx="1"/>
          </p:nvPr>
        </p:nvSpPr>
        <p:spPr>
          <a:xfrm>
            <a:off x="1709531" y="3127513"/>
            <a:ext cx="9795082" cy="1113183"/>
          </a:xfrm>
        </p:spPr>
        <p:txBody>
          <a:bodyPr>
            <a:normAutofit fontScale="92500" lnSpcReduction="20000"/>
          </a:bodyPr>
          <a:lstStyle/>
          <a:p>
            <a:r>
              <a:rPr lang="en-US" b="1" dirty="0" smtClean="0">
                <a:latin typeface="Sans serif"/>
              </a:rPr>
              <a:t>                                      </a:t>
            </a:r>
          </a:p>
          <a:p>
            <a:r>
              <a:rPr lang="en-US" b="1" dirty="0" smtClean="0">
                <a:latin typeface="Sans serif"/>
              </a:rPr>
              <a:t>                              </a:t>
            </a:r>
            <a:r>
              <a:rPr lang="en-US" sz="5800" b="1" dirty="0" err="1" smtClean="0">
                <a:latin typeface="Sans serif"/>
              </a:rPr>
              <a:t>Microservices</a:t>
            </a:r>
            <a:endParaRPr lang="en-IN" sz="5800" b="1" dirty="0">
              <a:latin typeface="Sans serif"/>
            </a:endParaRPr>
          </a:p>
        </p:txBody>
      </p:sp>
    </p:spTree>
    <p:extLst>
      <p:ext uri="{BB962C8B-B14F-4D97-AF65-F5344CB8AC3E}">
        <p14:creationId xmlns:p14="http://schemas.microsoft.com/office/powerpoint/2010/main" val="2225105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9212" y="609600"/>
            <a:ext cx="8915399" cy="3207192"/>
          </a:xfrm>
        </p:spPr>
        <p:txBody>
          <a:bodyPr/>
          <a:lstStyle/>
          <a:p>
            <a:endParaRPr lang="en-IN" dirty="0"/>
          </a:p>
        </p:txBody>
      </p:sp>
      <p:sp>
        <p:nvSpPr>
          <p:cNvPr id="5" name="Text Placeholder 4"/>
          <p:cNvSpPr>
            <a:spLocks noGrp="1"/>
          </p:cNvSpPr>
          <p:nvPr>
            <p:ph type="body" idx="1"/>
          </p:nvPr>
        </p:nvSpPr>
        <p:spPr/>
        <p:txBody>
          <a:bodyPr>
            <a:normAutofit/>
          </a:bodyPr>
          <a:lstStyle/>
          <a:p>
            <a:r>
              <a:rPr lang="en-US" sz="2000" dirty="0" smtClean="0">
                <a:solidFill>
                  <a:srgbClr val="333333"/>
                </a:solidFill>
                <a:latin typeface="Sans serif"/>
              </a:rPr>
              <a:t>This </a:t>
            </a:r>
            <a:r>
              <a:rPr lang="en-IN" sz="2000" dirty="0">
                <a:latin typeface="Sans serif"/>
              </a:rPr>
              <a:t>e-commerce </a:t>
            </a:r>
            <a:r>
              <a:rPr lang="en-US" sz="2000" dirty="0" smtClean="0">
                <a:solidFill>
                  <a:srgbClr val="333333"/>
                </a:solidFill>
                <a:latin typeface="Sans serif"/>
              </a:rPr>
              <a:t> </a:t>
            </a:r>
            <a:r>
              <a:rPr lang="en-US" sz="2000" dirty="0">
                <a:solidFill>
                  <a:srgbClr val="333333"/>
                </a:solidFill>
                <a:latin typeface="Sans serif"/>
              </a:rPr>
              <a:t>application is deployed as a single monolithic application. For example, a Java web application consists of a single WAR file that runs on a web container such as Tomcat.</a:t>
            </a:r>
            <a:endParaRPr lang="en-IN" sz="2000" dirty="0">
              <a:latin typeface="Sans serif"/>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3" y="609600"/>
            <a:ext cx="8915398" cy="3117040"/>
          </a:xfrm>
          <a:prstGeom prst="rect">
            <a:avLst/>
          </a:prstGeom>
        </p:spPr>
      </p:pic>
    </p:spTree>
    <p:extLst>
      <p:ext uri="{BB962C8B-B14F-4D97-AF65-F5344CB8AC3E}">
        <p14:creationId xmlns:p14="http://schemas.microsoft.com/office/powerpoint/2010/main" val="2630507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latin typeface="Sans serif"/>
              </a:rPr>
              <a:t>DRAWBACKS of MONOLITHS</a:t>
            </a:r>
            <a:endParaRPr lang="en-IN" sz="4800" dirty="0">
              <a:latin typeface="Sans serif"/>
            </a:endParaRPr>
          </a:p>
        </p:txBody>
      </p:sp>
      <p:sp>
        <p:nvSpPr>
          <p:cNvPr id="3" name="Content Placeholder 2"/>
          <p:cNvSpPr>
            <a:spLocks noGrp="1"/>
          </p:cNvSpPr>
          <p:nvPr>
            <p:ph idx="1"/>
          </p:nvPr>
        </p:nvSpPr>
        <p:spPr/>
        <p:txBody>
          <a:bodyPr/>
          <a:lstStyle/>
          <a:p>
            <a:r>
              <a:rPr lang="en-US" dirty="0">
                <a:latin typeface="Sans serif"/>
              </a:rPr>
              <a:t>The large monolithic code </a:t>
            </a:r>
            <a:r>
              <a:rPr lang="en-US" dirty="0" smtClean="0">
                <a:latin typeface="Sans serif"/>
              </a:rPr>
              <a:t>base </a:t>
            </a:r>
            <a:r>
              <a:rPr lang="en-US" dirty="0">
                <a:latin typeface="Sans serif"/>
              </a:rPr>
              <a:t> can be difficult to understand and modify</a:t>
            </a:r>
            <a:r>
              <a:rPr lang="en-US" dirty="0" smtClean="0">
                <a:latin typeface="Sans serif"/>
              </a:rPr>
              <a:t>.</a:t>
            </a:r>
          </a:p>
          <a:p>
            <a:r>
              <a:rPr lang="en-IN" dirty="0">
                <a:latin typeface="Sans serif"/>
              </a:rPr>
              <a:t>Overloaded </a:t>
            </a:r>
            <a:r>
              <a:rPr lang="en-IN" dirty="0" smtClean="0">
                <a:latin typeface="Sans serif"/>
              </a:rPr>
              <a:t>IDE  and Web Container</a:t>
            </a:r>
          </a:p>
          <a:p>
            <a:r>
              <a:rPr lang="en-US" dirty="0">
                <a:latin typeface="Sans serif"/>
              </a:rPr>
              <a:t>New team members must quickly become productive</a:t>
            </a:r>
          </a:p>
          <a:p>
            <a:r>
              <a:rPr lang="en-IN" dirty="0" smtClean="0">
                <a:latin typeface="Sans serif"/>
              </a:rPr>
              <a:t>Continuous </a:t>
            </a:r>
            <a:r>
              <a:rPr lang="en-IN" dirty="0">
                <a:latin typeface="Sans serif"/>
              </a:rPr>
              <a:t>deployment is </a:t>
            </a:r>
            <a:r>
              <a:rPr lang="en-IN" dirty="0" smtClean="0">
                <a:latin typeface="Sans serif"/>
              </a:rPr>
              <a:t>difficult</a:t>
            </a:r>
          </a:p>
          <a:p>
            <a:r>
              <a:rPr lang="en-US" dirty="0">
                <a:latin typeface="Sans serif"/>
              </a:rPr>
              <a:t>Scaling the application can be difficult </a:t>
            </a:r>
            <a:endParaRPr lang="en-US" dirty="0" smtClean="0">
              <a:latin typeface="Sans serif"/>
            </a:endParaRPr>
          </a:p>
          <a:p>
            <a:r>
              <a:rPr lang="en-US" dirty="0">
                <a:latin typeface="Sans serif"/>
              </a:rPr>
              <a:t>Requires a long-term commitment to a technology stack </a:t>
            </a:r>
            <a:endParaRPr lang="en-IN" dirty="0">
              <a:latin typeface="Sans serif"/>
            </a:endParaRPr>
          </a:p>
        </p:txBody>
      </p:sp>
    </p:spTree>
    <p:extLst>
      <p:ext uri="{BB962C8B-B14F-4D97-AF65-F5344CB8AC3E}">
        <p14:creationId xmlns:p14="http://schemas.microsoft.com/office/powerpoint/2010/main" val="4203408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813" t="16141" r="4157" b="13513"/>
          <a:stretch/>
        </p:blipFill>
        <p:spPr>
          <a:xfrm>
            <a:off x="1609859" y="850007"/>
            <a:ext cx="9942489" cy="5434884"/>
          </a:xfrm>
          <a:prstGeom prst="rect">
            <a:avLst/>
          </a:prstGeom>
          <a:ln w="228600" cap="sq" cmpd="thickThin">
            <a:noFill/>
            <a:prstDash val="solid"/>
            <a:miter lim="800000"/>
          </a:ln>
          <a:effectLst>
            <a:innerShdw blurRad="76200">
              <a:srgbClr val="000000"/>
            </a:innerShdw>
          </a:effectLst>
        </p:spPr>
      </p:pic>
    </p:spTree>
    <p:extLst>
      <p:ext uri="{BB962C8B-B14F-4D97-AF65-F5344CB8AC3E}">
        <p14:creationId xmlns:p14="http://schemas.microsoft.com/office/powerpoint/2010/main" val="2072638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b="1" dirty="0" smtClean="0"/>
              <a:t>UI-Angular , </a:t>
            </a:r>
            <a:r>
              <a:rPr lang="en-US" b="1" dirty="0" err="1" smtClean="0"/>
              <a:t>ReactJS</a:t>
            </a:r>
            <a:r>
              <a:rPr lang="en-US" b="1" dirty="0" smtClean="0"/>
              <a:t> , HTML , CSS                   Account Service:- Java</a:t>
            </a:r>
          </a:p>
          <a:p>
            <a:r>
              <a:rPr lang="en-US" b="1" dirty="0"/>
              <a:t> </a:t>
            </a:r>
            <a:r>
              <a:rPr lang="en-US" b="1" dirty="0" smtClean="0"/>
              <a:t>                                                                           Inventory Service:- </a:t>
            </a:r>
            <a:r>
              <a:rPr lang="en-US" b="1" dirty="0" err="1" smtClean="0"/>
              <a:t>.Net</a:t>
            </a:r>
            <a:r>
              <a:rPr lang="en-US" b="1" dirty="0" smtClean="0"/>
              <a:t> Core</a:t>
            </a:r>
          </a:p>
          <a:p>
            <a:r>
              <a:rPr lang="en-US" b="1" dirty="0"/>
              <a:t> </a:t>
            </a:r>
            <a:r>
              <a:rPr lang="en-US" b="1" dirty="0" smtClean="0"/>
              <a:t>                                                                           Shipping Service:- </a:t>
            </a:r>
            <a:r>
              <a:rPr lang="en-US" b="1" dirty="0" err="1"/>
              <a:t>.Net</a:t>
            </a:r>
            <a:r>
              <a:rPr lang="en-US" b="1" dirty="0"/>
              <a:t> Core</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622421"/>
            <a:ext cx="8915397" cy="3117040"/>
          </a:xfrm>
          <a:prstGeom prst="rect">
            <a:avLst/>
          </a:prstGeom>
        </p:spPr>
      </p:pic>
      <p:sp>
        <p:nvSpPr>
          <p:cNvPr id="7" name="Rectangle 6"/>
          <p:cNvSpPr/>
          <p:nvPr/>
        </p:nvSpPr>
        <p:spPr>
          <a:xfrm>
            <a:off x="2665926" y="609599"/>
            <a:ext cx="1184857" cy="2665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p:nvPr/>
        </p:nvCxnSpPr>
        <p:spPr>
          <a:xfrm>
            <a:off x="2781556" y="2805799"/>
            <a:ext cx="489397" cy="1841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495504" y="622421"/>
            <a:ext cx="1906074" cy="9337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7495504" y="1613046"/>
            <a:ext cx="1906073" cy="213944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own Arrow 5"/>
          <p:cNvSpPr/>
          <p:nvPr/>
        </p:nvSpPr>
        <p:spPr>
          <a:xfrm>
            <a:off x="8711915" y="3853553"/>
            <a:ext cx="71477" cy="487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83589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711113" y="601406"/>
            <a:ext cx="8911687" cy="1280890"/>
          </a:xfrm>
        </p:spPr>
        <p:txBody>
          <a:bodyPr>
            <a:normAutofit/>
          </a:bodyPr>
          <a:lstStyle/>
          <a:p>
            <a:pPr algn="just"/>
            <a:r>
              <a:rPr lang="en-IN" dirty="0" smtClean="0">
                <a:latin typeface="Sans serif"/>
              </a:rPr>
              <a:t>MICROSERVICES</a:t>
            </a:r>
            <a:r>
              <a:rPr lang="en-IN" dirty="0">
                <a:latin typeface="Sans serif"/>
              </a:rPr>
              <a:t/>
            </a:r>
            <a:br>
              <a:rPr lang="en-IN" dirty="0">
                <a:latin typeface="Sans serif"/>
              </a:rPr>
            </a:br>
            <a:endParaRPr lang="en-IN" dirty="0">
              <a:latin typeface="Sans serif"/>
            </a:endParaRPr>
          </a:p>
        </p:txBody>
      </p:sp>
      <p:sp>
        <p:nvSpPr>
          <p:cNvPr id="8" name="Text Placeholder 7"/>
          <p:cNvSpPr>
            <a:spLocks noGrp="1"/>
          </p:cNvSpPr>
          <p:nvPr>
            <p:ph type="body" idx="1"/>
          </p:nvPr>
        </p:nvSpPr>
        <p:spPr>
          <a:xfrm>
            <a:off x="2939373" y="1751527"/>
            <a:ext cx="3992732" cy="669701"/>
          </a:xfrm>
        </p:spPr>
        <p:txBody>
          <a:bodyPr/>
          <a:lstStyle/>
          <a:p>
            <a:pPr algn="ctr"/>
            <a:r>
              <a:rPr lang="en-IN" b="1" dirty="0">
                <a:latin typeface="Sans serif"/>
              </a:rPr>
              <a:t>Benefits</a:t>
            </a:r>
            <a:endParaRPr lang="en-IN" b="1" dirty="0"/>
          </a:p>
        </p:txBody>
      </p:sp>
      <p:sp>
        <p:nvSpPr>
          <p:cNvPr id="3" name="Content Placeholder 2"/>
          <p:cNvSpPr>
            <a:spLocks noGrp="1"/>
          </p:cNvSpPr>
          <p:nvPr>
            <p:ph sz="half" idx="2"/>
          </p:nvPr>
        </p:nvSpPr>
        <p:spPr/>
        <p:txBody>
          <a:bodyPr/>
          <a:lstStyle/>
          <a:p>
            <a:r>
              <a:rPr lang="en-US" sz="2000" dirty="0">
                <a:latin typeface="Sans serif"/>
              </a:rPr>
              <a:t>Enables the continuous delivery and deployment of large, complex applications</a:t>
            </a:r>
            <a:r>
              <a:rPr lang="en-US" sz="2000" dirty="0" smtClean="0">
                <a:latin typeface="Sans serif"/>
              </a:rPr>
              <a:t>.</a:t>
            </a:r>
          </a:p>
          <a:p>
            <a:r>
              <a:rPr lang="en-US" sz="2000" dirty="0">
                <a:latin typeface="Sans serif"/>
              </a:rPr>
              <a:t>Each </a:t>
            </a:r>
            <a:r>
              <a:rPr lang="en-US" sz="2000" dirty="0" err="1">
                <a:latin typeface="Sans serif"/>
              </a:rPr>
              <a:t>microservice</a:t>
            </a:r>
            <a:r>
              <a:rPr lang="en-US" sz="2000" dirty="0">
                <a:latin typeface="Sans serif"/>
              </a:rPr>
              <a:t> is relatively </a:t>
            </a:r>
            <a:r>
              <a:rPr lang="en-US" sz="2000" dirty="0" smtClean="0">
                <a:latin typeface="Sans serif"/>
              </a:rPr>
              <a:t>small.</a:t>
            </a:r>
          </a:p>
          <a:p>
            <a:r>
              <a:rPr lang="en-IN" sz="2000" dirty="0">
                <a:latin typeface="Sans serif"/>
              </a:rPr>
              <a:t>Improved fault isolation</a:t>
            </a:r>
            <a:r>
              <a:rPr lang="en-IN" sz="2000" dirty="0" smtClean="0">
                <a:latin typeface="Sans serif"/>
              </a:rPr>
              <a:t>.</a:t>
            </a:r>
          </a:p>
          <a:p>
            <a:r>
              <a:rPr lang="en-US" sz="2000" dirty="0">
                <a:latin typeface="Sans serif"/>
              </a:rPr>
              <a:t>Eliminates any long-term commitment to a technology stack.</a:t>
            </a:r>
            <a:endParaRPr lang="en-IN" sz="2000" dirty="0" smtClean="0">
              <a:latin typeface="Sans serif"/>
            </a:endParaRPr>
          </a:p>
          <a:p>
            <a:endParaRPr lang="en-IN" dirty="0"/>
          </a:p>
        </p:txBody>
      </p:sp>
      <p:sp>
        <p:nvSpPr>
          <p:cNvPr id="9" name="Text Placeholder 8"/>
          <p:cNvSpPr>
            <a:spLocks noGrp="1"/>
          </p:cNvSpPr>
          <p:nvPr>
            <p:ph type="body" sz="quarter" idx="3"/>
          </p:nvPr>
        </p:nvSpPr>
        <p:spPr>
          <a:xfrm>
            <a:off x="7506629" y="1751527"/>
            <a:ext cx="3999001" cy="794211"/>
          </a:xfrm>
        </p:spPr>
        <p:txBody>
          <a:bodyPr/>
          <a:lstStyle/>
          <a:p>
            <a:pPr algn="ctr"/>
            <a:r>
              <a:rPr lang="en-IN" b="1" dirty="0">
                <a:latin typeface="Sans serif"/>
              </a:rPr>
              <a:t>Drawbacks</a:t>
            </a:r>
            <a:r>
              <a:rPr lang="en-IN" b="1" dirty="0"/>
              <a:t/>
            </a:r>
            <a:br>
              <a:rPr lang="en-IN" b="1" dirty="0"/>
            </a:br>
            <a:endParaRPr lang="en-IN" b="1" dirty="0"/>
          </a:p>
        </p:txBody>
      </p:sp>
      <p:sp>
        <p:nvSpPr>
          <p:cNvPr id="4" name="Text Placeholder 3"/>
          <p:cNvSpPr>
            <a:spLocks noGrp="1"/>
          </p:cNvSpPr>
          <p:nvPr>
            <p:ph sz="quarter" idx="4"/>
          </p:nvPr>
        </p:nvSpPr>
        <p:spPr/>
        <p:txBody>
          <a:bodyPr>
            <a:normAutofit/>
          </a:bodyPr>
          <a:lstStyle/>
          <a:p>
            <a:r>
              <a:rPr lang="en-US" sz="2000" dirty="0">
                <a:latin typeface="Sans serif"/>
              </a:rPr>
              <a:t>Developers must deal with the additional complexity of creating a distributed system</a:t>
            </a:r>
            <a:r>
              <a:rPr lang="en-US" sz="2000" dirty="0" smtClean="0">
                <a:latin typeface="Sans serif"/>
              </a:rPr>
              <a:t>.</a:t>
            </a:r>
          </a:p>
          <a:p>
            <a:r>
              <a:rPr lang="en-IN" sz="2000" dirty="0">
                <a:latin typeface="Sans serif"/>
              </a:rPr>
              <a:t>Deployment complexity</a:t>
            </a:r>
            <a:r>
              <a:rPr lang="en-IN" sz="2000" dirty="0" smtClean="0">
                <a:latin typeface="Sans serif"/>
              </a:rPr>
              <a:t>.</a:t>
            </a:r>
          </a:p>
          <a:p>
            <a:r>
              <a:rPr lang="en-IN" sz="2000" dirty="0">
                <a:latin typeface="Sans serif"/>
              </a:rPr>
              <a:t>Increased memory consumption.</a:t>
            </a:r>
          </a:p>
        </p:txBody>
      </p:sp>
    </p:spTree>
    <p:extLst>
      <p:ext uri="{BB962C8B-B14F-4D97-AF65-F5344CB8AC3E}">
        <p14:creationId xmlns:p14="http://schemas.microsoft.com/office/powerpoint/2010/main" val="3366947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800" b="1" dirty="0">
                <a:latin typeface="Sans serif"/>
              </a:rPr>
              <a:t>Eureka Overview</a:t>
            </a:r>
            <a:br>
              <a:rPr lang="en-IN" sz="4800" b="1" dirty="0">
                <a:latin typeface="Sans serif"/>
              </a:rPr>
            </a:br>
            <a:endParaRPr lang="en-IN" sz="4800" dirty="0">
              <a:latin typeface="Sans serif"/>
            </a:endParaRPr>
          </a:p>
        </p:txBody>
      </p:sp>
      <p:sp>
        <p:nvSpPr>
          <p:cNvPr id="3" name="Content Placeholder 2"/>
          <p:cNvSpPr>
            <a:spLocks noGrp="1"/>
          </p:cNvSpPr>
          <p:nvPr>
            <p:ph idx="1"/>
          </p:nvPr>
        </p:nvSpPr>
        <p:spPr/>
        <p:txBody>
          <a:bodyPr>
            <a:normAutofit fontScale="92500"/>
          </a:bodyPr>
          <a:lstStyle/>
          <a:p>
            <a:pPr marL="0" indent="0">
              <a:buNone/>
            </a:pPr>
            <a:r>
              <a:rPr lang="en-US" b="1" dirty="0"/>
              <a:t>Netflix Eureka architecture consists of two components, the Server and the Client.</a:t>
            </a:r>
          </a:p>
          <a:p>
            <a:pPr marL="0" indent="0">
              <a:buNone/>
            </a:pPr>
            <a:r>
              <a:rPr lang="en-US" dirty="0">
                <a:latin typeface="Sans serif"/>
              </a:rPr>
              <a:t>The Server is a standalone application and is responsible for:</a:t>
            </a:r>
          </a:p>
          <a:p>
            <a:r>
              <a:rPr lang="en-US" dirty="0">
                <a:latin typeface="Sans serif"/>
              </a:rPr>
              <a:t>managing a registry of Service Instances,</a:t>
            </a:r>
          </a:p>
          <a:p>
            <a:r>
              <a:rPr lang="en-US" dirty="0">
                <a:latin typeface="Sans serif"/>
              </a:rPr>
              <a:t>provide means to register, de-register and query Instances with the registry,</a:t>
            </a:r>
          </a:p>
          <a:p>
            <a:r>
              <a:rPr lang="en-US" dirty="0">
                <a:latin typeface="Sans serif"/>
              </a:rPr>
              <a:t>registry propagation to other Eureka Instances (Servers or Clients).</a:t>
            </a:r>
          </a:p>
          <a:p>
            <a:pPr marL="0" indent="0">
              <a:buNone/>
            </a:pPr>
            <a:r>
              <a:rPr lang="en-US" b="1" dirty="0"/>
              <a:t>The Client is part of the Service Instance ecosystem and has responsibilities like:</a:t>
            </a:r>
          </a:p>
          <a:p>
            <a:r>
              <a:rPr lang="en-US" dirty="0">
                <a:latin typeface="Sans serif"/>
              </a:rPr>
              <a:t>register and unregister a Service Instance with Eureka Server,</a:t>
            </a:r>
          </a:p>
          <a:p>
            <a:r>
              <a:rPr lang="en-US" dirty="0">
                <a:latin typeface="Sans serif"/>
              </a:rPr>
              <a:t>keep alive the connection with Eureka Server,</a:t>
            </a:r>
          </a:p>
          <a:p>
            <a:r>
              <a:rPr lang="en-US" dirty="0">
                <a:latin typeface="Sans serif"/>
              </a:rPr>
              <a:t>retrieve and cache discovery information from the Eureka Server.</a:t>
            </a:r>
          </a:p>
          <a:p>
            <a:endParaRPr lang="en-IN" dirty="0"/>
          </a:p>
        </p:txBody>
      </p:sp>
    </p:spTree>
    <p:extLst>
      <p:ext uri="{BB962C8B-B14F-4D97-AF65-F5344CB8AC3E}">
        <p14:creationId xmlns:p14="http://schemas.microsoft.com/office/powerpoint/2010/main" val="384086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2904</TotalTime>
  <Words>330</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Sans serif</vt:lpstr>
      <vt:lpstr>Wingdings 3</vt:lpstr>
      <vt:lpstr>Wisp</vt:lpstr>
      <vt:lpstr>What to expect from the session?</vt:lpstr>
      <vt:lpstr>Context </vt:lpstr>
      <vt:lpstr>Evolution from Monoliths to</vt:lpstr>
      <vt:lpstr>PowerPoint Presentation</vt:lpstr>
      <vt:lpstr>DRAWBACKS of MONOLITHS</vt:lpstr>
      <vt:lpstr>PowerPoint Presentation</vt:lpstr>
      <vt:lpstr>PowerPoint Presentation</vt:lpstr>
      <vt:lpstr>MICROSERVICES </vt:lpstr>
      <vt:lpstr>Eureka Overview </vt:lpstr>
      <vt:lpstr>ZUUL OVERVIEW</vt:lpstr>
      <vt:lpstr>PowerPoint Presentation</vt:lpstr>
      <vt:lpstr>PowerPoint Presentation</vt:lpstr>
      <vt:lpstr>PowerPoint Presentation</vt:lpstr>
    </vt:vector>
  </TitlesOfParts>
  <Company>RIL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from Monoliths to                     Microservics</dc:title>
  <dc:creator>Shivani S (Consultant)</dc:creator>
  <cp:lastModifiedBy>Shivani S (Consultant)</cp:lastModifiedBy>
  <cp:revision>29</cp:revision>
  <dcterms:created xsi:type="dcterms:W3CDTF">2018-07-11T09:36:47Z</dcterms:created>
  <dcterms:modified xsi:type="dcterms:W3CDTF">2018-07-13T10:02:14Z</dcterms:modified>
</cp:coreProperties>
</file>