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69" r:id="rId2"/>
    <p:sldId id="257" r:id="rId3"/>
    <p:sldId id="258" r:id="rId4"/>
    <p:sldId id="259" r:id="rId5"/>
    <p:sldId id="261" r:id="rId6"/>
    <p:sldId id="262" r:id="rId7"/>
    <p:sldId id="263" r:id="rId8"/>
    <p:sldId id="264" r:id="rId9"/>
    <p:sldId id="265" r:id="rId10"/>
    <p:sldId id="266" r:id="rId11"/>
    <p:sldId id="267"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2" autoAdjust="0"/>
    <p:restoredTop sz="94660"/>
  </p:normalViewPr>
  <p:slideViewPr>
    <p:cSldViewPr snapToGrid="0">
      <p:cViewPr varScale="1">
        <p:scale>
          <a:sx n="59" d="100"/>
          <a:sy n="59" d="100"/>
        </p:scale>
        <p:origin x="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8A4C918-7569-497C-852C-869E18F66981}" type="datetimeFigureOut">
              <a:rPr lang="en-US" smtClean="0"/>
              <a:t>1/16/2025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7D3B2-0C54-4D2F-9CEF-21D2B8668FB5}" type="slidenum">
              <a:rPr lang="en-US" smtClean="0"/>
              <a:t>‹#›</a:t>
            </a:fld>
            <a:endParaRPr lang="en-US"/>
          </a:p>
        </p:txBody>
      </p:sp>
    </p:spTree>
    <p:extLst>
      <p:ext uri="{BB962C8B-B14F-4D97-AF65-F5344CB8AC3E}">
        <p14:creationId xmlns:p14="http://schemas.microsoft.com/office/powerpoint/2010/main" val="6228640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4C918-7569-497C-852C-869E18F66981}"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7D3B2-0C54-4D2F-9CEF-21D2B8668FB5}" type="slidenum">
              <a:rPr lang="en-US" smtClean="0"/>
              <a:t>‹#›</a:t>
            </a:fld>
            <a:endParaRPr lang="en-US"/>
          </a:p>
        </p:txBody>
      </p:sp>
    </p:spTree>
    <p:extLst>
      <p:ext uri="{BB962C8B-B14F-4D97-AF65-F5344CB8AC3E}">
        <p14:creationId xmlns:p14="http://schemas.microsoft.com/office/powerpoint/2010/main" val="460549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4C918-7569-497C-852C-869E18F66981}"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7D3B2-0C54-4D2F-9CEF-21D2B8668FB5}" type="slidenum">
              <a:rPr lang="en-US" smtClean="0"/>
              <a:t>‹#›</a:t>
            </a:fld>
            <a:endParaRPr lang="en-US"/>
          </a:p>
        </p:txBody>
      </p:sp>
    </p:spTree>
    <p:extLst>
      <p:ext uri="{BB962C8B-B14F-4D97-AF65-F5344CB8AC3E}">
        <p14:creationId xmlns:p14="http://schemas.microsoft.com/office/powerpoint/2010/main" val="380056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4C918-7569-497C-852C-869E18F66981}" type="datetimeFigureOut">
              <a:rPr lang="en-US" smtClean="0"/>
              <a:t>1/16/2025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7D3B2-0C54-4D2F-9CEF-21D2B8668FB5}" type="slidenum">
              <a:rPr lang="en-US" smtClean="0"/>
              <a:t>‹#›</a:t>
            </a:fld>
            <a:endParaRPr lang="en-US"/>
          </a:p>
        </p:txBody>
      </p:sp>
    </p:spTree>
    <p:extLst>
      <p:ext uri="{BB962C8B-B14F-4D97-AF65-F5344CB8AC3E}">
        <p14:creationId xmlns:p14="http://schemas.microsoft.com/office/powerpoint/2010/main" val="243408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8A4C918-7569-497C-852C-869E18F66981}" type="datetimeFigureOut">
              <a:rPr lang="en-US" smtClean="0"/>
              <a:t>1/16/2025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7D3B2-0C54-4D2F-9CEF-21D2B8668FB5}" type="slidenum">
              <a:rPr lang="en-US" smtClean="0"/>
              <a:t>‹#›</a:t>
            </a:fld>
            <a:endParaRPr lang="en-US"/>
          </a:p>
        </p:txBody>
      </p:sp>
    </p:spTree>
    <p:extLst>
      <p:ext uri="{BB962C8B-B14F-4D97-AF65-F5344CB8AC3E}">
        <p14:creationId xmlns:p14="http://schemas.microsoft.com/office/powerpoint/2010/main" val="26597524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8A4C918-7569-497C-852C-869E18F66981}" type="datetimeFigureOut">
              <a:rPr lang="en-US" smtClean="0"/>
              <a:t>1/16/2025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587D3B2-0C54-4D2F-9CEF-21D2B8668FB5}" type="slidenum">
              <a:rPr lang="en-US" smtClean="0"/>
              <a:t>‹#›</a:t>
            </a:fld>
            <a:endParaRPr lang="en-US"/>
          </a:p>
        </p:txBody>
      </p:sp>
    </p:spTree>
    <p:extLst>
      <p:ext uri="{BB962C8B-B14F-4D97-AF65-F5344CB8AC3E}">
        <p14:creationId xmlns:p14="http://schemas.microsoft.com/office/powerpoint/2010/main" val="232191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8A4C918-7569-497C-852C-869E18F66981}" type="datetimeFigureOut">
              <a:rPr lang="en-US" smtClean="0"/>
              <a:t>1/16/2025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7D3B2-0C54-4D2F-9CEF-21D2B8668FB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09979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A4C918-7569-497C-852C-869E18F66981}" type="datetimeFigureOut">
              <a:rPr lang="en-US" smtClean="0"/>
              <a:t>1/16/2025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87D3B2-0C54-4D2F-9CEF-21D2B8668FB5}" type="slidenum">
              <a:rPr lang="en-US" smtClean="0"/>
              <a:t>‹#›</a:t>
            </a:fld>
            <a:endParaRPr lang="en-US"/>
          </a:p>
        </p:txBody>
      </p:sp>
    </p:spTree>
    <p:extLst>
      <p:ext uri="{BB962C8B-B14F-4D97-AF65-F5344CB8AC3E}">
        <p14:creationId xmlns:p14="http://schemas.microsoft.com/office/powerpoint/2010/main" val="3641050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4C918-7569-497C-852C-869E18F66981}" type="datetimeFigureOut">
              <a:rPr lang="en-US" smtClean="0"/>
              <a:t>1/16/2025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87D3B2-0C54-4D2F-9CEF-21D2B8668FB5}" type="slidenum">
              <a:rPr lang="en-US" smtClean="0"/>
              <a:t>‹#›</a:t>
            </a:fld>
            <a:endParaRPr lang="en-US"/>
          </a:p>
        </p:txBody>
      </p:sp>
    </p:spTree>
    <p:extLst>
      <p:ext uri="{BB962C8B-B14F-4D97-AF65-F5344CB8AC3E}">
        <p14:creationId xmlns:p14="http://schemas.microsoft.com/office/powerpoint/2010/main" val="1316415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8A4C918-7569-497C-852C-869E18F66981}" type="datetimeFigureOut">
              <a:rPr lang="en-US" smtClean="0"/>
              <a:t>1/16/2025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587D3B2-0C54-4D2F-9CEF-21D2B8668FB5}" type="slidenum">
              <a:rPr lang="en-US" smtClean="0"/>
              <a:t>‹#›</a:t>
            </a:fld>
            <a:endParaRPr lang="en-US"/>
          </a:p>
        </p:txBody>
      </p:sp>
    </p:spTree>
    <p:extLst>
      <p:ext uri="{BB962C8B-B14F-4D97-AF65-F5344CB8AC3E}">
        <p14:creationId xmlns:p14="http://schemas.microsoft.com/office/powerpoint/2010/main" val="502848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8A4C918-7569-497C-852C-869E18F66981}" type="datetimeFigureOut">
              <a:rPr lang="en-US" smtClean="0"/>
              <a:t>1/16/2025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587D3B2-0C54-4D2F-9CEF-21D2B8668FB5}" type="slidenum">
              <a:rPr lang="en-US" smtClean="0"/>
              <a:t>‹#›</a:t>
            </a:fld>
            <a:endParaRPr lang="en-US"/>
          </a:p>
        </p:txBody>
      </p:sp>
    </p:spTree>
    <p:extLst>
      <p:ext uri="{BB962C8B-B14F-4D97-AF65-F5344CB8AC3E}">
        <p14:creationId xmlns:p14="http://schemas.microsoft.com/office/powerpoint/2010/main" val="3525265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8A4C918-7569-497C-852C-869E18F66981}" type="datetimeFigureOut">
              <a:rPr lang="en-US" smtClean="0"/>
              <a:t>1/16/2025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587D3B2-0C54-4D2F-9CEF-21D2B8668FB5}" type="slidenum">
              <a:rPr lang="en-US" smtClean="0"/>
              <a:t>‹#›</a:t>
            </a:fld>
            <a:endParaRPr lang="en-US"/>
          </a:p>
        </p:txBody>
      </p:sp>
    </p:spTree>
    <p:extLst>
      <p:ext uri="{BB962C8B-B14F-4D97-AF65-F5344CB8AC3E}">
        <p14:creationId xmlns:p14="http://schemas.microsoft.com/office/powerpoint/2010/main" val="1431422978"/>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05A97-6F0F-2724-EC2C-35CAB04C5E35}"/>
              </a:ext>
            </a:extLst>
          </p:cNvPr>
          <p:cNvSpPr>
            <a:spLocks noGrp="1"/>
          </p:cNvSpPr>
          <p:nvPr>
            <p:ph type="title"/>
          </p:nvPr>
        </p:nvSpPr>
        <p:spPr>
          <a:xfrm>
            <a:off x="348343" y="365125"/>
            <a:ext cx="11005457" cy="2062389"/>
          </a:xfrm>
        </p:spPr>
        <p:txBody>
          <a:bodyPr>
            <a:normAutofit/>
          </a:bodyPr>
          <a:lstStyle/>
          <a:p>
            <a:r>
              <a:rPr lang="en-US" sz="4800" b="1" dirty="0">
                <a:solidFill>
                  <a:schemeClr val="accent2">
                    <a:lumMod val="75000"/>
                  </a:schemeClr>
                </a:solidFill>
              </a:rPr>
              <a:t>Chocolate Sales Analytics</a:t>
            </a:r>
          </a:p>
        </p:txBody>
      </p:sp>
      <p:sp>
        <p:nvSpPr>
          <p:cNvPr id="3" name="Content Placeholder 2">
            <a:extLst>
              <a:ext uri="{FF2B5EF4-FFF2-40B4-BE49-F238E27FC236}">
                <a16:creationId xmlns:a16="http://schemas.microsoft.com/office/drawing/2014/main" id="{181E1FEE-4E1D-2D05-EEF3-B0B7A32C3732}"/>
              </a:ext>
            </a:extLst>
          </p:cNvPr>
          <p:cNvSpPr>
            <a:spLocks noGrp="1"/>
          </p:cNvSpPr>
          <p:nvPr>
            <p:ph idx="1"/>
          </p:nvPr>
        </p:nvSpPr>
        <p:spPr>
          <a:xfrm>
            <a:off x="435429" y="4669971"/>
            <a:ext cx="3690256" cy="1959429"/>
          </a:xfrm>
        </p:spPr>
        <p:txBody>
          <a:bodyPr>
            <a:normAutofit/>
          </a:bodyPr>
          <a:lstStyle/>
          <a:p>
            <a:pPr marL="0" indent="0">
              <a:buNone/>
            </a:pPr>
            <a:r>
              <a:rPr lang="en-US" sz="3600" dirty="0"/>
              <a:t>                       </a:t>
            </a:r>
            <a:r>
              <a:rPr lang="en-US" sz="3600" b="1" dirty="0">
                <a:solidFill>
                  <a:schemeClr val="accent2">
                    <a:lumMod val="75000"/>
                  </a:schemeClr>
                </a:solidFill>
              </a:rPr>
              <a:t>Presented by</a:t>
            </a:r>
          </a:p>
          <a:p>
            <a:pPr marL="0" indent="0">
              <a:buNone/>
            </a:pPr>
            <a:r>
              <a:rPr lang="en-US" dirty="0"/>
              <a:t>      Shivani kale</a:t>
            </a:r>
          </a:p>
        </p:txBody>
      </p:sp>
      <p:pic>
        <p:nvPicPr>
          <p:cNvPr id="5" name="Picture 4">
            <a:extLst>
              <a:ext uri="{FF2B5EF4-FFF2-40B4-BE49-F238E27FC236}">
                <a16:creationId xmlns:a16="http://schemas.microsoft.com/office/drawing/2014/main" id="{6BC05F14-27A4-E0CA-EF35-A0392BCD1F3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Layer>
                </a14:imgProps>
              </a:ext>
            </a:extLst>
          </a:blip>
          <a:stretch>
            <a:fillRect/>
          </a:stretch>
        </p:blipFill>
        <p:spPr>
          <a:xfrm>
            <a:off x="6454048" y="2667000"/>
            <a:ext cx="5302523" cy="3825874"/>
          </a:xfrm>
          <a:prstGeom prst="rect">
            <a:avLst/>
          </a:prstGeom>
        </p:spPr>
      </p:pic>
    </p:spTree>
    <p:extLst>
      <p:ext uri="{BB962C8B-B14F-4D97-AF65-F5344CB8AC3E}">
        <p14:creationId xmlns:p14="http://schemas.microsoft.com/office/powerpoint/2010/main" val="3504664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CB71C-4D01-A1D3-2F08-04036258BAC5}"/>
              </a:ext>
            </a:extLst>
          </p:cNvPr>
          <p:cNvSpPr>
            <a:spLocks noGrp="1"/>
          </p:cNvSpPr>
          <p:nvPr>
            <p:ph type="title"/>
          </p:nvPr>
        </p:nvSpPr>
        <p:spPr>
          <a:xfrm>
            <a:off x="239486" y="2"/>
            <a:ext cx="11114314" cy="870856"/>
          </a:xfrm>
        </p:spPr>
        <p:txBody>
          <a:bodyPr/>
          <a:lstStyle/>
          <a:p>
            <a:r>
              <a:rPr lang="en-US" b="1" dirty="0">
                <a:solidFill>
                  <a:schemeClr val="accent2">
                    <a:lumMod val="75000"/>
                  </a:schemeClr>
                </a:solidFill>
              </a:rPr>
              <a:t>Brand &amp; Product Statistics</a:t>
            </a:r>
          </a:p>
        </p:txBody>
      </p:sp>
      <p:pic>
        <p:nvPicPr>
          <p:cNvPr id="5" name="Content Placeholder 4">
            <a:extLst>
              <a:ext uri="{FF2B5EF4-FFF2-40B4-BE49-F238E27FC236}">
                <a16:creationId xmlns:a16="http://schemas.microsoft.com/office/drawing/2014/main" id="{D5AC39BA-0E8C-2E60-4319-081980E7CB1C}"/>
              </a:ext>
            </a:extLst>
          </p:cNvPr>
          <p:cNvPicPr>
            <a:picLocks noGrp="1" noChangeAspect="1"/>
          </p:cNvPicPr>
          <p:nvPr>
            <p:ph idx="1"/>
          </p:nvPr>
        </p:nvPicPr>
        <p:blipFill>
          <a:blip r:embed="rId2"/>
          <a:stretch>
            <a:fillRect/>
          </a:stretch>
        </p:blipFill>
        <p:spPr>
          <a:xfrm>
            <a:off x="239486" y="876000"/>
            <a:ext cx="3962400" cy="2030485"/>
          </a:xfrm>
        </p:spPr>
      </p:pic>
      <p:sp>
        <p:nvSpPr>
          <p:cNvPr id="7" name="TextBox 6">
            <a:extLst>
              <a:ext uri="{FF2B5EF4-FFF2-40B4-BE49-F238E27FC236}">
                <a16:creationId xmlns:a16="http://schemas.microsoft.com/office/drawing/2014/main" id="{39338263-A6D2-F62B-1FC3-8364801D6EFA}"/>
              </a:ext>
            </a:extLst>
          </p:cNvPr>
          <p:cNvSpPr txBox="1"/>
          <p:nvPr/>
        </p:nvSpPr>
        <p:spPr>
          <a:xfrm>
            <a:off x="4335236" y="870858"/>
            <a:ext cx="7617278" cy="1631216"/>
          </a:xfrm>
          <a:prstGeom prst="rect">
            <a:avLst/>
          </a:prstGeom>
          <a:noFill/>
        </p:spPr>
        <p:txBody>
          <a:bodyPr wrap="square">
            <a:spAutoFit/>
          </a:bodyPr>
          <a:lstStyle/>
          <a:p>
            <a:r>
              <a:rPr lang="en-US" sz="2000" dirty="0"/>
              <a:t>There has been a notable shift in sales during the months of September and December. In February, we observed a sudden decline in sales, which can be attributed to the conclusion of the festival season. However, sales remained relatively steady during March, April, May, and June</a:t>
            </a:r>
          </a:p>
        </p:txBody>
      </p:sp>
      <p:pic>
        <p:nvPicPr>
          <p:cNvPr id="9" name="Picture 8">
            <a:extLst>
              <a:ext uri="{FF2B5EF4-FFF2-40B4-BE49-F238E27FC236}">
                <a16:creationId xmlns:a16="http://schemas.microsoft.com/office/drawing/2014/main" id="{0D1929D4-7ACF-7E80-BF1E-F0F9B9D64169}"/>
              </a:ext>
            </a:extLst>
          </p:cNvPr>
          <p:cNvPicPr>
            <a:picLocks noChangeAspect="1"/>
          </p:cNvPicPr>
          <p:nvPr/>
        </p:nvPicPr>
        <p:blipFill>
          <a:blip r:embed="rId3"/>
          <a:stretch>
            <a:fillRect/>
          </a:stretch>
        </p:blipFill>
        <p:spPr>
          <a:xfrm>
            <a:off x="8262257" y="2741560"/>
            <a:ext cx="3823607" cy="2205141"/>
          </a:xfrm>
          <a:prstGeom prst="rect">
            <a:avLst/>
          </a:prstGeom>
        </p:spPr>
      </p:pic>
      <p:sp>
        <p:nvSpPr>
          <p:cNvPr id="11" name="TextBox 10">
            <a:extLst>
              <a:ext uri="{FF2B5EF4-FFF2-40B4-BE49-F238E27FC236}">
                <a16:creationId xmlns:a16="http://schemas.microsoft.com/office/drawing/2014/main" id="{52328CD0-22A2-3A09-AAF5-BACA978C1D09}"/>
              </a:ext>
            </a:extLst>
          </p:cNvPr>
          <p:cNvSpPr txBox="1"/>
          <p:nvPr/>
        </p:nvSpPr>
        <p:spPr>
          <a:xfrm>
            <a:off x="239486" y="3200400"/>
            <a:ext cx="7870371" cy="1015663"/>
          </a:xfrm>
          <a:prstGeom prst="rect">
            <a:avLst/>
          </a:prstGeom>
          <a:noFill/>
        </p:spPr>
        <p:txBody>
          <a:bodyPr wrap="square">
            <a:spAutoFit/>
          </a:bodyPr>
          <a:lstStyle/>
          <a:p>
            <a:r>
              <a:rPr lang="en-US" sz="2000" dirty="0"/>
              <a:t>Craftest Chocolate Brand has emerged as the highest-selling brand, while Master in Chocolate has performed poorly and finished at the bottom among the five brands.</a:t>
            </a:r>
          </a:p>
        </p:txBody>
      </p:sp>
      <p:pic>
        <p:nvPicPr>
          <p:cNvPr id="13" name="Picture 12">
            <a:extLst>
              <a:ext uri="{FF2B5EF4-FFF2-40B4-BE49-F238E27FC236}">
                <a16:creationId xmlns:a16="http://schemas.microsoft.com/office/drawing/2014/main" id="{E3D36AD9-F465-605C-9BC5-834F7FE61580}"/>
              </a:ext>
            </a:extLst>
          </p:cNvPr>
          <p:cNvPicPr>
            <a:picLocks noChangeAspect="1"/>
          </p:cNvPicPr>
          <p:nvPr/>
        </p:nvPicPr>
        <p:blipFill>
          <a:blip r:embed="rId4"/>
          <a:stretch>
            <a:fillRect/>
          </a:stretch>
        </p:blipFill>
        <p:spPr>
          <a:xfrm>
            <a:off x="106135" y="4652229"/>
            <a:ext cx="3823607" cy="2118685"/>
          </a:xfrm>
          <a:prstGeom prst="rect">
            <a:avLst/>
          </a:prstGeom>
        </p:spPr>
      </p:pic>
      <p:sp>
        <p:nvSpPr>
          <p:cNvPr id="15" name="TextBox 14">
            <a:extLst>
              <a:ext uri="{FF2B5EF4-FFF2-40B4-BE49-F238E27FC236}">
                <a16:creationId xmlns:a16="http://schemas.microsoft.com/office/drawing/2014/main" id="{82B51409-6C5A-EF57-0F5D-C5ECF0DBAD50}"/>
              </a:ext>
            </a:extLst>
          </p:cNvPr>
          <p:cNvSpPr txBox="1"/>
          <p:nvPr/>
        </p:nvSpPr>
        <p:spPr>
          <a:xfrm>
            <a:off x="4174670" y="5279569"/>
            <a:ext cx="7870371" cy="707886"/>
          </a:xfrm>
          <a:prstGeom prst="rect">
            <a:avLst/>
          </a:prstGeom>
          <a:noFill/>
        </p:spPr>
        <p:txBody>
          <a:bodyPr wrap="square">
            <a:spAutoFit/>
          </a:bodyPr>
          <a:lstStyle/>
          <a:p>
            <a:r>
              <a:rPr lang="en-US" sz="2000"/>
              <a:t>Dark chocolate is the most popular type of chocolate, while white chocolate is not as favored.</a:t>
            </a:r>
            <a:endParaRPr lang="en-US" sz="2000" dirty="0"/>
          </a:p>
        </p:txBody>
      </p:sp>
    </p:spTree>
    <p:extLst>
      <p:ext uri="{BB962C8B-B14F-4D97-AF65-F5344CB8AC3E}">
        <p14:creationId xmlns:p14="http://schemas.microsoft.com/office/powerpoint/2010/main" val="1048771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7986-3640-09B1-4AB8-1730822BBC9E}"/>
              </a:ext>
            </a:extLst>
          </p:cNvPr>
          <p:cNvSpPr>
            <a:spLocks noGrp="1"/>
          </p:cNvSpPr>
          <p:nvPr>
            <p:ph type="title"/>
          </p:nvPr>
        </p:nvSpPr>
        <p:spPr>
          <a:xfrm>
            <a:off x="250371" y="0"/>
            <a:ext cx="11103429" cy="936172"/>
          </a:xfrm>
        </p:spPr>
        <p:txBody>
          <a:bodyPr>
            <a:normAutofit/>
          </a:bodyPr>
          <a:lstStyle/>
          <a:p>
            <a:r>
              <a:rPr lang="en-US" b="1" dirty="0">
                <a:solidFill>
                  <a:schemeClr val="accent2">
                    <a:lumMod val="75000"/>
                  </a:schemeClr>
                </a:solidFill>
              </a:rPr>
              <a:t>Geographical Sales</a:t>
            </a:r>
          </a:p>
        </p:txBody>
      </p:sp>
      <p:pic>
        <p:nvPicPr>
          <p:cNvPr id="5" name="Content Placeholder 4">
            <a:extLst>
              <a:ext uri="{FF2B5EF4-FFF2-40B4-BE49-F238E27FC236}">
                <a16:creationId xmlns:a16="http://schemas.microsoft.com/office/drawing/2014/main" id="{88ACCBEB-7921-2DB4-5195-BD0AFD57BE40}"/>
              </a:ext>
            </a:extLst>
          </p:cNvPr>
          <p:cNvPicPr>
            <a:picLocks noGrp="1" noChangeAspect="1"/>
          </p:cNvPicPr>
          <p:nvPr>
            <p:ph idx="1"/>
          </p:nvPr>
        </p:nvPicPr>
        <p:blipFill>
          <a:blip r:embed="rId2"/>
          <a:stretch>
            <a:fillRect/>
          </a:stretch>
        </p:blipFill>
        <p:spPr>
          <a:xfrm>
            <a:off x="478971" y="1085554"/>
            <a:ext cx="3481249" cy="2571882"/>
          </a:xfrm>
        </p:spPr>
      </p:pic>
      <p:pic>
        <p:nvPicPr>
          <p:cNvPr id="7" name="Picture 6">
            <a:extLst>
              <a:ext uri="{FF2B5EF4-FFF2-40B4-BE49-F238E27FC236}">
                <a16:creationId xmlns:a16="http://schemas.microsoft.com/office/drawing/2014/main" id="{CE5F9DC1-7023-D9D1-FF24-E9A6B2FCA412}"/>
              </a:ext>
            </a:extLst>
          </p:cNvPr>
          <p:cNvPicPr>
            <a:picLocks noChangeAspect="1"/>
          </p:cNvPicPr>
          <p:nvPr/>
        </p:nvPicPr>
        <p:blipFill>
          <a:blip r:embed="rId3"/>
          <a:stretch>
            <a:fillRect/>
          </a:stretch>
        </p:blipFill>
        <p:spPr>
          <a:xfrm>
            <a:off x="8576042" y="3657436"/>
            <a:ext cx="3378374" cy="3026393"/>
          </a:xfrm>
          <a:prstGeom prst="rect">
            <a:avLst/>
          </a:prstGeom>
        </p:spPr>
      </p:pic>
      <p:sp>
        <p:nvSpPr>
          <p:cNvPr id="9" name="TextBox 8">
            <a:extLst>
              <a:ext uri="{FF2B5EF4-FFF2-40B4-BE49-F238E27FC236}">
                <a16:creationId xmlns:a16="http://schemas.microsoft.com/office/drawing/2014/main" id="{4A768EC9-1766-C25B-032A-F6739C497704}"/>
              </a:ext>
            </a:extLst>
          </p:cNvPr>
          <p:cNvSpPr txBox="1"/>
          <p:nvPr/>
        </p:nvSpPr>
        <p:spPr>
          <a:xfrm>
            <a:off x="4234543" y="1216183"/>
            <a:ext cx="7565571" cy="1200329"/>
          </a:xfrm>
          <a:prstGeom prst="rect">
            <a:avLst/>
          </a:prstGeom>
          <a:noFill/>
        </p:spPr>
        <p:txBody>
          <a:bodyPr wrap="square">
            <a:spAutoFit/>
          </a:bodyPr>
          <a:lstStyle/>
          <a:p>
            <a:r>
              <a:rPr lang="en-US" sz="2400"/>
              <a:t>The city of Denver has recorded the highest sales in terms of revenue ($). This is evident from the size of the bubble, which indicates the same</a:t>
            </a:r>
            <a:endParaRPr lang="en-US" sz="2400" dirty="0"/>
          </a:p>
        </p:txBody>
      </p:sp>
      <p:sp>
        <p:nvSpPr>
          <p:cNvPr id="11" name="TextBox 10">
            <a:extLst>
              <a:ext uri="{FF2B5EF4-FFF2-40B4-BE49-F238E27FC236}">
                <a16:creationId xmlns:a16="http://schemas.microsoft.com/office/drawing/2014/main" id="{9E0D2612-FFEA-B339-ECF9-C5636F1E0B8A}"/>
              </a:ext>
            </a:extLst>
          </p:cNvPr>
          <p:cNvSpPr txBox="1"/>
          <p:nvPr/>
        </p:nvSpPr>
        <p:spPr>
          <a:xfrm>
            <a:off x="567958" y="4441490"/>
            <a:ext cx="7683413" cy="1200329"/>
          </a:xfrm>
          <a:prstGeom prst="rect">
            <a:avLst/>
          </a:prstGeom>
          <a:noFill/>
        </p:spPr>
        <p:txBody>
          <a:bodyPr wrap="square">
            <a:spAutoFit/>
          </a:bodyPr>
          <a:lstStyle/>
          <a:p>
            <a:r>
              <a:rPr lang="en-US" sz="2400" dirty="0"/>
              <a:t>The sales of chocolate made from the Caribbean region are the highest, while sales for chocolate made from the African region are the lowest.</a:t>
            </a:r>
          </a:p>
        </p:txBody>
      </p:sp>
    </p:spTree>
    <p:extLst>
      <p:ext uri="{BB962C8B-B14F-4D97-AF65-F5344CB8AC3E}">
        <p14:creationId xmlns:p14="http://schemas.microsoft.com/office/powerpoint/2010/main" val="1697968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7C4A-047D-F98D-4636-8B549A7A6507}"/>
              </a:ext>
            </a:extLst>
          </p:cNvPr>
          <p:cNvSpPr>
            <a:spLocks noGrp="1"/>
          </p:cNvSpPr>
          <p:nvPr>
            <p:ph type="title"/>
          </p:nvPr>
        </p:nvSpPr>
        <p:spPr>
          <a:xfrm>
            <a:off x="838200" y="2351314"/>
            <a:ext cx="10515600" cy="2318657"/>
          </a:xfrm>
        </p:spPr>
        <p:txBody>
          <a:bodyPr/>
          <a:lstStyle/>
          <a:p>
            <a:r>
              <a:rPr lang="en-US" dirty="0"/>
              <a:t>                                    </a:t>
            </a:r>
            <a:r>
              <a:rPr lang="en-US" sz="4800" b="1" dirty="0">
                <a:solidFill>
                  <a:schemeClr val="accent2">
                    <a:lumMod val="75000"/>
                  </a:schemeClr>
                </a:solidFill>
              </a:rPr>
              <a:t>Thank you</a:t>
            </a:r>
          </a:p>
        </p:txBody>
      </p:sp>
    </p:spTree>
    <p:extLst>
      <p:ext uri="{BB962C8B-B14F-4D97-AF65-F5344CB8AC3E}">
        <p14:creationId xmlns:p14="http://schemas.microsoft.com/office/powerpoint/2010/main" val="2412588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F16D-BE6D-6234-FF4F-659D468DF62D}"/>
              </a:ext>
            </a:extLst>
          </p:cNvPr>
          <p:cNvSpPr>
            <a:spLocks noGrp="1"/>
          </p:cNvSpPr>
          <p:nvPr>
            <p:ph type="title"/>
          </p:nvPr>
        </p:nvSpPr>
        <p:spPr/>
        <p:txBody>
          <a:bodyPr>
            <a:normAutofit fontScale="90000"/>
          </a:bodyPr>
          <a:lstStyle/>
          <a:p>
            <a:r>
              <a:rPr lang="en-US" sz="4800" b="1" dirty="0">
                <a:solidFill>
                  <a:schemeClr val="accent2">
                    <a:lumMod val="75000"/>
                  </a:schemeClr>
                </a:solidFill>
              </a:rPr>
              <a:t>Table Of Contents</a:t>
            </a:r>
          </a:p>
        </p:txBody>
      </p:sp>
      <p:sp>
        <p:nvSpPr>
          <p:cNvPr id="3" name="Content Placeholder 2">
            <a:extLst>
              <a:ext uri="{FF2B5EF4-FFF2-40B4-BE49-F238E27FC236}">
                <a16:creationId xmlns:a16="http://schemas.microsoft.com/office/drawing/2014/main" id="{673A419B-73B1-EC45-F804-81F6F15E01BF}"/>
              </a:ext>
            </a:extLst>
          </p:cNvPr>
          <p:cNvSpPr>
            <a:spLocks noGrp="1"/>
          </p:cNvSpPr>
          <p:nvPr>
            <p:ph idx="1"/>
          </p:nvPr>
        </p:nvSpPr>
        <p:spPr/>
        <p:txBody>
          <a:bodyPr/>
          <a:lstStyle/>
          <a:p>
            <a:r>
              <a:rPr lang="en-US" dirty="0"/>
              <a:t>Problem Statement</a:t>
            </a:r>
          </a:p>
          <a:p>
            <a:r>
              <a:rPr lang="en-US" dirty="0"/>
              <a:t> Key Metrics</a:t>
            </a:r>
          </a:p>
          <a:p>
            <a:r>
              <a:rPr lang="en-US" dirty="0"/>
              <a:t>Dashboard Customer </a:t>
            </a:r>
          </a:p>
          <a:p>
            <a:r>
              <a:rPr lang="en-US" dirty="0"/>
              <a:t>Demographics Sales </a:t>
            </a:r>
          </a:p>
          <a:p>
            <a:r>
              <a:rPr lang="en-US" dirty="0"/>
              <a:t>Trend Brand and Product Statistics </a:t>
            </a:r>
          </a:p>
          <a:p>
            <a:r>
              <a:rPr lang="en-US" dirty="0"/>
              <a:t>Geographical Sales</a:t>
            </a:r>
          </a:p>
        </p:txBody>
      </p:sp>
    </p:spTree>
    <p:extLst>
      <p:ext uri="{BB962C8B-B14F-4D97-AF65-F5344CB8AC3E}">
        <p14:creationId xmlns:p14="http://schemas.microsoft.com/office/powerpoint/2010/main" val="158363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B658-4490-62AF-343B-8A055DF2E491}"/>
              </a:ext>
            </a:extLst>
          </p:cNvPr>
          <p:cNvSpPr>
            <a:spLocks noGrp="1"/>
          </p:cNvSpPr>
          <p:nvPr>
            <p:ph type="title"/>
          </p:nvPr>
        </p:nvSpPr>
        <p:spPr/>
        <p:txBody>
          <a:bodyPr>
            <a:normAutofit fontScale="90000"/>
          </a:bodyPr>
          <a:lstStyle/>
          <a:p>
            <a:r>
              <a:rPr lang="en-US" sz="4800" b="1" dirty="0">
                <a:solidFill>
                  <a:schemeClr val="accent2">
                    <a:lumMod val="75000"/>
                  </a:schemeClr>
                </a:solidFill>
              </a:rPr>
              <a:t>Problem Statement</a:t>
            </a:r>
          </a:p>
        </p:txBody>
      </p:sp>
      <p:sp>
        <p:nvSpPr>
          <p:cNvPr id="3" name="Content Placeholder 2">
            <a:extLst>
              <a:ext uri="{FF2B5EF4-FFF2-40B4-BE49-F238E27FC236}">
                <a16:creationId xmlns:a16="http://schemas.microsoft.com/office/drawing/2014/main" id="{CE00100B-5A81-A4D1-D7A6-0C44423981C5}"/>
              </a:ext>
            </a:extLst>
          </p:cNvPr>
          <p:cNvSpPr>
            <a:spLocks noGrp="1"/>
          </p:cNvSpPr>
          <p:nvPr>
            <p:ph idx="1"/>
          </p:nvPr>
        </p:nvSpPr>
        <p:spPr/>
        <p:txBody>
          <a:bodyPr/>
          <a:lstStyle/>
          <a:p>
            <a:pPr marL="0" indent="0">
              <a:buNone/>
            </a:pPr>
            <a:r>
              <a:rPr lang="en-US" dirty="0"/>
              <a:t>Analyze chocolate sales data by customer demographics, brand, and product categories across diverse geographic locations. Also, include the sales trends over various time periods throughout the year 2021. </a:t>
            </a:r>
          </a:p>
        </p:txBody>
      </p:sp>
    </p:spTree>
    <p:extLst>
      <p:ext uri="{BB962C8B-B14F-4D97-AF65-F5344CB8AC3E}">
        <p14:creationId xmlns:p14="http://schemas.microsoft.com/office/powerpoint/2010/main" val="3291993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1A00-1248-0BB4-9ACC-F2628AA07E35}"/>
              </a:ext>
            </a:extLst>
          </p:cNvPr>
          <p:cNvSpPr>
            <a:spLocks noGrp="1"/>
          </p:cNvSpPr>
          <p:nvPr>
            <p:ph type="title"/>
          </p:nvPr>
        </p:nvSpPr>
        <p:spPr>
          <a:xfrm>
            <a:off x="838200" y="365126"/>
            <a:ext cx="10515600" cy="821418"/>
          </a:xfrm>
        </p:spPr>
        <p:txBody>
          <a:bodyPr/>
          <a:lstStyle/>
          <a:p>
            <a:r>
              <a:rPr lang="en-US" b="1" dirty="0">
                <a:solidFill>
                  <a:schemeClr val="accent2">
                    <a:lumMod val="75000"/>
                  </a:schemeClr>
                </a:solidFill>
              </a:rPr>
              <a:t>Key Metrics</a:t>
            </a:r>
          </a:p>
        </p:txBody>
      </p:sp>
      <p:sp>
        <p:nvSpPr>
          <p:cNvPr id="3" name="Content Placeholder 2">
            <a:extLst>
              <a:ext uri="{FF2B5EF4-FFF2-40B4-BE49-F238E27FC236}">
                <a16:creationId xmlns:a16="http://schemas.microsoft.com/office/drawing/2014/main" id="{5B73A3B0-1ADB-A975-2DCE-05177EFB4E09}"/>
              </a:ext>
            </a:extLst>
          </p:cNvPr>
          <p:cNvSpPr>
            <a:spLocks noGrp="1"/>
          </p:cNvSpPr>
          <p:nvPr>
            <p:ph idx="1"/>
          </p:nvPr>
        </p:nvSpPr>
        <p:spPr>
          <a:xfrm>
            <a:off x="838200" y="1436914"/>
            <a:ext cx="10515600" cy="5225143"/>
          </a:xfrm>
        </p:spPr>
        <p:txBody>
          <a:bodyPr>
            <a:normAutofit fontScale="92500" lnSpcReduction="10000"/>
          </a:bodyPr>
          <a:lstStyle/>
          <a:p>
            <a:pPr marL="0" indent="0">
              <a:buNone/>
            </a:pPr>
            <a:r>
              <a:rPr lang="en-US" sz="4200" b="1" dirty="0"/>
              <a:t>Customer Demographics</a:t>
            </a:r>
          </a:p>
          <a:p>
            <a:r>
              <a:rPr lang="en-US" dirty="0"/>
              <a:t> Total Purchase ($) - Gender-wise </a:t>
            </a:r>
          </a:p>
          <a:p>
            <a:r>
              <a:rPr lang="en-US" dirty="0"/>
              <a:t>Total Purchase ($) by Age Group </a:t>
            </a:r>
          </a:p>
          <a:p>
            <a:pPr>
              <a:buFont typeface="Wingdings" panose="05000000000000000000" pitchFamily="2" charset="2"/>
              <a:buChar char="Ø"/>
            </a:pPr>
            <a:r>
              <a:rPr lang="en-US" dirty="0"/>
              <a:t>Younger Age </a:t>
            </a:r>
          </a:p>
          <a:p>
            <a:pPr>
              <a:buFont typeface="Wingdings" panose="05000000000000000000" pitchFamily="2" charset="2"/>
              <a:buChar char="Ø"/>
            </a:pPr>
            <a:r>
              <a:rPr lang="en-US" dirty="0"/>
              <a:t> Middle Age </a:t>
            </a:r>
          </a:p>
          <a:p>
            <a:pPr>
              <a:buFont typeface="Wingdings" panose="05000000000000000000" pitchFamily="2" charset="2"/>
              <a:buChar char="Ø"/>
            </a:pPr>
            <a:r>
              <a:rPr lang="en-US" dirty="0"/>
              <a:t> Older Age </a:t>
            </a:r>
          </a:p>
          <a:p>
            <a:r>
              <a:rPr lang="en-US" dirty="0"/>
              <a:t>Total Purchase ($) by Loyalty Status</a:t>
            </a:r>
          </a:p>
          <a:p>
            <a:pPr>
              <a:buFont typeface="Wingdings" panose="05000000000000000000" pitchFamily="2" charset="2"/>
              <a:buChar char="Ø"/>
            </a:pPr>
            <a:r>
              <a:rPr lang="en-US" dirty="0"/>
              <a:t> Platinum </a:t>
            </a:r>
          </a:p>
          <a:p>
            <a:pPr>
              <a:buFont typeface="Wingdings" panose="05000000000000000000" pitchFamily="2" charset="2"/>
              <a:buChar char="Ø"/>
            </a:pPr>
            <a:r>
              <a:rPr lang="en-US" dirty="0"/>
              <a:t>Gold </a:t>
            </a:r>
          </a:p>
          <a:p>
            <a:pPr>
              <a:buFont typeface="Wingdings" panose="05000000000000000000" pitchFamily="2" charset="2"/>
              <a:buChar char="Ø"/>
            </a:pPr>
            <a:r>
              <a:rPr lang="en-US" dirty="0"/>
              <a:t>Silver </a:t>
            </a:r>
          </a:p>
          <a:p>
            <a:pPr>
              <a:buFont typeface="Wingdings" panose="05000000000000000000" pitchFamily="2" charset="2"/>
              <a:buChar char="Ø"/>
            </a:pPr>
            <a:r>
              <a:rPr lang="en-US" dirty="0"/>
              <a:t>Bronze</a:t>
            </a:r>
          </a:p>
          <a:p>
            <a:r>
              <a:rPr lang="en-US" dirty="0"/>
              <a:t>Top 5 Customers in terms of Purchase Amount ($) </a:t>
            </a:r>
          </a:p>
          <a:p>
            <a:r>
              <a:rPr lang="en-US" dirty="0"/>
              <a:t>Top 5 Customers in terms of Purchase Amount ($) during Festival</a:t>
            </a:r>
          </a:p>
        </p:txBody>
      </p:sp>
    </p:spTree>
    <p:extLst>
      <p:ext uri="{BB962C8B-B14F-4D97-AF65-F5344CB8AC3E}">
        <p14:creationId xmlns:p14="http://schemas.microsoft.com/office/powerpoint/2010/main" val="2563469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73F81A-6FDF-7FE2-D5DD-02F0D34A83A6}"/>
              </a:ext>
            </a:extLst>
          </p:cNvPr>
          <p:cNvSpPr txBox="1"/>
          <p:nvPr/>
        </p:nvSpPr>
        <p:spPr>
          <a:xfrm>
            <a:off x="734785" y="511629"/>
            <a:ext cx="10722429" cy="5539978"/>
          </a:xfrm>
          <a:prstGeom prst="rect">
            <a:avLst/>
          </a:prstGeom>
          <a:noFill/>
        </p:spPr>
        <p:txBody>
          <a:bodyPr wrap="square">
            <a:spAutoFit/>
          </a:bodyPr>
          <a:lstStyle/>
          <a:p>
            <a:r>
              <a:rPr lang="en-US" sz="2800" b="1" dirty="0">
                <a:solidFill>
                  <a:schemeClr val="accent2">
                    <a:lumMod val="75000"/>
                  </a:schemeClr>
                </a:solidFill>
              </a:rPr>
              <a:t>Trends </a:t>
            </a:r>
          </a:p>
          <a:p>
            <a:pPr marL="285750" indent="-285750">
              <a:buFont typeface="Arial" panose="020B0604020202020204" pitchFamily="34" charset="0"/>
              <a:buChar char="•"/>
            </a:pPr>
            <a:r>
              <a:rPr lang="en-US" dirty="0"/>
              <a:t>Overall Sales ($)Trend </a:t>
            </a:r>
          </a:p>
          <a:p>
            <a:pPr marL="285750" indent="-285750">
              <a:buFont typeface="Arial" panose="020B0604020202020204" pitchFamily="34" charset="0"/>
              <a:buChar char="•"/>
            </a:pPr>
            <a:r>
              <a:rPr lang="en-US" dirty="0"/>
              <a:t>Quarterly</a:t>
            </a:r>
          </a:p>
          <a:p>
            <a:pPr marL="285750" indent="-285750">
              <a:buFont typeface="Arial" panose="020B0604020202020204" pitchFamily="34" charset="0"/>
              <a:buChar char="•"/>
            </a:pPr>
            <a:r>
              <a:rPr lang="en-US" dirty="0"/>
              <a:t> Monthly </a:t>
            </a:r>
          </a:p>
          <a:p>
            <a:pPr marL="285750" indent="-285750">
              <a:buFont typeface="Arial" panose="020B0604020202020204" pitchFamily="34" charset="0"/>
              <a:buChar char="•"/>
            </a:pPr>
            <a:r>
              <a:rPr lang="en-US" dirty="0"/>
              <a:t>Daily</a:t>
            </a:r>
          </a:p>
          <a:p>
            <a:pPr marL="285750" indent="-285750">
              <a:buFont typeface="Arial" panose="020B0604020202020204" pitchFamily="34" charset="0"/>
              <a:buChar char="•"/>
            </a:pPr>
            <a:r>
              <a:rPr lang="en-US" dirty="0"/>
              <a:t> Month-wise Sales ($) Trend for Different Chocolate Brands </a:t>
            </a:r>
          </a:p>
          <a:p>
            <a:pPr marL="285750" indent="-285750">
              <a:buFont typeface="Arial" panose="020B0604020202020204" pitchFamily="34" charset="0"/>
              <a:buChar char="•"/>
            </a:pPr>
            <a:r>
              <a:rPr lang="en-US" dirty="0"/>
              <a:t>Month-wise Purchase($) Trend for Different Loyalty Status Customers </a:t>
            </a:r>
          </a:p>
          <a:p>
            <a:endParaRPr lang="en-US" dirty="0"/>
          </a:p>
          <a:p>
            <a:r>
              <a:rPr lang="en-US" sz="2800" b="1" dirty="0">
                <a:solidFill>
                  <a:schemeClr val="accent2">
                    <a:lumMod val="75000"/>
                  </a:schemeClr>
                </a:solidFill>
              </a:rPr>
              <a:t>Geographical Statistics </a:t>
            </a:r>
          </a:p>
          <a:p>
            <a:pPr marL="285750" indent="-285750">
              <a:buFont typeface="Arial" panose="020B0604020202020204" pitchFamily="34" charset="0"/>
              <a:buChar char="•"/>
            </a:pPr>
            <a:r>
              <a:rPr lang="en-US" dirty="0"/>
              <a:t>City-wise Sales ($) </a:t>
            </a:r>
          </a:p>
          <a:p>
            <a:pPr marL="285750" indent="-285750">
              <a:buFont typeface="Arial" panose="020B0604020202020204" pitchFamily="34" charset="0"/>
              <a:buChar char="•"/>
            </a:pPr>
            <a:r>
              <a:rPr lang="en-US" dirty="0"/>
              <a:t>Sales ($) by Cocoa Origin Region </a:t>
            </a:r>
          </a:p>
          <a:p>
            <a:endParaRPr lang="en-US" dirty="0"/>
          </a:p>
          <a:p>
            <a:r>
              <a:rPr lang="en-US" sz="2800" b="1" dirty="0">
                <a:solidFill>
                  <a:schemeClr val="accent2">
                    <a:lumMod val="75000"/>
                  </a:schemeClr>
                </a:solidFill>
              </a:rPr>
              <a:t>Brands and Chocolate Statistics </a:t>
            </a:r>
          </a:p>
          <a:p>
            <a:pPr marL="285750" indent="-285750">
              <a:buFont typeface="Arial" panose="020B0604020202020204" pitchFamily="34" charset="0"/>
              <a:buChar char="•"/>
            </a:pPr>
            <a:r>
              <a:rPr lang="en-US" dirty="0"/>
              <a:t>Overall Brand-wise Sales ($)</a:t>
            </a:r>
          </a:p>
          <a:p>
            <a:pPr marL="285750" indent="-285750">
              <a:buFont typeface="Arial" panose="020B0604020202020204" pitchFamily="34" charset="0"/>
              <a:buChar char="•"/>
            </a:pPr>
            <a:r>
              <a:rPr lang="en-US" dirty="0"/>
              <a:t>Overall Sales ($) by Chocolate Types </a:t>
            </a:r>
          </a:p>
          <a:p>
            <a:pPr marL="285750" indent="-285750">
              <a:buFont typeface="Arial" panose="020B0604020202020204" pitchFamily="34" charset="0"/>
              <a:buChar char="•"/>
            </a:pPr>
            <a:r>
              <a:rPr lang="en-US" dirty="0"/>
              <a:t>Month-wise Change in Sales ($) </a:t>
            </a:r>
          </a:p>
          <a:p>
            <a:pPr marL="285750" indent="-285750">
              <a:buFont typeface="Arial" panose="020B0604020202020204" pitchFamily="34" charset="0"/>
              <a:buChar char="•"/>
            </a:pPr>
            <a:r>
              <a:rPr lang="en-US" dirty="0"/>
              <a:t>Top 5 Chocolate by Sales ($) </a:t>
            </a:r>
          </a:p>
          <a:p>
            <a:pPr marL="285750" indent="-285750">
              <a:buFont typeface="Arial" panose="020B0604020202020204" pitchFamily="34" charset="0"/>
              <a:buChar char="•"/>
            </a:pPr>
            <a:r>
              <a:rPr lang="en-US" dirty="0"/>
              <a:t>Division of Sales ($) by Cost Segment</a:t>
            </a:r>
          </a:p>
        </p:txBody>
      </p:sp>
    </p:spTree>
    <p:extLst>
      <p:ext uri="{BB962C8B-B14F-4D97-AF65-F5344CB8AC3E}">
        <p14:creationId xmlns:p14="http://schemas.microsoft.com/office/powerpoint/2010/main" val="125614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C83C-61AD-909E-28D6-7CB55A660F42}"/>
              </a:ext>
            </a:extLst>
          </p:cNvPr>
          <p:cNvSpPr>
            <a:spLocks noGrp="1"/>
          </p:cNvSpPr>
          <p:nvPr>
            <p:ph type="title"/>
          </p:nvPr>
        </p:nvSpPr>
        <p:spPr>
          <a:xfrm>
            <a:off x="838200" y="76200"/>
            <a:ext cx="10515600" cy="696686"/>
          </a:xfrm>
        </p:spPr>
        <p:txBody>
          <a:bodyPr>
            <a:normAutofit fontScale="90000"/>
          </a:bodyPr>
          <a:lstStyle/>
          <a:p>
            <a:pPr algn="ctr"/>
            <a:r>
              <a:rPr lang="en-US" b="1" dirty="0">
                <a:solidFill>
                  <a:schemeClr val="accent2">
                    <a:lumMod val="75000"/>
                  </a:schemeClr>
                </a:solidFill>
              </a:rPr>
              <a:t>360 Degree Overview</a:t>
            </a:r>
          </a:p>
        </p:txBody>
      </p:sp>
      <p:sp>
        <p:nvSpPr>
          <p:cNvPr id="3" name="Content Placeholder 2">
            <a:extLst>
              <a:ext uri="{FF2B5EF4-FFF2-40B4-BE49-F238E27FC236}">
                <a16:creationId xmlns:a16="http://schemas.microsoft.com/office/drawing/2014/main" id="{50BF6ED5-6A3F-9862-478A-237C365A6BD5}"/>
              </a:ext>
            </a:extLst>
          </p:cNvPr>
          <p:cNvSpPr>
            <a:spLocks noGrp="1"/>
          </p:cNvSpPr>
          <p:nvPr>
            <p:ph idx="1"/>
          </p:nvPr>
        </p:nvSpPr>
        <p:spPr>
          <a:xfrm>
            <a:off x="838200" y="903514"/>
            <a:ext cx="10515599" cy="5878286"/>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ctr">
              <a:buNone/>
            </a:pPr>
            <a:r>
              <a:rPr lang="en-US" dirty="0">
                <a:latin typeface="Calibri" panose="020F0502020204030204" pitchFamily="34" charset="0"/>
                <a:ea typeface="Calibri" panose="020F0502020204030204" pitchFamily="34" charset="0"/>
                <a:cs typeface="Calibri" panose="020F0502020204030204" pitchFamily="34" charset="0"/>
              </a:rPr>
              <a:t>The dashboard offers a comprehensive 360-degree view of total sales, including insights into how sales are occurring across different dimensions such as city, gender, brand, and month. In addition, it presented the overall sales value, the total quantity of chocolate sold, and identified the leading brand and city in terms of sales.</a:t>
            </a:r>
          </a:p>
        </p:txBody>
      </p:sp>
      <p:pic>
        <p:nvPicPr>
          <p:cNvPr id="5" name="Picture 4">
            <a:extLst>
              <a:ext uri="{FF2B5EF4-FFF2-40B4-BE49-F238E27FC236}">
                <a16:creationId xmlns:a16="http://schemas.microsoft.com/office/drawing/2014/main" id="{3830C5FE-90E0-7978-4151-769CF05D57C3}"/>
              </a:ext>
            </a:extLst>
          </p:cNvPr>
          <p:cNvPicPr>
            <a:picLocks noChangeAspect="1"/>
          </p:cNvPicPr>
          <p:nvPr/>
        </p:nvPicPr>
        <p:blipFill>
          <a:blip r:embed="rId2"/>
          <a:stretch>
            <a:fillRect/>
          </a:stretch>
        </p:blipFill>
        <p:spPr>
          <a:xfrm>
            <a:off x="2090057" y="1012372"/>
            <a:ext cx="8730343" cy="3635828"/>
          </a:xfrm>
          <a:prstGeom prst="rect">
            <a:avLst/>
          </a:prstGeom>
        </p:spPr>
      </p:pic>
    </p:spTree>
    <p:extLst>
      <p:ext uri="{BB962C8B-B14F-4D97-AF65-F5344CB8AC3E}">
        <p14:creationId xmlns:p14="http://schemas.microsoft.com/office/powerpoint/2010/main" val="4141399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3EE23-5EBB-9BE2-35B5-17193D19AA44}"/>
              </a:ext>
            </a:extLst>
          </p:cNvPr>
          <p:cNvSpPr>
            <a:spLocks noGrp="1"/>
          </p:cNvSpPr>
          <p:nvPr>
            <p:ph type="title"/>
          </p:nvPr>
        </p:nvSpPr>
        <p:spPr>
          <a:xfrm>
            <a:off x="402771" y="76200"/>
            <a:ext cx="10951029" cy="604837"/>
          </a:xfrm>
        </p:spPr>
        <p:txBody>
          <a:bodyPr>
            <a:normAutofit fontScale="90000"/>
          </a:bodyPr>
          <a:lstStyle/>
          <a:p>
            <a:r>
              <a:rPr lang="en-US" sz="4000" b="1" dirty="0">
                <a:solidFill>
                  <a:schemeClr val="accent2">
                    <a:lumMod val="75000"/>
                  </a:schemeClr>
                </a:solidFill>
              </a:rPr>
              <a:t>Customer Demographics</a:t>
            </a:r>
          </a:p>
        </p:txBody>
      </p:sp>
      <p:pic>
        <p:nvPicPr>
          <p:cNvPr id="5" name="Content Placeholder 4">
            <a:extLst>
              <a:ext uri="{FF2B5EF4-FFF2-40B4-BE49-F238E27FC236}">
                <a16:creationId xmlns:a16="http://schemas.microsoft.com/office/drawing/2014/main" id="{653235C0-5FD7-D04B-2CB3-DC65BFA99266}"/>
              </a:ext>
            </a:extLst>
          </p:cNvPr>
          <p:cNvPicPr>
            <a:picLocks noGrp="1" noChangeAspect="1"/>
          </p:cNvPicPr>
          <p:nvPr>
            <p:ph idx="1"/>
          </p:nvPr>
        </p:nvPicPr>
        <p:blipFill>
          <a:blip r:embed="rId2"/>
          <a:stretch>
            <a:fillRect/>
          </a:stretch>
        </p:blipFill>
        <p:spPr>
          <a:xfrm>
            <a:off x="566222" y="856745"/>
            <a:ext cx="2438525" cy="1987652"/>
          </a:xfrm>
        </p:spPr>
      </p:pic>
      <p:sp>
        <p:nvSpPr>
          <p:cNvPr id="7" name="TextBox 6">
            <a:extLst>
              <a:ext uri="{FF2B5EF4-FFF2-40B4-BE49-F238E27FC236}">
                <a16:creationId xmlns:a16="http://schemas.microsoft.com/office/drawing/2014/main" id="{2A6C611D-FA06-107C-FE36-1C608AD3A3D8}"/>
              </a:ext>
            </a:extLst>
          </p:cNvPr>
          <p:cNvSpPr txBox="1"/>
          <p:nvPr/>
        </p:nvSpPr>
        <p:spPr>
          <a:xfrm>
            <a:off x="3537856" y="856745"/>
            <a:ext cx="8479971" cy="1569660"/>
          </a:xfrm>
          <a:prstGeom prst="rect">
            <a:avLst/>
          </a:prstGeom>
          <a:noFill/>
        </p:spPr>
        <p:txBody>
          <a:bodyPr wrap="square">
            <a:spAutoFit/>
          </a:bodyPr>
          <a:lstStyle/>
          <a:p>
            <a:r>
              <a:rPr lang="en-US" sz="2400" dirty="0"/>
              <a:t>Chocolate Purchasing Trends in Relation to Gender for 2021 According to recent statistics, males accounted for 53.29% of chocolate purchases in 2021, while females accounted for 46.71%.</a:t>
            </a:r>
          </a:p>
        </p:txBody>
      </p:sp>
      <p:pic>
        <p:nvPicPr>
          <p:cNvPr id="9" name="Picture 8">
            <a:extLst>
              <a:ext uri="{FF2B5EF4-FFF2-40B4-BE49-F238E27FC236}">
                <a16:creationId xmlns:a16="http://schemas.microsoft.com/office/drawing/2014/main" id="{627CE197-EA54-A0DE-A4A4-59C710A363BF}"/>
              </a:ext>
            </a:extLst>
          </p:cNvPr>
          <p:cNvPicPr>
            <a:picLocks noChangeAspect="1"/>
          </p:cNvPicPr>
          <p:nvPr/>
        </p:nvPicPr>
        <p:blipFill>
          <a:blip r:embed="rId3"/>
          <a:stretch>
            <a:fillRect/>
          </a:stretch>
        </p:blipFill>
        <p:spPr>
          <a:xfrm>
            <a:off x="8806543" y="2922311"/>
            <a:ext cx="3028110" cy="1949550"/>
          </a:xfrm>
          <a:prstGeom prst="rect">
            <a:avLst/>
          </a:prstGeom>
        </p:spPr>
      </p:pic>
      <p:sp>
        <p:nvSpPr>
          <p:cNvPr id="11" name="TextBox 10">
            <a:extLst>
              <a:ext uri="{FF2B5EF4-FFF2-40B4-BE49-F238E27FC236}">
                <a16:creationId xmlns:a16="http://schemas.microsoft.com/office/drawing/2014/main" id="{99ECE0DE-F2A0-30B1-0A35-7F4ADA561A40}"/>
              </a:ext>
            </a:extLst>
          </p:cNvPr>
          <p:cNvSpPr txBox="1"/>
          <p:nvPr/>
        </p:nvSpPr>
        <p:spPr>
          <a:xfrm>
            <a:off x="402772" y="3073178"/>
            <a:ext cx="8262258" cy="830997"/>
          </a:xfrm>
          <a:prstGeom prst="rect">
            <a:avLst/>
          </a:prstGeom>
          <a:noFill/>
        </p:spPr>
        <p:txBody>
          <a:bodyPr wrap="square">
            <a:spAutoFit/>
          </a:bodyPr>
          <a:lstStyle/>
          <a:p>
            <a:r>
              <a:rPr lang="en-US" sz="2400" dirty="0"/>
              <a:t>The Middle Age Group exhibited a higher purchase rate than both the Younger and Older Age Groups</a:t>
            </a:r>
          </a:p>
        </p:txBody>
      </p:sp>
      <p:pic>
        <p:nvPicPr>
          <p:cNvPr id="13" name="Picture 12">
            <a:extLst>
              <a:ext uri="{FF2B5EF4-FFF2-40B4-BE49-F238E27FC236}">
                <a16:creationId xmlns:a16="http://schemas.microsoft.com/office/drawing/2014/main" id="{00B29193-6D8B-14E0-769A-40F85A56F40A}"/>
              </a:ext>
            </a:extLst>
          </p:cNvPr>
          <p:cNvPicPr>
            <a:picLocks noChangeAspect="1"/>
          </p:cNvPicPr>
          <p:nvPr/>
        </p:nvPicPr>
        <p:blipFill>
          <a:blip r:embed="rId4"/>
          <a:stretch>
            <a:fillRect/>
          </a:stretch>
        </p:blipFill>
        <p:spPr>
          <a:xfrm>
            <a:off x="357347" y="4871860"/>
            <a:ext cx="2832167" cy="1909939"/>
          </a:xfrm>
          <a:prstGeom prst="rect">
            <a:avLst/>
          </a:prstGeom>
        </p:spPr>
      </p:pic>
      <p:sp>
        <p:nvSpPr>
          <p:cNvPr id="15" name="TextBox 14">
            <a:extLst>
              <a:ext uri="{FF2B5EF4-FFF2-40B4-BE49-F238E27FC236}">
                <a16:creationId xmlns:a16="http://schemas.microsoft.com/office/drawing/2014/main" id="{4B820D7B-841F-9BD7-520C-6A1DFE011FC9}"/>
              </a:ext>
            </a:extLst>
          </p:cNvPr>
          <p:cNvSpPr txBox="1"/>
          <p:nvPr/>
        </p:nvSpPr>
        <p:spPr>
          <a:xfrm>
            <a:off x="3385457" y="5100642"/>
            <a:ext cx="8371114" cy="1200329"/>
          </a:xfrm>
          <a:prstGeom prst="rect">
            <a:avLst/>
          </a:prstGeom>
          <a:noFill/>
        </p:spPr>
        <p:txBody>
          <a:bodyPr wrap="square">
            <a:spAutoFit/>
          </a:bodyPr>
          <a:lstStyle/>
          <a:p>
            <a:r>
              <a:rPr lang="en-US" sz="2400" dirty="0"/>
              <a:t>BHE, FLB, QWP, VZH, and FRF are our top five customers regarding purchases. As a result, we need to conduct a more in-depth analysis of their purchasing patterns.</a:t>
            </a:r>
          </a:p>
        </p:txBody>
      </p:sp>
    </p:spTree>
    <p:extLst>
      <p:ext uri="{BB962C8B-B14F-4D97-AF65-F5344CB8AC3E}">
        <p14:creationId xmlns:p14="http://schemas.microsoft.com/office/powerpoint/2010/main" val="3866106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6C98-6000-59CE-F656-BD0DCE370F1F}"/>
              </a:ext>
            </a:extLst>
          </p:cNvPr>
          <p:cNvSpPr>
            <a:spLocks noGrp="1"/>
          </p:cNvSpPr>
          <p:nvPr>
            <p:ph type="title"/>
          </p:nvPr>
        </p:nvSpPr>
        <p:spPr>
          <a:xfrm>
            <a:off x="152400" y="87087"/>
            <a:ext cx="11201400" cy="593950"/>
          </a:xfrm>
        </p:spPr>
        <p:txBody>
          <a:bodyPr>
            <a:normAutofit fontScale="90000"/>
          </a:bodyPr>
          <a:lstStyle/>
          <a:p>
            <a:r>
              <a:rPr lang="en-US" b="1" dirty="0">
                <a:solidFill>
                  <a:schemeClr val="accent2">
                    <a:lumMod val="75000"/>
                  </a:schemeClr>
                </a:solidFill>
              </a:rPr>
              <a:t>Sales Trend</a:t>
            </a:r>
          </a:p>
        </p:txBody>
      </p:sp>
      <p:pic>
        <p:nvPicPr>
          <p:cNvPr id="5" name="Content Placeholder 4">
            <a:extLst>
              <a:ext uri="{FF2B5EF4-FFF2-40B4-BE49-F238E27FC236}">
                <a16:creationId xmlns:a16="http://schemas.microsoft.com/office/drawing/2014/main" id="{E94DAA84-AB40-C0CE-F324-8CD9750924A6}"/>
              </a:ext>
            </a:extLst>
          </p:cNvPr>
          <p:cNvPicPr>
            <a:picLocks noGrp="1" noChangeAspect="1"/>
          </p:cNvPicPr>
          <p:nvPr>
            <p:ph idx="1"/>
          </p:nvPr>
        </p:nvPicPr>
        <p:blipFill>
          <a:blip r:embed="rId2"/>
          <a:stretch>
            <a:fillRect/>
          </a:stretch>
        </p:blipFill>
        <p:spPr>
          <a:xfrm>
            <a:off x="315491" y="926499"/>
            <a:ext cx="3124361" cy="1707844"/>
          </a:xfrm>
        </p:spPr>
      </p:pic>
      <p:sp>
        <p:nvSpPr>
          <p:cNvPr id="7" name="TextBox 6">
            <a:extLst>
              <a:ext uri="{FF2B5EF4-FFF2-40B4-BE49-F238E27FC236}">
                <a16:creationId xmlns:a16="http://schemas.microsoft.com/office/drawing/2014/main" id="{3877209D-5E11-2249-C5A4-79E6E86DC247}"/>
              </a:ext>
            </a:extLst>
          </p:cNvPr>
          <p:cNvSpPr txBox="1"/>
          <p:nvPr/>
        </p:nvSpPr>
        <p:spPr>
          <a:xfrm>
            <a:off x="3521529" y="926499"/>
            <a:ext cx="8354980" cy="1200329"/>
          </a:xfrm>
          <a:prstGeom prst="rect">
            <a:avLst/>
          </a:prstGeom>
          <a:noFill/>
        </p:spPr>
        <p:txBody>
          <a:bodyPr wrap="square">
            <a:spAutoFit/>
          </a:bodyPr>
          <a:lstStyle/>
          <a:p>
            <a:r>
              <a:rPr lang="en-US" sz="2400" dirty="0"/>
              <a:t>The Quarterly Chocolate Sales Trend experienced an abrupt spike in Quarter 4, which is unsurprising as this period comprises several festivals.</a:t>
            </a:r>
          </a:p>
        </p:txBody>
      </p:sp>
      <p:pic>
        <p:nvPicPr>
          <p:cNvPr id="9" name="Picture 8">
            <a:extLst>
              <a:ext uri="{FF2B5EF4-FFF2-40B4-BE49-F238E27FC236}">
                <a16:creationId xmlns:a16="http://schemas.microsoft.com/office/drawing/2014/main" id="{B11689D4-DC23-AD36-CF8F-145BAD3A2D7D}"/>
              </a:ext>
            </a:extLst>
          </p:cNvPr>
          <p:cNvPicPr>
            <a:picLocks noChangeAspect="1"/>
          </p:cNvPicPr>
          <p:nvPr/>
        </p:nvPicPr>
        <p:blipFill>
          <a:blip r:embed="rId3"/>
          <a:stretch>
            <a:fillRect/>
          </a:stretch>
        </p:blipFill>
        <p:spPr>
          <a:xfrm>
            <a:off x="8752148" y="2634343"/>
            <a:ext cx="3124361" cy="1839685"/>
          </a:xfrm>
          <a:prstGeom prst="rect">
            <a:avLst/>
          </a:prstGeom>
        </p:spPr>
      </p:pic>
      <p:sp>
        <p:nvSpPr>
          <p:cNvPr id="11" name="TextBox 10">
            <a:extLst>
              <a:ext uri="{FF2B5EF4-FFF2-40B4-BE49-F238E27FC236}">
                <a16:creationId xmlns:a16="http://schemas.microsoft.com/office/drawing/2014/main" id="{57302126-706F-D02B-BA4D-F0B25D0E916F}"/>
              </a:ext>
            </a:extLst>
          </p:cNvPr>
          <p:cNvSpPr txBox="1"/>
          <p:nvPr/>
        </p:nvSpPr>
        <p:spPr>
          <a:xfrm>
            <a:off x="315491" y="2774407"/>
            <a:ext cx="8354980" cy="1569660"/>
          </a:xfrm>
          <a:prstGeom prst="rect">
            <a:avLst/>
          </a:prstGeom>
          <a:noFill/>
        </p:spPr>
        <p:txBody>
          <a:bodyPr wrap="square">
            <a:spAutoFit/>
          </a:bodyPr>
          <a:lstStyle/>
          <a:p>
            <a:r>
              <a:rPr lang="en-US" sz="2400" dirty="0"/>
              <a:t>The Monthly Sales Trend indicates positive growth overall. However, starting from August, there was a steady increase, which spiked up significantly in November and December due to the festive season</a:t>
            </a:r>
          </a:p>
        </p:txBody>
      </p:sp>
      <p:pic>
        <p:nvPicPr>
          <p:cNvPr id="13" name="Picture 12">
            <a:extLst>
              <a:ext uri="{FF2B5EF4-FFF2-40B4-BE49-F238E27FC236}">
                <a16:creationId xmlns:a16="http://schemas.microsoft.com/office/drawing/2014/main" id="{7655C9D0-8F55-7462-5D36-21E1E29B85EE}"/>
              </a:ext>
            </a:extLst>
          </p:cNvPr>
          <p:cNvPicPr>
            <a:picLocks noChangeAspect="1"/>
          </p:cNvPicPr>
          <p:nvPr/>
        </p:nvPicPr>
        <p:blipFill>
          <a:blip r:embed="rId4"/>
          <a:stretch>
            <a:fillRect/>
          </a:stretch>
        </p:blipFill>
        <p:spPr>
          <a:xfrm>
            <a:off x="315491" y="4727712"/>
            <a:ext cx="3124360" cy="1814601"/>
          </a:xfrm>
          <a:prstGeom prst="rect">
            <a:avLst/>
          </a:prstGeom>
        </p:spPr>
      </p:pic>
      <p:sp>
        <p:nvSpPr>
          <p:cNvPr id="15" name="TextBox 14">
            <a:extLst>
              <a:ext uri="{FF2B5EF4-FFF2-40B4-BE49-F238E27FC236}">
                <a16:creationId xmlns:a16="http://schemas.microsoft.com/office/drawing/2014/main" id="{081958E3-20DA-518E-5AFA-6C31D7534D2E}"/>
              </a:ext>
            </a:extLst>
          </p:cNvPr>
          <p:cNvSpPr txBox="1"/>
          <p:nvPr/>
        </p:nvSpPr>
        <p:spPr>
          <a:xfrm>
            <a:off x="3761015" y="4731172"/>
            <a:ext cx="8115494" cy="1569660"/>
          </a:xfrm>
          <a:prstGeom prst="rect">
            <a:avLst/>
          </a:prstGeom>
          <a:noFill/>
        </p:spPr>
        <p:txBody>
          <a:bodyPr wrap="square">
            <a:spAutoFit/>
          </a:bodyPr>
          <a:lstStyle/>
          <a:p>
            <a:r>
              <a:rPr lang="en-US" sz="2400" dirty="0"/>
              <a:t>Sales for Tuesday, Wednesday, Thursday, and Friday seem to show minimal variance. However, it's noteworthy that sales experienced a significant decline on Monday, warranting further evaluation. </a:t>
            </a:r>
          </a:p>
        </p:txBody>
      </p:sp>
    </p:spTree>
    <p:extLst>
      <p:ext uri="{BB962C8B-B14F-4D97-AF65-F5344CB8AC3E}">
        <p14:creationId xmlns:p14="http://schemas.microsoft.com/office/powerpoint/2010/main" val="205818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9F41-B3E9-1DD9-1BA9-809B3EFE27B8}"/>
              </a:ext>
            </a:extLst>
          </p:cNvPr>
          <p:cNvSpPr>
            <a:spLocks noGrp="1"/>
          </p:cNvSpPr>
          <p:nvPr>
            <p:ph type="title"/>
          </p:nvPr>
        </p:nvSpPr>
        <p:spPr>
          <a:xfrm>
            <a:off x="195943" y="1"/>
            <a:ext cx="11615057" cy="870856"/>
          </a:xfrm>
        </p:spPr>
        <p:txBody>
          <a:bodyPr>
            <a:normAutofit/>
          </a:bodyPr>
          <a:lstStyle/>
          <a:p>
            <a:r>
              <a:rPr lang="en-US" b="1" dirty="0">
                <a:solidFill>
                  <a:schemeClr val="accent2">
                    <a:lumMod val="75000"/>
                  </a:schemeClr>
                </a:solidFill>
              </a:rPr>
              <a:t>Sales Trend (contd)</a:t>
            </a:r>
          </a:p>
        </p:txBody>
      </p:sp>
      <p:sp>
        <p:nvSpPr>
          <p:cNvPr id="3" name="Content Placeholder 2">
            <a:extLst>
              <a:ext uri="{FF2B5EF4-FFF2-40B4-BE49-F238E27FC236}">
                <a16:creationId xmlns:a16="http://schemas.microsoft.com/office/drawing/2014/main" id="{4C668760-3A0E-F842-10AE-D90ED2A0FF23}"/>
              </a:ext>
            </a:extLst>
          </p:cNvPr>
          <p:cNvSpPr>
            <a:spLocks noGrp="1"/>
          </p:cNvSpPr>
          <p:nvPr>
            <p:ph idx="1"/>
          </p:nvPr>
        </p:nvSpPr>
        <p:spPr>
          <a:xfrm>
            <a:off x="195943" y="794657"/>
            <a:ext cx="11691257" cy="5921829"/>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Based on the overall sales trend, it can be inferred that sales increased during the Oct-Dec quarter. Additionally, there was a significant spike in sales during the month of December, attributable to the festive season. With respect to brand-wise sales, Craftest Chocolate reported the highest sales, while Master in Chocholate saw the lowest sales during December</a:t>
            </a:r>
          </a:p>
        </p:txBody>
      </p:sp>
      <p:pic>
        <p:nvPicPr>
          <p:cNvPr id="5" name="Picture 4">
            <a:extLst>
              <a:ext uri="{FF2B5EF4-FFF2-40B4-BE49-F238E27FC236}">
                <a16:creationId xmlns:a16="http://schemas.microsoft.com/office/drawing/2014/main" id="{A7CB1E8D-1A4B-3E87-7B4A-B96D453DB4E1}"/>
              </a:ext>
            </a:extLst>
          </p:cNvPr>
          <p:cNvPicPr>
            <a:picLocks noChangeAspect="1"/>
          </p:cNvPicPr>
          <p:nvPr/>
        </p:nvPicPr>
        <p:blipFill>
          <a:blip r:embed="rId2"/>
          <a:stretch>
            <a:fillRect/>
          </a:stretch>
        </p:blipFill>
        <p:spPr>
          <a:xfrm>
            <a:off x="1284514" y="1017317"/>
            <a:ext cx="8969829" cy="2694711"/>
          </a:xfrm>
          <a:prstGeom prst="rect">
            <a:avLst/>
          </a:prstGeom>
        </p:spPr>
      </p:pic>
    </p:spTree>
    <p:extLst>
      <p:ext uri="{BB962C8B-B14F-4D97-AF65-F5344CB8AC3E}">
        <p14:creationId xmlns:p14="http://schemas.microsoft.com/office/powerpoint/2010/main" val="106908026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110</TotalTime>
  <Words>659</Words>
  <Application>Microsoft Office PowerPoint</Application>
  <PresentationFormat>Widescreen</PresentationFormat>
  <Paragraphs>81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Parcel</vt:lpstr>
      <vt:lpstr>Chocolate Sales Analytics</vt:lpstr>
      <vt:lpstr>Table Of Contents</vt:lpstr>
      <vt:lpstr>Problem Statement</vt:lpstr>
      <vt:lpstr>Key Metrics</vt:lpstr>
      <vt:lpstr>PowerPoint Presentation</vt:lpstr>
      <vt:lpstr>360 Degree Overview</vt:lpstr>
      <vt:lpstr>Customer Demographics</vt:lpstr>
      <vt:lpstr>Sales Trend</vt:lpstr>
      <vt:lpstr>Sales Trend (contd)</vt:lpstr>
      <vt:lpstr>Brand &amp; Product Statistics</vt:lpstr>
      <vt:lpstr>Geographical Sales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Shivani Kale</dc:creator>
  <cp:lastModifiedBy>Shivani Kale</cp:lastModifiedBy>
  <cp:revision>4</cp:revision>
  <dcterms:created xsi:type="dcterms:W3CDTF">2025-01-16T06:24:03Z</dcterms:created>
  <dcterms:modified xsi:type="dcterms:W3CDTF">2025-01-16T08:28:27Z</dcterms:modified>
</cp:coreProperties>
</file>