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5" r:id="rId2"/>
    <p:sldId id="270" r:id="rId3"/>
    <p:sldId id="261" r:id="rId4"/>
    <p:sldId id="273" r:id="rId5"/>
    <p:sldId id="276" r:id="rId6"/>
    <p:sldId id="268" r:id="rId7"/>
    <p:sldId id="263" r:id="rId8"/>
    <p:sldId id="269" r:id="rId9"/>
    <p:sldId id="264" r:id="rId10"/>
    <p:sldId id="265" r:id="rId11"/>
    <p:sldId id="259" r:id="rId12"/>
    <p:sldId id="272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9DBA3-2A94-44A1-A98B-2D57E944C56B}" v="3" dt="2024-09-17T15:03:38.182"/>
    <p1510:client id="{1DD15065-F76C-49B1-A56E-40979A32FCE1}" v="15" dt="2024-09-17T15:05:42.001"/>
    <p1510:client id="{6B4AD2AE-C9AC-4409-BE32-E8BE2226FD96}" v="65" dt="2024-09-17T15:24:49.153"/>
    <p1510:client id="{84F547BE-4D53-4A64-B7CB-FC8674717AED}" v="8" dt="2024-09-17T13:54:21.136"/>
    <p1510:client id="{D236F6D5-1A31-4FF5-98C0-FA1A06C81380}" v="380" dt="2024-09-17T14:47:14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CA9DBA3-2A94-44A1-A98B-2D57E944C56B}"/>
    <pc:docChg chg="modSld">
      <pc:chgData name="Guest User" userId="" providerId="Windows Live" clId="Web-{1CA9DBA3-2A94-44A1-A98B-2D57E944C56B}" dt="2024-09-17T15:03:38.182" v="0" actId="1076"/>
      <pc:docMkLst>
        <pc:docMk/>
      </pc:docMkLst>
      <pc:sldChg chg="modSp">
        <pc:chgData name="Guest User" userId="" providerId="Windows Live" clId="Web-{1CA9DBA3-2A94-44A1-A98B-2D57E944C56B}" dt="2024-09-17T15:03:38.182" v="0" actId="1076"/>
        <pc:sldMkLst>
          <pc:docMk/>
          <pc:sldMk cId="2377180740" sldId="261"/>
        </pc:sldMkLst>
        <pc:picChg chg="mod">
          <ac:chgData name="Guest User" userId="" providerId="Windows Live" clId="Web-{1CA9DBA3-2A94-44A1-A98B-2D57E944C56B}" dt="2024-09-17T15:03:38.182" v="0" actId="1076"/>
          <ac:picMkLst>
            <pc:docMk/>
            <pc:sldMk cId="2377180740" sldId="261"/>
            <ac:picMk id="20" creationId="{98152B41-2BEB-1B5F-6207-AD7BC558A616}"/>
          </ac:picMkLst>
        </pc:picChg>
      </pc:sldChg>
    </pc:docChg>
  </pc:docChgLst>
  <pc:docChgLst>
    <pc:chgData name="Guest User" providerId="Windows Live" clId="Web-{84F547BE-4D53-4A64-B7CB-FC8674717AED}"/>
    <pc:docChg chg="modSld">
      <pc:chgData name="Guest User" userId="" providerId="Windows Live" clId="Web-{84F547BE-4D53-4A64-B7CB-FC8674717AED}" dt="2024-09-17T13:54:21.136" v="7" actId="14100"/>
      <pc:docMkLst>
        <pc:docMk/>
      </pc:docMkLst>
      <pc:sldChg chg="addSp delSp modSp">
        <pc:chgData name="Guest User" userId="" providerId="Windows Live" clId="Web-{84F547BE-4D53-4A64-B7CB-FC8674717AED}" dt="2024-09-17T13:54:21.136" v="7" actId="14100"/>
        <pc:sldMkLst>
          <pc:docMk/>
          <pc:sldMk cId="3735898583" sldId="264"/>
        </pc:sldMkLst>
        <pc:picChg chg="add mod">
          <ac:chgData name="Guest User" userId="" providerId="Windows Live" clId="Web-{84F547BE-4D53-4A64-B7CB-FC8674717AED}" dt="2024-09-17T13:54:02.042" v="5" actId="14100"/>
          <ac:picMkLst>
            <pc:docMk/>
            <pc:sldMk cId="3735898583" sldId="264"/>
            <ac:picMk id="2" creationId="{7A366CDA-DD10-6763-3B6C-78CE083DE3B3}"/>
          </ac:picMkLst>
        </pc:picChg>
        <pc:picChg chg="del">
          <ac:chgData name="Guest User" userId="" providerId="Windows Live" clId="Web-{84F547BE-4D53-4A64-B7CB-FC8674717AED}" dt="2024-09-17T13:53:38.963" v="1"/>
          <ac:picMkLst>
            <pc:docMk/>
            <pc:sldMk cId="3735898583" sldId="264"/>
            <ac:picMk id="5" creationId="{0443D6EF-95D3-FD7E-24A8-06C70970C24B}"/>
          </ac:picMkLst>
        </pc:picChg>
        <pc:picChg chg="mod">
          <ac:chgData name="Guest User" userId="" providerId="Windows Live" clId="Web-{84F547BE-4D53-4A64-B7CB-FC8674717AED}" dt="2024-09-17T13:54:21.136" v="7" actId="14100"/>
          <ac:picMkLst>
            <pc:docMk/>
            <pc:sldMk cId="3735898583" sldId="264"/>
            <ac:picMk id="18" creationId="{988FB7D8-5C94-9868-B24F-E84B805D45F4}"/>
          </ac:picMkLst>
        </pc:picChg>
      </pc:sldChg>
    </pc:docChg>
  </pc:docChgLst>
  <pc:docChgLst>
    <pc:chgData name="Guest User" providerId="Windows Live" clId="Web-{1DD15065-F76C-49B1-A56E-40979A32FCE1}"/>
    <pc:docChg chg="modSld">
      <pc:chgData name="Guest User" userId="" providerId="Windows Live" clId="Web-{1DD15065-F76C-49B1-A56E-40979A32FCE1}" dt="2024-09-17T15:05:42.001" v="13" actId="20577"/>
      <pc:docMkLst>
        <pc:docMk/>
      </pc:docMkLst>
      <pc:sldChg chg="modSp">
        <pc:chgData name="Guest User" userId="" providerId="Windows Live" clId="Web-{1DD15065-F76C-49B1-A56E-40979A32FCE1}" dt="2024-09-17T15:05:42.001" v="13" actId="20577"/>
        <pc:sldMkLst>
          <pc:docMk/>
          <pc:sldMk cId="2377180740" sldId="261"/>
        </pc:sldMkLst>
        <pc:spChg chg="mod">
          <ac:chgData name="Guest User" userId="" providerId="Windows Live" clId="Web-{1DD15065-F76C-49B1-A56E-40979A32FCE1}" dt="2024-09-17T15:05:42.001" v="13" actId="20577"/>
          <ac:spMkLst>
            <pc:docMk/>
            <pc:sldMk cId="2377180740" sldId="261"/>
            <ac:spMk id="22" creationId="{2BFC2152-82F0-3457-3873-97A21B9E796B}"/>
          </ac:spMkLst>
        </pc:spChg>
        <pc:picChg chg="mod">
          <ac:chgData name="Guest User" userId="" providerId="Windows Live" clId="Web-{1DD15065-F76C-49B1-A56E-40979A32FCE1}" dt="2024-09-17T15:05:14.172" v="8" actId="1076"/>
          <ac:picMkLst>
            <pc:docMk/>
            <pc:sldMk cId="2377180740" sldId="261"/>
            <ac:picMk id="20" creationId="{98152B41-2BEB-1B5F-6207-AD7BC558A616}"/>
          </ac:picMkLst>
        </pc:picChg>
      </pc:sldChg>
    </pc:docChg>
  </pc:docChgLst>
  <pc:docChgLst>
    <pc:chgData name="Guest User" providerId="Windows Live" clId="Web-{D236F6D5-1A31-4FF5-98C0-FA1A06C81380}"/>
    <pc:docChg chg="modSld">
      <pc:chgData name="Guest User" userId="" providerId="Windows Live" clId="Web-{D236F6D5-1A31-4FF5-98C0-FA1A06C81380}" dt="2024-09-17T14:47:14.407" v="196" actId="20577"/>
      <pc:docMkLst>
        <pc:docMk/>
      </pc:docMkLst>
      <pc:sldChg chg="modSp">
        <pc:chgData name="Guest User" userId="" providerId="Windows Live" clId="Web-{D236F6D5-1A31-4FF5-98C0-FA1A06C81380}" dt="2024-09-17T14:47:14.407" v="196" actId="20577"/>
        <pc:sldMkLst>
          <pc:docMk/>
          <pc:sldMk cId="3590289829" sldId="259"/>
        </pc:sldMkLst>
        <pc:spChg chg="mod">
          <ac:chgData name="Guest User" userId="" providerId="Windows Live" clId="Web-{D236F6D5-1A31-4FF5-98C0-FA1A06C81380}" dt="2024-09-17T14:47:14.407" v="196" actId="20577"/>
          <ac:spMkLst>
            <pc:docMk/>
            <pc:sldMk cId="3590289829" sldId="259"/>
            <ac:spMk id="3" creationId="{211D9266-F440-E833-AF84-02278D9F852B}"/>
          </ac:spMkLst>
        </pc:spChg>
      </pc:sldChg>
      <pc:sldChg chg="modSp">
        <pc:chgData name="Guest User" userId="" providerId="Windows Live" clId="Web-{D236F6D5-1A31-4FF5-98C0-FA1A06C81380}" dt="2024-09-17T14:44:39.156" v="84" actId="1076"/>
        <pc:sldMkLst>
          <pc:docMk/>
          <pc:sldMk cId="2985386370" sldId="265"/>
        </pc:sldMkLst>
        <pc:spChg chg="mod">
          <ac:chgData name="Guest User" userId="" providerId="Windows Live" clId="Web-{D236F6D5-1A31-4FF5-98C0-FA1A06C81380}" dt="2024-09-17T14:44:05.046" v="75" actId="1076"/>
          <ac:spMkLst>
            <pc:docMk/>
            <pc:sldMk cId="2985386370" sldId="265"/>
            <ac:spMk id="3" creationId="{CFFD547A-A00F-D727-CA86-6C4F613EB9C6}"/>
          </ac:spMkLst>
        </pc:spChg>
        <pc:spChg chg="mod">
          <ac:chgData name="Guest User" userId="" providerId="Windows Live" clId="Web-{D236F6D5-1A31-4FF5-98C0-FA1A06C81380}" dt="2024-09-17T14:44:39.156" v="84" actId="1076"/>
          <ac:spMkLst>
            <pc:docMk/>
            <pc:sldMk cId="2985386370" sldId="265"/>
            <ac:spMk id="7" creationId="{779508B0-0BA7-3970-30F4-D32E47BD0579}"/>
          </ac:spMkLst>
        </pc:spChg>
      </pc:sldChg>
    </pc:docChg>
  </pc:docChgLst>
  <pc:docChgLst>
    <pc:chgData name="Pranathi Ummaneni" userId="a91fbf65f3bea438" providerId="LiveId" clId="{6B4AD2AE-C9AC-4409-BE32-E8BE2226FD96}"/>
    <pc:docChg chg="undo custSel modSld">
      <pc:chgData name="Pranathi Ummaneni" userId="a91fbf65f3bea438" providerId="LiveId" clId="{6B4AD2AE-C9AC-4409-BE32-E8BE2226FD96}" dt="2024-09-17T15:24:49.153" v="63" actId="14100"/>
      <pc:docMkLst>
        <pc:docMk/>
      </pc:docMkLst>
      <pc:sldChg chg="modSp mod">
        <pc:chgData name="Pranathi Ummaneni" userId="a91fbf65f3bea438" providerId="LiveId" clId="{6B4AD2AE-C9AC-4409-BE32-E8BE2226FD96}" dt="2024-09-17T13:43:53.818" v="1" actId="1076"/>
        <pc:sldMkLst>
          <pc:docMk/>
          <pc:sldMk cId="3735898583" sldId="264"/>
        </pc:sldMkLst>
        <pc:picChg chg="mod">
          <ac:chgData name="Pranathi Ummaneni" userId="a91fbf65f3bea438" providerId="LiveId" clId="{6B4AD2AE-C9AC-4409-BE32-E8BE2226FD96}" dt="2024-09-17T13:43:53.818" v="1" actId="1076"/>
          <ac:picMkLst>
            <pc:docMk/>
            <pc:sldMk cId="3735898583" sldId="264"/>
            <ac:picMk id="18" creationId="{988FB7D8-5C94-9868-B24F-E84B805D45F4}"/>
          </ac:picMkLst>
        </pc:picChg>
      </pc:sldChg>
      <pc:sldChg chg="modSp mod">
        <pc:chgData name="Pranathi Ummaneni" userId="a91fbf65f3bea438" providerId="LiveId" clId="{6B4AD2AE-C9AC-4409-BE32-E8BE2226FD96}" dt="2024-09-17T15:15:08.902" v="23" actId="20577"/>
        <pc:sldMkLst>
          <pc:docMk/>
          <pc:sldMk cId="2985386370" sldId="265"/>
        </pc:sldMkLst>
        <pc:spChg chg="mod">
          <ac:chgData name="Pranathi Ummaneni" userId="a91fbf65f3bea438" providerId="LiveId" clId="{6B4AD2AE-C9AC-4409-BE32-E8BE2226FD96}" dt="2024-09-17T15:15:08.902" v="23" actId="20577"/>
          <ac:spMkLst>
            <pc:docMk/>
            <pc:sldMk cId="2985386370" sldId="265"/>
            <ac:spMk id="3" creationId="{CFFD547A-A00F-D727-CA86-6C4F613EB9C6}"/>
          </ac:spMkLst>
        </pc:spChg>
      </pc:sldChg>
      <pc:sldChg chg="addSp modSp mod">
        <pc:chgData name="Pranathi Ummaneni" userId="a91fbf65f3bea438" providerId="LiveId" clId="{6B4AD2AE-C9AC-4409-BE32-E8BE2226FD96}" dt="2024-09-17T15:24:49.153" v="63" actId="14100"/>
        <pc:sldMkLst>
          <pc:docMk/>
          <pc:sldMk cId="1862103822" sldId="271"/>
        </pc:sldMkLst>
        <pc:spChg chg="add mod">
          <ac:chgData name="Pranathi Ummaneni" userId="a91fbf65f3bea438" providerId="LiveId" clId="{6B4AD2AE-C9AC-4409-BE32-E8BE2226FD96}" dt="2024-09-17T15:24:25.993" v="57" actId="255"/>
          <ac:spMkLst>
            <pc:docMk/>
            <pc:sldMk cId="1862103822" sldId="271"/>
            <ac:spMk id="3" creationId="{5A65373E-9B74-E93B-F3E9-E9D085BA3F7F}"/>
          </ac:spMkLst>
        </pc:spChg>
        <pc:picChg chg="mod">
          <ac:chgData name="Pranathi Ummaneni" userId="a91fbf65f3bea438" providerId="LiveId" clId="{6B4AD2AE-C9AC-4409-BE32-E8BE2226FD96}" dt="2024-09-17T15:24:49.153" v="63" actId="14100"/>
          <ac:picMkLst>
            <pc:docMk/>
            <pc:sldMk cId="1862103822" sldId="271"/>
            <ac:picMk id="15362" creationId="{E01595B0-4902-9343-36D8-F949698709B2}"/>
          </ac:picMkLst>
        </pc:picChg>
      </pc:sldChg>
      <pc:sldChg chg="modSp mod">
        <pc:chgData name="Pranathi Ummaneni" userId="a91fbf65f3bea438" providerId="LiveId" clId="{6B4AD2AE-C9AC-4409-BE32-E8BE2226FD96}" dt="2024-09-17T15:15:26.205" v="24" actId="1076"/>
        <pc:sldMkLst>
          <pc:docMk/>
          <pc:sldMk cId="4136654313" sldId="272"/>
        </pc:sldMkLst>
        <pc:picChg chg="mod">
          <ac:chgData name="Pranathi Ummaneni" userId="a91fbf65f3bea438" providerId="LiveId" clId="{6B4AD2AE-C9AC-4409-BE32-E8BE2226FD96}" dt="2024-09-17T15:15:26.205" v="24" actId="1076"/>
          <ac:picMkLst>
            <pc:docMk/>
            <pc:sldMk cId="4136654313" sldId="272"/>
            <ac:picMk id="15" creationId="{CEFAF930-E136-D86B-F99F-BBC26160DCF4}"/>
          </ac:picMkLst>
        </pc:picChg>
      </pc:sldChg>
      <pc:sldChg chg="modSp mod">
        <pc:chgData name="Pranathi Ummaneni" userId="a91fbf65f3bea438" providerId="LiveId" clId="{6B4AD2AE-C9AC-4409-BE32-E8BE2226FD96}" dt="2024-09-17T14:35:11.748" v="3" actId="27636"/>
        <pc:sldMkLst>
          <pc:docMk/>
          <pc:sldMk cId="2197330619" sldId="273"/>
        </pc:sldMkLst>
        <pc:spChg chg="mod">
          <ac:chgData name="Pranathi Ummaneni" userId="a91fbf65f3bea438" providerId="LiveId" clId="{6B4AD2AE-C9AC-4409-BE32-E8BE2226FD96}" dt="2024-09-17T14:35:11.748" v="3" actId="27636"/>
          <ac:spMkLst>
            <pc:docMk/>
            <pc:sldMk cId="2197330619" sldId="273"/>
            <ac:spMk id="26" creationId="{BA858259-13F6-8A9B-4B6B-B3F7F8C5E470}"/>
          </ac:spMkLst>
        </pc:spChg>
      </pc:sldChg>
      <pc:sldChg chg="modSp mod">
        <pc:chgData name="Pranathi Ummaneni" userId="a91fbf65f3bea438" providerId="LiveId" clId="{6B4AD2AE-C9AC-4409-BE32-E8BE2226FD96}" dt="2024-09-17T15:17:34.040" v="25" actId="1076"/>
        <pc:sldMkLst>
          <pc:docMk/>
          <pc:sldMk cId="725758194" sldId="274"/>
        </pc:sldMkLst>
        <pc:picChg chg="mod">
          <ac:chgData name="Pranathi Ummaneni" userId="a91fbf65f3bea438" providerId="LiveId" clId="{6B4AD2AE-C9AC-4409-BE32-E8BE2226FD96}" dt="2024-09-17T15:17:34.040" v="25" actId="1076"/>
          <ac:picMkLst>
            <pc:docMk/>
            <pc:sldMk cId="725758194" sldId="274"/>
            <ac:picMk id="8" creationId="{B14D0AD6-1D5F-18D4-E126-DA8E606AD56F}"/>
          </ac:picMkLst>
        </pc:picChg>
      </pc:sldChg>
      <pc:sldChg chg="modSp mod">
        <pc:chgData name="Pranathi Ummaneni" userId="a91fbf65f3bea438" providerId="LiveId" clId="{6B4AD2AE-C9AC-4409-BE32-E8BE2226FD96}" dt="2024-09-17T15:14:24.503" v="17" actId="20577"/>
        <pc:sldMkLst>
          <pc:docMk/>
          <pc:sldMk cId="3542395500" sldId="275"/>
        </pc:sldMkLst>
        <pc:spChg chg="mod">
          <ac:chgData name="Pranathi Ummaneni" userId="a91fbf65f3bea438" providerId="LiveId" clId="{6B4AD2AE-C9AC-4409-BE32-E8BE2226FD96}" dt="2024-09-17T15:14:24.503" v="17" actId="20577"/>
          <ac:spMkLst>
            <pc:docMk/>
            <pc:sldMk cId="3542395500" sldId="275"/>
            <ac:spMk id="18" creationId="{86858D7A-E6B0-56A8-8CAC-2A512AA962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965AA-03C6-4367-93B4-CA40209899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1B0C2-DD9B-4153-80E1-0D14BBF5B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1B0C2-DD9B-4153-80E1-0D14BBF5B3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9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9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9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5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C4B30A-9CE2-4524-A4F7-EE2B737A442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FBAA82-1A45-4742-A283-142C9889BB6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CA3A7-E907-74A5-EA03-6F60720CCB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" y="-1"/>
            <a:ext cx="12191989" cy="63705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2145340-BEED-C442-0473-9C15D0E46BDE}"/>
              </a:ext>
            </a:extLst>
          </p:cNvPr>
          <p:cNvGrpSpPr/>
          <p:nvPr/>
        </p:nvGrpSpPr>
        <p:grpSpPr>
          <a:xfrm>
            <a:off x="96878" y="117598"/>
            <a:ext cx="6385202" cy="1600958"/>
            <a:chOff x="191851" y="1065112"/>
            <a:chExt cx="11117498" cy="275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4A10D-0919-9703-3E7C-82C4E8DDE01B}"/>
                </a:ext>
              </a:extLst>
            </p:cNvPr>
            <p:cNvSpPr txBox="1"/>
            <p:nvPr/>
          </p:nvSpPr>
          <p:spPr>
            <a:xfrm>
              <a:off x="3194050" y="1701129"/>
              <a:ext cx="8115299" cy="2117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endParaRPr lang="en-US" sz="8000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pic>
          <p:nvPicPr>
            <p:cNvPr id="8" name="Picture 4" descr="Target Logo PNG Transparent &amp; SVG Vector - Freebie Supply">
              <a:extLst>
                <a:ext uri="{FF2B5EF4-FFF2-40B4-BE49-F238E27FC236}">
                  <a16:creationId xmlns:a16="http://schemas.microsoft.com/office/drawing/2014/main" id="{CE3C9140-A0FA-B63A-50C6-037FA5EAD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1" y="1065112"/>
              <a:ext cx="2113323" cy="211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F656E6DF-7103-B6D2-EA82-5F2B8A30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“YOUR OFFICE” PERFORMANCE ANALYSIS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6858D7A-E6B0-56A8-8CAC-2A512AA9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694" y="4759533"/>
            <a:ext cx="6268720" cy="12213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r>
              <a:rPr lang="en-I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Gangothri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 G, </a:t>
            </a:r>
            <a:r>
              <a:rPr lang="en-I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Prakati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 D, Pranathi U,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Sanjana H Rao, Shivani S 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Mentor: Namita Sharma</a:t>
            </a:r>
          </a:p>
          <a:p>
            <a:pPr algn="ctr">
              <a:lnSpc>
                <a:spcPct val="100000"/>
              </a:lnSpc>
            </a:pP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F4759-18CC-FF47-14A4-963EAB9A5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17" y="2254785"/>
            <a:ext cx="3522028" cy="30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F06BEC-0F04-D0A2-DD37-73D31823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210729" cy="6274194"/>
          </a:xfrm>
          <a:prstGeom prst="rect">
            <a:avLst/>
          </a:prstGeom>
        </p:spPr>
      </p:pic>
      <p:pic>
        <p:nvPicPr>
          <p:cNvPr id="5" name="Picture 4" descr="A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BF77EBA1-BA67-C437-2661-F81EFDFD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32" y="2481780"/>
            <a:ext cx="2695932" cy="2616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49D6B9-34DE-0736-8B6F-79D2142338DD}"/>
              </a:ext>
            </a:extLst>
          </p:cNvPr>
          <p:cNvSpPr txBox="1"/>
          <p:nvPr/>
        </p:nvSpPr>
        <p:spPr>
          <a:xfrm>
            <a:off x="621060" y="5365546"/>
            <a:ext cx="504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stands at 46.8%, while the customer loss rate is 53.2%, indicating a need to enhance strategies to improve customer loyalty and reduce attrition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D6528-52D0-4545-67DE-2B0DC18713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798"/>
          <a:stretch/>
        </p:blipFill>
        <p:spPr>
          <a:xfrm>
            <a:off x="1480326" y="2548998"/>
            <a:ext cx="3425591" cy="2548953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225C9D20-6777-931B-0D64-B66FB9E69CDF}"/>
              </a:ext>
            </a:extLst>
          </p:cNvPr>
          <p:cNvSpPr txBox="1"/>
          <p:nvPr/>
        </p:nvSpPr>
        <p:spPr>
          <a:xfrm>
            <a:off x="6494250" y="5365546"/>
            <a:ext cx="538311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churned customers 26% experienced late deliveries.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Since 74% of churned customers had no late deliveries, other factors must be driving churn.</a:t>
            </a:r>
          </a:p>
        </p:txBody>
      </p:sp>
      <p:pic>
        <p:nvPicPr>
          <p:cNvPr id="10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D8D182C0-56E3-8C79-E6A4-25765A5C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DADC55-7437-B788-9AF5-174D5C1834E2}"/>
              </a:ext>
            </a:extLst>
          </p:cNvPr>
          <p:cNvSpPr txBox="1"/>
          <p:nvPr/>
        </p:nvSpPr>
        <p:spPr>
          <a:xfrm>
            <a:off x="6723064" y="4392077"/>
            <a:ext cx="11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/>
              <a:t>Lost customers with late deliveries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5B934-258E-1B33-66A4-DC1F4363F058}"/>
              </a:ext>
            </a:extLst>
          </p:cNvPr>
          <p:cNvSpPr txBox="1"/>
          <p:nvPr/>
        </p:nvSpPr>
        <p:spPr>
          <a:xfrm>
            <a:off x="10291815" y="2700729"/>
            <a:ext cx="125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/>
              <a:t>Lost customers without late deliveries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0658F-6F6B-399D-0721-E3749456EC44}"/>
              </a:ext>
            </a:extLst>
          </p:cNvPr>
          <p:cNvCxnSpPr>
            <a:cxnSpLocks/>
          </p:cNvCxnSpPr>
          <p:nvPr/>
        </p:nvCxnSpPr>
        <p:spPr>
          <a:xfrm>
            <a:off x="5938684" y="2199265"/>
            <a:ext cx="0" cy="39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6E1B8D-5E9F-DB3B-9013-17ADCA5493E2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KPIs To Analyze Performance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(cont.)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D547A-A00F-D727-CA86-6C4F613EB9C6}"/>
              </a:ext>
            </a:extLst>
          </p:cNvPr>
          <p:cNvSpPr txBox="1"/>
          <p:nvPr/>
        </p:nvSpPr>
        <p:spPr>
          <a:xfrm>
            <a:off x="1952936" y="1942704"/>
            <a:ext cx="2735378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/>
                <a:cs typeface="Times New Roman"/>
              </a:rPr>
              <a:t>Customer Retention - 2022</a:t>
            </a:r>
            <a:endParaRPr lang="en-IN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508B0-0BA7-3970-30F4-D32E47BD0579}"/>
              </a:ext>
            </a:extLst>
          </p:cNvPr>
          <p:cNvSpPr txBox="1"/>
          <p:nvPr/>
        </p:nvSpPr>
        <p:spPr>
          <a:xfrm>
            <a:off x="7055069" y="1942704"/>
            <a:ext cx="4097457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/>
                <a:cs typeface="Times New Roman"/>
              </a:rPr>
              <a:t>Impact of  Late Deliveries on Retention-2022</a:t>
            </a:r>
            <a:endParaRPr lang="en-IN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8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8A747-3F58-A126-03A8-11EB9FB7B6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210729" cy="6274194"/>
          </a:xfrm>
          <a:prstGeom prst="rect">
            <a:avLst/>
          </a:prstGeom>
        </p:spPr>
      </p:pic>
      <p:pic>
        <p:nvPicPr>
          <p:cNvPr id="4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1244A29B-07F6-EF29-35AA-28E331D3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F1C19D-98E8-A6F5-C811-900BF4963AE2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Front End Code Review">
            <a:extLst>
              <a:ext uri="{FF2B5EF4-FFF2-40B4-BE49-F238E27FC236}">
                <a16:creationId xmlns:a16="http://schemas.microsoft.com/office/drawing/2014/main" id="{4ACA4FA4-FAE8-217F-A9E9-CFAAA57C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35" y="2262675"/>
            <a:ext cx="4606519" cy="2760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11D9266-F440-E833-AF84-02278D9F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59" y="2151622"/>
            <a:ext cx="6266761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Holiday Sales Decline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 Increase targeted promotions and limited-time discounts</a:t>
            </a:r>
            <a:r>
              <a:rPr lang="en-US" altLang="en-US" sz="1400">
                <a:latin typeface="Times New Roman"/>
                <a:cs typeface="Times New Roman"/>
              </a:rPr>
              <a:t>, as there is a steep decline in Sep-Dec 2022.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Late Delivery Reduction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 Improve delivery times </a:t>
            </a:r>
            <a:r>
              <a:rPr lang="en-US" altLang="en-US" sz="1400">
                <a:latin typeface="Times New Roman"/>
                <a:cs typeface="Times New Roman"/>
              </a:rPr>
              <a:t>that might improve the customer retention rate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.</a:t>
            </a:r>
            <a:endParaRPr lang="en-US" altLang="en-US" sz="1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Regional Sales Decline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 Focus on region-specific marketing strategies.</a:t>
            </a:r>
            <a:endParaRPr lang="en-US" altLang="en-US" sz="1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Profit Margins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 </a:t>
            </a:r>
            <a:r>
              <a:rPr lang="en-US" altLang="en-US" sz="1400">
                <a:latin typeface="Times New Roman"/>
                <a:cs typeface="Times New Roman"/>
              </a:rPr>
              <a:t>Adjust pricing and introduce bundling and loyalty programs.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Customer Retention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 </a:t>
            </a:r>
            <a:r>
              <a:rPr lang="en-US" altLang="en-US" sz="1400">
                <a:latin typeface="Times New Roman"/>
                <a:cs typeface="Times New Roman"/>
              </a:rPr>
              <a:t>As customer churn rate is more than 50 % ,gather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feedback and offer personalized loyalty programs.</a:t>
            </a:r>
            <a:endParaRPr lang="en-US" altLang="en-US" sz="1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Discount Strategy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 Stick to moderate discounts (20-30</a:t>
            </a:r>
            <a:r>
              <a:rPr lang="en-US" altLang="en-US" sz="1400">
                <a:latin typeface="Times New Roman"/>
                <a:cs typeface="Times New Roman"/>
              </a:rPr>
              <a:t>%) </a:t>
            </a:r>
            <a:endParaRPr lang="en-US" altLang="en-US" sz="14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tabLst/>
            </a:pPr>
            <a:endParaRPr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8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0CECD-76A8-E4A2-A2B1-F411624AC6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210729" cy="6274194"/>
          </a:xfrm>
          <a:prstGeom prst="rect">
            <a:avLst/>
          </a:prstGeom>
        </p:spPr>
      </p:pic>
      <p:pic>
        <p:nvPicPr>
          <p:cNvPr id="7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50136E34-34CF-197F-0D88-B246833B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BF1B7-2393-AAE5-10FD-2362453A8F7A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Code Walkthrough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AF930-E136-D86B-F99F-BBC26160D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457115"/>
            <a:ext cx="4810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8B4655-9165-89C9-F1EA-C39A2AE3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210729" cy="627419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4D0AD6-1D5F-18D4-E126-DA8E606AD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060738"/>
            <a:ext cx="6019800" cy="3762375"/>
          </a:xfrm>
        </p:spPr>
      </p:pic>
      <p:pic>
        <p:nvPicPr>
          <p:cNvPr id="9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00D2511D-E775-5DE3-201C-256B9ECA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EECFF-93CF-7F5B-C3DA-54C5D2A1D34F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5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29FEAD-4BE8-59F9-E8F9-631CC6D4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210729" cy="62741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2F75E-1A33-A932-DC6B-9D92680572B8}"/>
              </a:ext>
            </a:extLst>
          </p:cNvPr>
          <p:cNvGrpSpPr/>
          <p:nvPr/>
        </p:nvGrpSpPr>
        <p:grpSpPr>
          <a:xfrm>
            <a:off x="116542" y="78269"/>
            <a:ext cx="6441574" cy="1600958"/>
            <a:chOff x="191851" y="1065112"/>
            <a:chExt cx="11117498" cy="2753092"/>
          </a:xfrm>
        </p:grpSpPr>
        <p:sp>
          <p:nvSpPr>
            <p:cNvPr id="6" name="TextBox 6"/>
            <p:cNvSpPr txBox="1"/>
            <p:nvPr/>
          </p:nvSpPr>
          <p:spPr>
            <a:xfrm>
              <a:off x="3194050" y="1701129"/>
              <a:ext cx="8115299" cy="2117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endParaRPr lang="en-US" sz="8000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pic>
          <p:nvPicPr>
            <p:cNvPr id="1028" name="Picture 4" descr="Target Logo PNG Transparent &amp; SVG Vector - Freebie Supply">
              <a:extLst>
                <a:ext uri="{FF2B5EF4-FFF2-40B4-BE49-F238E27FC236}">
                  <a16:creationId xmlns:a16="http://schemas.microsoft.com/office/drawing/2014/main" id="{2959C759-3C88-C9B6-9C69-024ECFBC7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1" y="1065112"/>
              <a:ext cx="2113323" cy="211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362" name="Picture 2" descr="Thank You Stock Photos, Images and Backgrounds for Free Download">
            <a:extLst>
              <a:ext uri="{FF2B5EF4-FFF2-40B4-BE49-F238E27FC236}">
                <a16:creationId xmlns:a16="http://schemas.microsoft.com/office/drawing/2014/main" id="{E01595B0-4902-9343-36D8-F9496987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" y="0"/>
            <a:ext cx="12191789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0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68224-6D0A-9947-8AF8-4C269F0759A4}"/>
              </a:ext>
            </a:extLst>
          </p:cNvPr>
          <p:cNvSpPr txBox="1"/>
          <p:nvPr/>
        </p:nvSpPr>
        <p:spPr>
          <a:xfrm>
            <a:off x="1313837" y="989012"/>
            <a:ext cx="285439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344ED-6AA0-FF59-7E53-2CF9E3036FFA}"/>
              </a:ext>
            </a:extLst>
          </p:cNvPr>
          <p:cNvSpPr txBox="1"/>
          <p:nvPr/>
        </p:nvSpPr>
        <p:spPr>
          <a:xfrm>
            <a:off x="1313837" y="1791464"/>
            <a:ext cx="9702800" cy="35702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Data 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KPIs to analyse performance </a:t>
            </a:r>
            <a:endParaRPr lang="en-IN" sz="20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endParaRPr lang="en-IN" sz="20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Code walk-through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2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F52BEB31-B544-3F45-2C20-8B00D881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F4E03-C3B7-3428-9AFE-3160BDCB68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1989" cy="63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5CE83-7DC5-C890-FEE7-06CE7D646CEE}"/>
              </a:ext>
            </a:extLst>
          </p:cNvPr>
          <p:cNvSpPr txBox="1"/>
          <p:nvPr/>
        </p:nvSpPr>
        <p:spPr>
          <a:xfrm>
            <a:off x="1204129" y="1927445"/>
            <a:ext cx="997318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"Your Office" is an online retailer based in the USA, specializing in office-related products. The objective is to analyze performance for Year 2022, in comparison with year 2021</a:t>
            </a:r>
          </a:p>
        </p:txBody>
      </p:sp>
      <p:pic>
        <p:nvPicPr>
          <p:cNvPr id="7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1571EFD4-F9AD-0F4F-59B4-C5FFA197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FB43808-07E1-74A5-BE5F-717C2D19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152B41-2BEB-1B5F-6207-AD7BC558A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79" y="-1769"/>
            <a:ext cx="12192000" cy="633197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BFC2152-82F0-3457-3873-97A21B9E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536" y="2944678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u="sng">
                <a:latin typeface="Times New Roman"/>
                <a:ea typeface="Calibri"/>
                <a:cs typeface="Times New Roman"/>
              </a:rPr>
              <a:t>KPIs considered to analyze 2022 performance over 2021:</a:t>
            </a:r>
            <a:endParaRPr lang="en-US" sz="1400" u="sng"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>
                <a:latin typeface="Times New Roman"/>
                <a:cs typeface="Times New Roman"/>
              </a:rPr>
              <a:t>Compare 2022 vs 2021 </a:t>
            </a:r>
            <a:r>
              <a:rPr lang="en-US" sz="1400" b="1">
                <a:latin typeface="Times New Roman"/>
                <a:cs typeface="Times New Roman"/>
              </a:rPr>
              <a:t>delivery status, sales, and profit margins across regions and states</a:t>
            </a:r>
            <a:r>
              <a:rPr lang="en-US" sz="140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>
                <a:latin typeface="Times New Roman"/>
                <a:cs typeface="Times New Roman"/>
              </a:rPr>
              <a:t>Compare </a:t>
            </a:r>
            <a:r>
              <a:rPr lang="en-US" sz="1400" b="1">
                <a:latin typeface="Times New Roman"/>
                <a:cs typeface="Times New Roman"/>
              </a:rPr>
              <a:t>total sales, profit margins, and delivery </a:t>
            </a:r>
            <a:r>
              <a:rPr lang="en-US" sz="1400">
                <a:latin typeface="Times New Roman"/>
                <a:cs typeface="Times New Roman"/>
              </a:rPr>
              <a:t>for 2021 vs 2022.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>
                <a:latin typeface="Times New Roman"/>
                <a:cs typeface="Times New Roman"/>
              </a:rPr>
              <a:t>Analyse </a:t>
            </a:r>
            <a:r>
              <a:rPr lang="en-US" sz="1400" b="1">
                <a:latin typeface="Times New Roman"/>
                <a:cs typeface="Times New Roman"/>
              </a:rPr>
              <a:t>late deliveries and its impact on retention rate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>
                <a:latin typeface="Times New Roman"/>
                <a:cs typeface="Times New Roman"/>
              </a:rPr>
              <a:t>Identify </a:t>
            </a:r>
            <a:r>
              <a:rPr lang="en-US" sz="1400" b="1">
                <a:latin typeface="Times New Roman"/>
                <a:cs typeface="Times New Roman"/>
              </a:rPr>
              <a:t>top-selling products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40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AA7FBF0D-D628-B10A-C269-27F1118BEF7D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9890591" cy="29791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8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26F19C-3AFF-5F90-3D9D-7D4F5411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394" y="0"/>
            <a:ext cx="12191995" cy="6351646"/>
          </a:xfrm>
          <a:prstGeom prst="rect">
            <a:avLst/>
          </a:prstGeom>
        </p:spPr>
      </p:pic>
      <p:pic>
        <p:nvPicPr>
          <p:cNvPr id="7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1571EFD4-F9AD-0F4F-59B4-C5FFA197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8">
            <a:extLst>
              <a:ext uri="{FF2B5EF4-FFF2-40B4-BE49-F238E27FC236}">
                <a16:creationId xmlns:a16="http://schemas.microsoft.com/office/drawing/2014/main" id="{82A0C803-20C7-D322-3FFA-B367D3F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4583"/>
            <a:ext cx="10058400" cy="1449387"/>
          </a:xfrm>
        </p:spPr>
        <p:txBody>
          <a:bodyPr>
            <a:noAutofit/>
          </a:bodyPr>
          <a:lstStyle/>
          <a:p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br>
              <a:rPr lang="en-IN" sz="4800" u="sng">
                <a:solidFill>
                  <a:schemeClr val="tx1"/>
                </a:solidFill>
                <a:latin typeface="Bahnschrift Light"/>
              </a:rPr>
            </a:br>
            <a:r>
              <a:rPr lang="en-I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br>
              <a:rPr lang="en-US">
                <a:solidFill>
                  <a:schemeClr val="tx1"/>
                </a:solidFill>
              </a:rPr>
            </a:br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BA858259-13F6-8A9B-4B6B-B3F7F8C5E470}"/>
              </a:ext>
            </a:extLst>
          </p:cNvPr>
          <p:cNvSpPr txBox="1">
            <a:spLocks/>
          </p:cNvSpPr>
          <p:nvPr/>
        </p:nvSpPr>
        <p:spPr>
          <a:xfrm>
            <a:off x="1203959" y="2651729"/>
            <a:ext cx="6483471" cy="155454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Filled in missing values and removed rows with incomplete data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Combined multiple data sources to create a more comprehensive dataset.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Removing Outliers: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replaced outliers to ensure data accuracy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500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23D8D-742A-90FA-1FC5-9AE622A4D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9534">
            <a:off x="7696460" y="2273609"/>
            <a:ext cx="2780349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6974F60-834D-E6E1-C93A-1FD5885826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1996" cy="6319522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D2059329-D7B5-F51C-8E37-2C0C14D3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KPIs To Analyze Performance 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36C51-B05F-22AF-C3B4-1CA2930598ED}"/>
              </a:ext>
            </a:extLst>
          </p:cNvPr>
          <p:cNvCxnSpPr>
            <a:cxnSpLocks/>
          </p:cNvCxnSpPr>
          <p:nvPr/>
        </p:nvCxnSpPr>
        <p:spPr>
          <a:xfrm>
            <a:off x="5810864" y="2178824"/>
            <a:ext cx="0" cy="39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B9BB15C-E890-5803-3287-0331F910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2855" y="2492338"/>
            <a:ext cx="4242090" cy="2529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C1B689-4A0D-48F9-0182-C44B3E2C5222}"/>
              </a:ext>
            </a:extLst>
          </p:cNvPr>
          <p:cNvSpPr txBox="1"/>
          <p:nvPr/>
        </p:nvSpPr>
        <p:spPr>
          <a:xfrm>
            <a:off x="762967" y="4883183"/>
            <a:ext cx="495545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trend infers growth in 2022 as compared to 2021 was stable till last quarter of the year but </a:t>
            </a:r>
            <a:r>
              <a:rPr lang="en-US" sz="1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holiday season has a steep decline which is concerning for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Bahnschrift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4E269-0489-F3CC-7098-558E161DB3DD}"/>
              </a:ext>
            </a:extLst>
          </p:cNvPr>
          <p:cNvSpPr txBox="1"/>
          <p:nvPr/>
        </p:nvSpPr>
        <p:spPr>
          <a:xfrm>
            <a:off x="6246974" y="5098626"/>
            <a:ext cx="508608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All regions experienced a decline in sales in 2022 as compare to 2021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Central region, although experiencing a decline, likely still has the highest sales, but the decrease is significant.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>
              <a:latin typeface="Bahnschrift Light" panose="020B0502040204020203" pitchFamily="34" charset="0"/>
            </a:endParaRPr>
          </a:p>
        </p:txBody>
      </p:sp>
      <p:pic>
        <p:nvPicPr>
          <p:cNvPr id="25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50C211FA-7866-6A30-68D1-615E96BC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C5E24-B25F-1C7F-D333-8C2A6932D01F}"/>
              </a:ext>
            </a:extLst>
          </p:cNvPr>
          <p:cNvSpPr txBox="1"/>
          <p:nvPr/>
        </p:nvSpPr>
        <p:spPr>
          <a:xfrm>
            <a:off x="1972805" y="1947917"/>
            <a:ext cx="2556385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 Monthly Sales 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786A1-AFD5-C390-1A3B-DD6BD148D0E1}"/>
              </a:ext>
            </a:extLst>
          </p:cNvPr>
          <p:cNvSpPr txBox="1"/>
          <p:nvPr/>
        </p:nvSpPr>
        <p:spPr>
          <a:xfrm>
            <a:off x="7165241" y="1945572"/>
            <a:ext cx="3249550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 Region wise Sales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1E94D-51FE-BD16-0559-59D89A332F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504" r="2308"/>
          <a:stretch/>
        </p:blipFill>
        <p:spPr>
          <a:xfrm>
            <a:off x="1515605" y="2492338"/>
            <a:ext cx="3470783" cy="23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404B47-87E6-ECD9-A2EC-AEE9D3D299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-8"/>
            <a:ext cx="12191995" cy="63516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C84573-45AB-A658-0E87-F4505C3FBB37}"/>
              </a:ext>
            </a:extLst>
          </p:cNvPr>
          <p:cNvSpPr txBox="1"/>
          <p:nvPr/>
        </p:nvSpPr>
        <p:spPr>
          <a:xfrm>
            <a:off x="615787" y="5058842"/>
            <a:ext cx="5326162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US" sz="14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2022 is having better profit per order trends peaking in October.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Even though there is a steep decline in sales value, profit per        order peaked in October</a:t>
            </a:r>
          </a:p>
          <a:p>
            <a:pPr algn="just"/>
            <a:endParaRPr lang="en-US" sz="14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AF6BF-5641-48B2-2E6C-D6C141C3D945}"/>
              </a:ext>
            </a:extLst>
          </p:cNvPr>
          <p:cNvSpPr txBox="1"/>
          <p:nvPr/>
        </p:nvSpPr>
        <p:spPr>
          <a:xfrm>
            <a:off x="6426668" y="5263646"/>
            <a:ext cx="521356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profit margin for all product categories has increased for 2022 from 2021.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Even though profit per order value is having upward trend in 2022, profit margins are lower when compared to 2021</a:t>
            </a:r>
            <a:endParaRPr lang="en-US" sz="1400">
              <a:solidFill>
                <a:srgbClr val="37415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89061-6834-2BA7-7B80-E3CABAEE1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68" y="2588235"/>
            <a:ext cx="4300497" cy="25767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074159-499E-02C8-DE00-048D9B4C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461" y="2592447"/>
            <a:ext cx="4843980" cy="2624229"/>
          </a:xfrm>
          <a:prstGeom prst="rect">
            <a:avLst/>
          </a:prstGeom>
        </p:spPr>
      </p:pic>
      <p:pic>
        <p:nvPicPr>
          <p:cNvPr id="5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69C7EFDA-D124-44DF-9E7E-268DB2E6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4072D-C359-0FCA-A0B9-95FF3A0A0BFF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KPIs To Analyze Performance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(cont.)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058D0-097D-9175-340F-29AD9350F2B5}"/>
              </a:ext>
            </a:extLst>
          </p:cNvPr>
          <p:cNvSpPr txBox="1"/>
          <p:nvPr/>
        </p:nvSpPr>
        <p:spPr>
          <a:xfrm>
            <a:off x="1962415" y="1996227"/>
            <a:ext cx="2733404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 Profit Per Order Trends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07327-4E13-CF6C-7C3F-92E875B4519F}"/>
              </a:ext>
            </a:extLst>
          </p:cNvPr>
          <p:cNvSpPr txBox="1"/>
          <p:nvPr/>
        </p:nvSpPr>
        <p:spPr>
          <a:xfrm>
            <a:off x="7388361" y="1999072"/>
            <a:ext cx="3290180" cy="338554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 Category Wise Profit Margins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4677F2-BAA1-EE87-1D6B-73313E82BAF6}"/>
              </a:ext>
            </a:extLst>
          </p:cNvPr>
          <p:cNvCxnSpPr>
            <a:cxnSpLocks/>
          </p:cNvCxnSpPr>
          <p:nvPr/>
        </p:nvCxnSpPr>
        <p:spPr>
          <a:xfrm>
            <a:off x="6096000" y="2165504"/>
            <a:ext cx="0" cy="39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5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F6454-F300-82E3-05D2-82EA0DB8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9" y="-9838"/>
            <a:ext cx="12173306" cy="6322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D28F5-7600-ACC1-5886-FD37FB59F3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768" b="752"/>
          <a:stretch/>
        </p:blipFill>
        <p:spPr>
          <a:xfrm>
            <a:off x="8320643" y="2521053"/>
            <a:ext cx="3524453" cy="2180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276C7-12AF-EA69-0E1A-9343A4299FA1}"/>
              </a:ext>
            </a:extLst>
          </p:cNvPr>
          <p:cNvSpPr txBox="1"/>
          <p:nvPr/>
        </p:nvSpPr>
        <p:spPr>
          <a:xfrm>
            <a:off x="3871356" y="2688372"/>
            <a:ext cx="4449287" cy="16694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"Staples" and "Easy-staple paper" consistently ranked among a positions varied between the years.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indent="-190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indent="-190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 2022, "Staple envelope" emerged as the leading product, reflecting a shift in consumer preference.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2C772-8E18-7988-87C4-0E76EEAA50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83" r="109" b="585"/>
          <a:stretch/>
        </p:blipFill>
        <p:spPr>
          <a:xfrm>
            <a:off x="212732" y="2635965"/>
            <a:ext cx="3524452" cy="2180973"/>
          </a:xfrm>
          <a:prstGeom prst="rect">
            <a:avLst/>
          </a:prstGeom>
        </p:spPr>
      </p:pic>
      <p:pic>
        <p:nvPicPr>
          <p:cNvPr id="2" name="Picture 1" descr="Target Logo PNG Transparent &amp; SVG Vector - Freebie Supply">
            <a:extLst>
              <a:ext uri="{FF2B5EF4-FFF2-40B4-BE49-F238E27FC236}">
                <a16:creationId xmlns:a16="http://schemas.microsoft.com/office/drawing/2014/main" id="{57561B93-14A0-2A24-7CC7-0D3FD2795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3833D1-1929-FBB3-8CBC-C3466D41CAC9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KPIs To Analyze Performance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(cont.)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A68FC-2B70-730A-4E9C-686DF896E9EB}"/>
              </a:ext>
            </a:extLst>
          </p:cNvPr>
          <p:cNvSpPr txBox="1"/>
          <p:nvPr/>
        </p:nvSpPr>
        <p:spPr>
          <a:xfrm>
            <a:off x="4892277" y="2066403"/>
            <a:ext cx="2407443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 Top Selling Products</a:t>
            </a:r>
          </a:p>
        </p:txBody>
      </p:sp>
    </p:spTree>
    <p:extLst>
      <p:ext uri="{BB962C8B-B14F-4D97-AF65-F5344CB8AC3E}">
        <p14:creationId xmlns:p14="http://schemas.microsoft.com/office/powerpoint/2010/main" val="382370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2BC775-FECA-ABE3-E5A9-A3189FD1A6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065" y="0"/>
            <a:ext cx="12153935" cy="6312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C6E87-29A0-853E-869D-B77A159D487F}"/>
              </a:ext>
            </a:extLst>
          </p:cNvPr>
          <p:cNvSpPr txBox="1"/>
          <p:nvPr/>
        </p:nvSpPr>
        <p:spPr>
          <a:xfrm>
            <a:off x="5832412" y="2649847"/>
            <a:ext cx="5743289" cy="16694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discounts generally lead to higher sales as indicated by red trend 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high discounts show diminishing returns, indicating an optimal discount level for maximizing sales.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0F8EF-576E-4FF8-C972-32E0FAF779D1}"/>
              </a:ext>
            </a:extLst>
          </p:cNvPr>
          <p:cNvSpPr txBox="1"/>
          <p:nvPr/>
        </p:nvSpPr>
        <p:spPr>
          <a:xfrm>
            <a:off x="4082146" y="1327832"/>
            <a:ext cx="3783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Target Logo PNG Transparent &amp; SVG Vector - Freebie Supply">
            <a:extLst>
              <a:ext uri="{FF2B5EF4-FFF2-40B4-BE49-F238E27FC236}">
                <a16:creationId xmlns:a16="http://schemas.microsoft.com/office/drawing/2014/main" id="{7CF1D600-D870-811B-869E-885EE202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DA8C9-B395-E61C-A0FC-EBD8A6E09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27" y="2643419"/>
            <a:ext cx="4654822" cy="282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10D9B-076A-600B-1C08-AE188175B624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KPIs To Analyze Performance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(cont.)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9B916-98F1-3027-05D5-FBA4F6C0DC19}"/>
              </a:ext>
            </a:extLst>
          </p:cNvPr>
          <p:cNvSpPr txBox="1"/>
          <p:nvPr/>
        </p:nvSpPr>
        <p:spPr>
          <a:xfrm>
            <a:off x="1546884" y="2035718"/>
            <a:ext cx="2946458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v/s Sales Performance</a:t>
            </a:r>
          </a:p>
        </p:txBody>
      </p:sp>
    </p:spTree>
    <p:extLst>
      <p:ext uri="{BB962C8B-B14F-4D97-AF65-F5344CB8AC3E}">
        <p14:creationId xmlns:p14="http://schemas.microsoft.com/office/powerpoint/2010/main" val="339942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5C84573-45AB-A658-0E87-F4505C3FBB37}"/>
              </a:ext>
            </a:extLst>
          </p:cNvPr>
          <p:cNvSpPr txBox="1"/>
          <p:nvPr/>
        </p:nvSpPr>
        <p:spPr>
          <a:xfrm>
            <a:off x="6253317" y="4730140"/>
            <a:ext cx="5112773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90500" indent="-19050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All the regions showed reduction in late deliveries</a:t>
            </a:r>
          </a:p>
          <a:p>
            <a:pPr marL="647700" lvl="1" indent="-190500" algn="just">
              <a:buFont typeface="Courier New" panose="020B0604020202020204" pitchFamily="34" charset="0"/>
              <a:buChar char="o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East – 13.9%</a:t>
            </a:r>
          </a:p>
          <a:p>
            <a:pPr marL="647700" lvl="1" indent="-190500" algn="just">
              <a:buFont typeface="Courier New" panose="020B0604020202020204" pitchFamily="34" charset="0"/>
              <a:buChar char="o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West – 14.4%</a:t>
            </a:r>
          </a:p>
          <a:p>
            <a:pPr marL="647700" lvl="1" indent="-190500" algn="just">
              <a:buFont typeface="Courier New" panose="020B0604020202020204" pitchFamily="34" charset="0"/>
              <a:buChar char="o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Central – 15.3% </a:t>
            </a:r>
          </a:p>
          <a:p>
            <a:pPr marL="647700" lvl="1" indent="-190500" algn="just">
              <a:buFont typeface="Courier New" panose="020B0604020202020204" pitchFamily="34" charset="0"/>
              <a:buChar char="o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South - 14.6% </a:t>
            </a:r>
          </a:p>
          <a:p>
            <a:pPr marL="190500" indent="-190500" algn="just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region saw the largest decrease at 15.3%, while the East region had the smallest reduction at 13.1%.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CD97D-17CD-847E-3D37-14AF5242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56" y="2507114"/>
            <a:ext cx="4926091" cy="2187011"/>
          </a:xfrm>
          <a:prstGeom prst="rect">
            <a:avLst/>
          </a:prstGeom>
        </p:spPr>
      </p:pic>
      <p:pic>
        <p:nvPicPr>
          <p:cNvPr id="11" name="Picture 4" descr="Target Logo PNG Transparent &amp; SVG Vector - Freebie Supply">
            <a:extLst>
              <a:ext uri="{FF2B5EF4-FFF2-40B4-BE49-F238E27FC236}">
                <a16:creationId xmlns:a16="http://schemas.microsoft.com/office/drawing/2014/main" id="{531234B3-B239-766B-0E1E-BFFF5B88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" y="117598"/>
            <a:ext cx="1213762" cy="12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97A4F-5151-08F6-CC5C-8CAB64334855}"/>
              </a:ext>
            </a:extLst>
          </p:cNvPr>
          <p:cNvSpPr txBox="1"/>
          <p:nvPr/>
        </p:nvSpPr>
        <p:spPr>
          <a:xfrm>
            <a:off x="625034" y="4730140"/>
            <a:ext cx="5156334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90500" indent="-19050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late deliveries in 2022 declined by approximately 14.54% compared to 2021.</a:t>
            </a:r>
          </a:p>
          <a:p>
            <a:pPr marL="190500" indent="-190500"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an improvement in delivery performance over the year.</a:t>
            </a:r>
          </a:p>
          <a:p>
            <a:pPr marL="190500" indent="-190500"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indent="-190500"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26C1B2-E102-323B-8F33-B3C7CE825D4C}"/>
              </a:ext>
            </a:extLst>
          </p:cNvPr>
          <p:cNvCxnSpPr>
            <a:cxnSpLocks/>
          </p:cNvCxnSpPr>
          <p:nvPr/>
        </p:nvCxnSpPr>
        <p:spPr>
          <a:xfrm>
            <a:off x="5938684" y="2199265"/>
            <a:ext cx="0" cy="39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88FB7D8-5C94-9868-B24F-E84B805D45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2" y="-5"/>
            <a:ext cx="12190926" cy="6330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50733-5AEF-7772-973F-0CD3F6F4F813}"/>
              </a:ext>
            </a:extLst>
          </p:cNvPr>
          <p:cNvSpPr txBox="1"/>
          <p:nvPr/>
        </p:nvSpPr>
        <p:spPr>
          <a:xfrm>
            <a:off x="1097280" y="1034887"/>
            <a:ext cx="87424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KPIs To Analyze Performance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(cont.)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A8F35-5102-610F-6605-31C3A7BBFD6C}"/>
              </a:ext>
            </a:extLst>
          </p:cNvPr>
          <p:cNvSpPr txBox="1"/>
          <p:nvPr/>
        </p:nvSpPr>
        <p:spPr>
          <a:xfrm>
            <a:off x="2143432" y="1955666"/>
            <a:ext cx="2127803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late deliveries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99456-1042-D1F0-C78E-98AFF3B5D220}"/>
              </a:ext>
            </a:extLst>
          </p:cNvPr>
          <p:cNvSpPr txBox="1"/>
          <p:nvPr/>
        </p:nvSpPr>
        <p:spPr>
          <a:xfrm>
            <a:off x="7606134" y="1955666"/>
            <a:ext cx="2660206" cy="338554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Wise Late Deliveries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66CDA-DD10-6763-3B6C-78CE083DE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207" y="2511925"/>
            <a:ext cx="3840271" cy="21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8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“YOUR OFFICE” PERFORMANCE ANALYSIS</vt:lpstr>
      <vt:lpstr>PowerPoint Presentation</vt:lpstr>
      <vt:lpstr>Objectives:</vt:lpstr>
      <vt:lpstr>                    Data Preparation: </vt:lpstr>
      <vt:lpstr>KPIs To Analyze Performance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Pranathi Ummaneni</dc:creator>
  <cp:revision>1</cp:revision>
  <dcterms:created xsi:type="dcterms:W3CDTF">2024-09-13T13:36:05Z</dcterms:created>
  <dcterms:modified xsi:type="dcterms:W3CDTF">2024-09-17T15:24:59Z</dcterms:modified>
</cp:coreProperties>
</file>