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Roboto"/>
      <p:regular r:id="rId37"/>
      <p:bold r:id="rId38"/>
      <p:italic r:id="rId39"/>
      <p:boldItalic r:id="rId40"/>
    </p:embeddedFont>
    <p:embeddedFont>
      <p:font typeface="Playfair Display"/>
      <p:regular r:id="rId41"/>
      <p:bold r:id="rId42"/>
      <p:italic r:id="rId43"/>
      <p:boldItalic r:id="rId44"/>
    </p:embeddedFont>
    <p:embeddedFont>
      <p:font typeface="Roboto Condensed"/>
      <p:regular r:id="rId45"/>
      <p:bold r:id="rId46"/>
      <p:italic r:id="rId47"/>
      <p:boldItalic r:id="rId48"/>
    </p:embeddedFont>
    <p:embeddedFont>
      <p:font typeface="EB Garamond"/>
      <p:regular r:id="rId49"/>
      <p:bold r:id="rId50"/>
      <p:italic r:id="rId51"/>
      <p:boldItalic r:id="rId52"/>
    </p:embeddedFont>
    <p:embeddedFont>
      <p:font typeface="Pacifico"/>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PlayfairDisplay-bold.fntdata"/><Relationship Id="rId41" Type="http://schemas.openxmlformats.org/officeDocument/2006/relationships/font" Target="fonts/PlayfairDisplay-regular.fntdata"/><Relationship Id="rId44" Type="http://schemas.openxmlformats.org/officeDocument/2006/relationships/font" Target="fonts/PlayfairDisplay-boldItalic.fntdata"/><Relationship Id="rId43" Type="http://schemas.openxmlformats.org/officeDocument/2006/relationships/font" Target="fonts/PlayfairDisplay-italic.fntdata"/><Relationship Id="rId46" Type="http://schemas.openxmlformats.org/officeDocument/2006/relationships/font" Target="fonts/RobotoCondensed-bold.fntdata"/><Relationship Id="rId45" Type="http://schemas.openxmlformats.org/officeDocument/2006/relationships/font" Target="fonts/RobotoCondense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Condensed-boldItalic.fntdata"/><Relationship Id="rId47" Type="http://schemas.openxmlformats.org/officeDocument/2006/relationships/font" Target="fonts/RobotoCondensed-italic.fntdata"/><Relationship Id="rId49" Type="http://schemas.openxmlformats.org/officeDocument/2006/relationships/font" Target="fonts/EBGaramo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Roboto-regular.fntdata"/><Relationship Id="rId36" Type="http://schemas.openxmlformats.org/officeDocument/2006/relationships/slide" Target="slides/slide32.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EBGaramond-italic.fntdata"/><Relationship Id="rId50" Type="http://schemas.openxmlformats.org/officeDocument/2006/relationships/font" Target="fonts/EBGaramond-bold.fntdata"/><Relationship Id="rId53" Type="http://schemas.openxmlformats.org/officeDocument/2006/relationships/font" Target="fonts/Pacifico-regular.fntdata"/><Relationship Id="rId52" Type="http://schemas.openxmlformats.org/officeDocument/2006/relationships/font" Target="fonts/EBGaramon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9d6f64ba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9d6f64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d9d6f64ba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d9d6f64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4c3f031c8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c3f031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c3f031c8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c3f031c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3ad10301_0_1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3ad10301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4c3f031c8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4c3f031c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4c3f031c8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c3f031c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4c3f031c8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c3f031c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e546ee2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e546e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4c3f031c8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4c3f031c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6e546ee20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6e546ee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6e546f10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e546f10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6e546f104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6e546f1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4c3f031c8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4c3f031c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3bcbc5cb5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3bcbc5c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d9d6f64ba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d9d6f64b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3ad10301_0_1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3ad10301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53ad10301_0_1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53ad10301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d9d6f64ba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d9d6f64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f9abe2104329bf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9abe2104329bf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d9d6f64ba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d9d6f64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4492217ed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4492217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442ef14d8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442ef14d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3bcbc5cb5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3bcbc5c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4c3f031c8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4c3f031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d9d6f64ba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d9d6f64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442ef14d8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442ef14d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442ef14d8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442ef14d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fea51359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fea513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442ef14d8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42ef14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bg>
      <p:bgPr>
        <a:solidFill>
          <a:srgbClr val="4BB5D9"/>
        </a:solidFill>
      </p:bgPr>
    </p:bg>
    <p:spTree>
      <p:nvGrpSpPr>
        <p:cNvPr id="50" name="Shape 50"/>
        <p:cNvGrpSpPr/>
        <p:nvPr/>
      </p:nvGrpSpPr>
      <p:grpSpPr>
        <a:xfrm>
          <a:off x="0" y="0"/>
          <a:ext cx="0" cy="0"/>
          <a:chOff x="0" y="0"/>
          <a:chExt cx="0" cy="0"/>
        </a:xfrm>
      </p:grpSpPr>
      <p:grpSp>
        <p:nvGrpSpPr>
          <p:cNvPr id="51" name="Google Shape;51;p13"/>
          <p:cNvGrpSpPr/>
          <p:nvPr/>
        </p:nvGrpSpPr>
        <p:grpSpPr>
          <a:xfrm>
            <a:off x="5609666" y="2185857"/>
            <a:ext cx="3534604" cy="3432788"/>
            <a:chOff x="6172200" y="2656118"/>
            <a:chExt cx="2971754" cy="2886151"/>
          </a:xfrm>
        </p:grpSpPr>
        <p:sp>
          <p:nvSpPr>
            <p:cNvPr id="52" name="Google Shape;52;p13"/>
            <p:cNvSpPr/>
            <p:nvPr/>
          </p:nvSpPr>
          <p:spPr>
            <a:xfrm flipH="1" rot="9208626">
              <a:off x="6704904" y="4110434"/>
              <a:ext cx="484232" cy="120400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flipH="1" rot="9208633">
              <a:off x="7804300" y="3279013"/>
              <a:ext cx="877624" cy="2182136"/>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flipH="1" rot="9208678">
              <a:off x="6287617" y="4657701"/>
              <a:ext cx="229660" cy="571018"/>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FFFFFF"/>
            </a:solidFill>
            <a:ln>
              <a:noFill/>
            </a:ln>
          </p:spPr>
        </p:sp>
      </p:grpSp>
      <p:grpSp>
        <p:nvGrpSpPr>
          <p:cNvPr id="57" name="Google Shape;57;p13"/>
          <p:cNvGrpSpPr/>
          <p:nvPr/>
        </p:nvGrpSpPr>
        <p:grpSpPr>
          <a:xfrm>
            <a:off x="-22" y="-324543"/>
            <a:ext cx="3068579" cy="1910876"/>
            <a:chOff x="-32" y="-215963"/>
            <a:chExt cx="2163561" cy="1347300"/>
          </a:xfrm>
        </p:grpSpPr>
        <p:sp>
          <p:nvSpPr>
            <p:cNvPr id="58" name="Google Shape;58;p13"/>
            <p:cNvSpPr/>
            <p:nvPr/>
          </p:nvSpPr>
          <p:spPr>
            <a:xfrm flipH="1" rot="-1591408">
              <a:off x="1362169" y="-63166"/>
              <a:ext cx="205103" cy="509980"/>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rot="-1591339">
              <a:off x="892401" y="-169347"/>
              <a:ext cx="504374" cy="1254067"/>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flipH="1" rot="-1591322">
              <a:off x="1818452" y="-76292"/>
              <a:ext cx="229660" cy="571018"/>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81D1EC"/>
            </a:solidFill>
            <a:ln>
              <a:noFill/>
            </a:ln>
          </p:spPr>
        </p:sp>
      </p:grpSp>
      <p:sp>
        <p:nvSpPr>
          <p:cNvPr id="63" name="Google Shape;63;p13"/>
          <p:cNvSpPr txBox="1"/>
          <p:nvPr>
            <p:ph type="ctrTitle"/>
          </p:nvPr>
        </p:nvSpPr>
        <p:spPr>
          <a:xfrm>
            <a:off x="348525" y="1708400"/>
            <a:ext cx="5796600" cy="1193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5000"/>
              <a:buNone/>
              <a:defRPr>
                <a:solidFill>
                  <a:srgbClr val="000000"/>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parent Shapes">
  <p:cSld name="BLANK_1">
    <p:bg>
      <p:bgPr>
        <a:solidFill>
          <a:srgbClr val="3796BF"/>
        </a:solidFill>
      </p:bgPr>
    </p:bg>
    <p:spTree>
      <p:nvGrpSpPr>
        <p:cNvPr id="64" name="Shape 64"/>
        <p:cNvGrpSpPr/>
        <p:nvPr/>
      </p:nvGrpSpPr>
      <p:grpSpPr>
        <a:xfrm>
          <a:off x="0" y="0"/>
          <a:ext cx="0" cy="0"/>
          <a:chOff x="0" y="0"/>
          <a:chExt cx="0" cy="0"/>
        </a:xfrm>
      </p:grpSpPr>
      <p:grpSp>
        <p:nvGrpSpPr>
          <p:cNvPr id="65" name="Google Shape;65;p14"/>
          <p:cNvGrpSpPr/>
          <p:nvPr/>
        </p:nvGrpSpPr>
        <p:grpSpPr>
          <a:xfrm>
            <a:off x="6172200" y="2656118"/>
            <a:ext cx="2971754" cy="2886151"/>
            <a:chOff x="6172200" y="2656118"/>
            <a:chExt cx="2971754" cy="2886151"/>
          </a:xfrm>
        </p:grpSpPr>
        <p:sp>
          <p:nvSpPr>
            <p:cNvPr id="66" name="Google Shape;66;p14"/>
            <p:cNvSpPr/>
            <p:nvPr/>
          </p:nvSpPr>
          <p:spPr>
            <a:xfrm flipH="1" rot="9208626">
              <a:off x="6704904" y="4110434"/>
              <a:ext cx="484232" cy="120400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flipH="1" rot="9208633">
              <a:off x="7804300" y="3279013"/>
              <a:ext cx="877624" cy="218213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rot="9208606">
              <a:off x="7481789" y="4276913"/>
              <a:ext cx="408796" cy="1016449"/>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flipH="1" rot="9208678">
              <a:off x="6287617" y="4657701"/>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grpSp>
        <p:nvGrpSpPr>
          <p:cNvPr id="71" name="Google Shape;71;p14"/>
          <p:cNvGrpSpPr/>
          <p:nvPr/>
        </p:nvGrpSpPr>
        <p:grpSpPr>
          <a:xfrm>
            <a:off x="-32" y="-228027"/>
            <a:ext cx="2163561" cy="1347300"/>
            <a:chOff x="-32" y="-215963"/>
            <a:chExt cx="2163561" cy="1347300"/>
          </a:xfrm>
        </p:grpSpPr>
        <p:sp>
          <p:nvSpPr>
            <p:cNvPr id="72" name="Google Shape;72;p14"/>
            <p:cNvSpPr/>
            <p:nvPr/>
          </p:nvSpPr>
          <p:spPr>
            <a:xfrm flipH="1" rot="-1591408">
              <a:off x="1362169" y="-63166"/>
              <a:ext cx="205103" cy="509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flipH="1" rot="-1591371">
              <a:off x="239463" y="-151890"/>
              <a:ext cx="434754" cy="1080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rot="-1591339">
              <a:off x="892401" y="-169347"/>
              <a:ext cx="504374" cy="1254067"/>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rot="-1591322">
              <a:off x="1818452" y="-76292"/>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sp>
        <p:nvSpPr>
          <p:cNvPr id="77" name="Google Shape;77;p1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81" name="Shape 81"/>
        <p:cNvGrpSpPr/>
        <p:nvPr/>
      </p:nvGrpSpPr>
      <p:grpSpPr>
        <a:xfrm>
          <a:off x="0" y="0"/>
          <a:ext cx="0" cy="0"/>
          <a:chOff x="0" y="0"/>
          <a:chExt cx="0" cy="0"/>
        </a:xfrm>
      </p:grpSpPr>
      <p:sp>
        <p:nvSpPr>
          <p:cNvPr id="82" name="Google Shape;82;p15"/>
          <p:cNvSpPr txBox="1"/>
          <p:nvPr>
            <p:ph type="ctrTitle"/>
          </p:nvPr>
        </p:nvSpPr>
        <p:spPr>
          <a:xfrm>
            <a:off x="348525" y="1708400"/>
            <a:ext cx="6944400" cy="11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400">
                <a:latin typeface="Times New Roman"/>
                <a:ea typeface="Times New Roman"/>
                <a:cs typeface="Times New Roman"/>
                <a:sym typeface="Times New Roman"/>
              </a:rPr>
              <a:t>Hybrid Technique For Predicting Heart Disease</a:t>
            </a:r>
            <a:endParaRPr b="1" sz="3400">
              <a:latin typeface="Times New Roman"/>
              <a:ea typeface="Times New Roman"/>
              <a:cs typeface="Times New Roman"/>
              <a:sym typeface="Times New Roman"/>
            </a:endParaRPr>
          </a:p>
        </p:txBody>
      </p:sp>
      <p:sp>
        <p:nvSpPr>
          <p:cNvPr id="83" name="Google Shape;83;p15"/>
          <p:cNvSpPr txBox="1"/>
          <p:nvPr/>
        </p:nvSpPr>
        <p:spPr>
          <a:xfrm>
            <a:off x="6137425" y="4126750"/>
            <a:ext cx="2786400" cy="7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K </a:t>
            </a:r>
            <a:r>
              <a:rPr lang="en" sz="1700">
                <a:latin typeface="Times New Roman"/>
                <a:ea typeface="Times New Roman"/>
                <a:cs typeface="Times New Roman"/>
                <a:sym typeface="Times New Roman"/>
              </a:rPr>
              <a:t>Shalini  (1601-16-733-013)</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C </a:t>
            </a:r>
            <a:r>
              <a:rPr lang="en" sz="1700">
                <a:latin typeface="Times New Roman"/>
                <a:ea typeface="Times New Roman"/>
                <a:cs typeface="Times New Roman"/>
                <a:sym typeface="Times New Roman"/>
              </a:rPr>
              <a:t>Shivani (1601-16-733-014)</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600"/>
          </a:p>
        </p:txBody>
      </p:sp>
      <p:sp>
        <p:nvSpPr>
          <p:cNvPr id="84" name="Google Shape;84;p15"/>
          <p:cNvSpPr txBox="1"/>
          <p:nvPr/>
        </p:nvSpPr>
        <p:spPr>
          <a:xfrm>
            <a:off x="348525" y="3911050"/>
            <a:ext cx="3341400" cy="10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Project ID : 11</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Project Incharge : Dr.K.Sagar</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Project Mentor   : Smt.G.Vanitha</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6" name="Google Shape;136;p24"/>
          <p:cNvSpPr txBox="1"/>
          <p:nvPr/>
        </p:nvSpPr>
        <p:spPr>
          <a:xfrm>
            <a:off x="260150" y="272675"/>
            <a:ext cx="88053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Times New Roman"/>
                <a:ea typeface="Times New Roman"/>
                <a:cs typeface="Times New Roman"/>
                <a:sym typeface="Times New Roman"/>
              </a:rPr>
              <a:t>Design</a:t>
            </a:r>
            <a:endParaRPr b="1" sz="2500">
              <a:latin typeface="Times New Roman"/>
              <a:ea typeface="Times New Roman"/>
              <a:cs typeface="Times New Roman"/>
              <a:sym typeface="Times New Roman"/>
            </a:endParaRPr>
          </a:p>
          <a:p>
            <a:pPr indent="457200" lvl="0" marL="0" rtl="0" algn="l">
              <a:spcBef>
                <a:spcPts val="0"/>
              </a:spcBef>
              <a:spcAft>
                <a:spcPts val="0"/>
              </a:spcAft>
              <a:buNone/>
            </a:pPr>
            <a:r>
              <a:t/>
            </a:r>
            <a:endParaRPr b="1" sz="2500">
              <a:latin typeface="Playfair Display"/>
              <a:ea typeface="Playfair Display"/>
              <a:cs typeface="Playfair Display"/>
              <a:sym typeface="Playfair Display"/>
            </a:endParaRPr>
          </a:p>
        </p:txBody>
      </p:sp>
      <p:sp>
        <p:nvSpPr>
          <p:cNvPr id="137" name="Google Shape;137;p24"/>
          <p:cNvSpPr txBox="1"/>
          <p:nvPr/>
        </p:nvSpPr>
        <p:spPr>
          <a:xfrm>
            <a:off x="532425" y="1129525"/>
            <a:ext cx="8097000" cy="12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Roboto Condensed"/>
              <a:ea typeface="Roboto Condensed"/>
              <a:cs typeface="Roboto Condensed"/>
              <a:sym typeface="Roboto Condensed"/>
            </a:endParaRPr>
          </a:p>
        </p:txBody>
      </p:sp>
      <p:sp>
        <p:nvSpPr>
          <p:cNvPr id="138" name="Google Shape;138;p24"/>
          <p:cNvSpPr txBox="1"/>
          <p:nvPr/>
        </p:nvSpPr>
        <p:spPr>
          <a:xfrm>
            <a:off x="495750" y="4139600"/>
            <a:ext cx="22185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latin typeface="EB Garamond"/>
              <a:ea typeface="EB Garamond"/>
              <a:cs typeface="EB Garamond"/>
              <a:sym typeface="EB Garamond"/>
            </a:endParaRPr>
          </a:p>
        </p:txBody>
      </p:sp>
      <p:pic>
        <p:nvPicPr>
          <p:cNvPr id="139" name="Google Shape;139;p24"/>
          <p:cNvPicPr preferRelativeResize="0"/>
          <p:nvPr/>
        </p:nvPicPr>
        <p:blipFill>
          <a:blip r:embed="rId3">
            <a:alphaModFix/>
          </a:blip>
          <a:stretch>
            <a:fillRect/>
          </a:stretch>
        </p:blipFill>
        <p:spPr>
          <a:xfrm>
            <a:off x="387975" y="824887"/>
            <a:ext cx="8756028" cy="4231863"/>
          </a:xfrm>
          <a:prstGeom prst="rect">
            <a:avLst/>
          </a:prstGeom>
          <a:noFill/>
          <a:ln>
            <a:noFill/>
          </a:ln>
        </p:spPr>
      </p:pic>
      <p:sp>
        <p:nvSpPr>
          <p:cNvPr id="140" name="Google Shape;140;p24"/>
          <p:cNvSpPr txBox="1"/>
          <p:nvPr/>
        </p:nvSpPr>
        <p:spPr>
          <a:xfrm>
            <a:off x="607300" y="4486625"/>
            <a:ext cx="17847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Fig 1 Block Diagram</a:t>
            </a:r>
            <a:endParaRPr b="1">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 name="Google Shape;146;p25"/>
          <p:cNvSpPr txBox="1"/>
          <p:nvPr/>
        </p:nvSpPr>
        <p:spPr>
          <a:xfrm>
            <a:off x="-11100" y="322250"/>
            <a:ext cx="9144000" cy="71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Times New Roman"/>
                <a:ea typeface="Times New Roman"/>
                <a:cs typeface="Times New Roman"/>
                <a:sym typeface="Times New Roman"/>
              </a:rPr>
              <a:t>Proposed System</a:t>
            </a:r>
            <a:endParaRPr b="1" sz="2500">
              <a:latin typeface="Times New Roman"/>
              <a:ea typeface="Times New Roman"/>
              <a:cs typeface="Times New Roman"/>
              <a:sym typeface="Times New Roman"/>
            </a:endParaRPr>
          </a:p>
        </p:txBody>
      </p:sp>
      <p:sp>
        <p:nvSpPr>
          <p:cNvPr id="147" name="Google Shape;147;p25"/>
          <p:cNvSpPr txBox="1"/>
          <p:nvPr/>
        </p:nvSpPr>
        <p:spPr>
          <a:xfrm>
            <a:off x="341550" y="1163950"/>
            <a:ext cx="8438700" cy="38259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In this paper, we have combined Random Forest with a Linear model </a:t>
            </a:r>
            <a:r>
              <a:rPr lang="en" sz="1800">
                <a:solidFill>
                  <a:schemeClr val="dk1"/>
                </a:solidFill>
                <a:latin typeface="Times New Roman"/>
                <a:ea typeface="Times New Roman"/>
                <a:cs typeface="Times New Roman"/>
                <a:sym typeface="Times New Roman"/>
              </a:rPr>
              <a:t>using hybrid technique</a:t>
            </a:r>
            <a:r>
              <a:rPr lang="en" sz="1800">
                <a:latin typeface="Times New Roman"/>
                <a:ea typeface="Times New Roman"/>
                <a:cs typeface="Times New Roman"/>
                <a:sym typeface="Times New Roman"/>
              </a:rPr>
              <a:t> to perform heart disease classiﬁcation.Since Random Forest and logistic Regression have got least error rate out of all machine learning classifiers applied on dataset.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Tool used is Jupyter notebook to perform heart disease classiﬁcation.</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notebook provides an easy-to-use visual representation of the dataset, working environment and building the predictive analytics.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datasets used are Cleveland and Framingham which have 303 and 4240 instances respectively.</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nvSpPr>
        <p:spPr>
          <a:xfrm>
            <a:off x="341550" y="768425"/>
            <a:ext cx="8426700" cy="4089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00"/>
              </a:spcBef>
              <a:spcAft>
                <a:spcPts val="0"/>
              </a:spcAft>
              <a:buNone/>
            </a:pPr>
            <a:r>
              <a:rPr lang="en" sz="1800">
                <a:solidFill>
                  <a:schemeClr val="dk1"/>
                </a:solidFill>
                <a:latin typeface="Times New Roman"/>
                <a:ea typeface="Times New Roman"/>
                <a:cs typeface="Times New Roman"/>
                <a:sym typeface="Times New Roman"/>
              </a:rPr>
              <a:t>The project is divided into 3 steps :</a:t>
            </a:r>
            <a:endParaRPr b="1" sz="2300">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None/>
            </a:pPr>
            <a:r>
              <a:rPr b="1" lang="en" sz="2300">
                <a:solidFill>
                  <a:schemeClr val="dk1"/>
                </a:solidFill>
                <a:latin typeface="Times New Roman"/>
                <a:ea typeface="Times New Roman"/>
                <a:cs typeface="Times New Roman"/>
                <a:sym typeface="Times New Roman"/>
              </a:rPr>
              <a:t>Step 1 </a:t>
            </a:r>
            <a:endParaRPr b="1" sz="2300">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None/>
            </a:pPr>
            <a:r>
              <a:rPr lang="en" sz="1800">
                <a:solidFill>
                  <a:schemeClr val="dk1"/>
                </a:solidFill>
                <a:latin typeface="Times New Roman"/>
                <a:ea typeface="Times New Roman"/>
                <a:cs typeface="Times New Roman"/>
                <a:sym typeface="Times New Roman"/>
              </a:rPr>
              <a:t>It involves data loading,preprocessing and feature extraction.</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solidFill>
                  <a:schemeClr val="dk1"/>
                </a:solidFill>
                <a:latin typeface="Times New Roman"/>
                <a:ea typeface="Times New Roman"/>
                <a:cs typeface="Times New Roman"/>
                <a:sym typeface="Times New Roman"/>
              </a:rPr>
              <a:t>Data loading:</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Importing all the necessary packages and then loading the dataset into a dataframe.</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None/>
            </a:pPr>
            <a:r>
              <a:rPr lang="en" sz="1800">
                <a:solidFill>
                  <a:schemeClr val="dk1"/>
                </a:solidFill>
                <a:latin typeface="Times New Roman"/>
                <a:ea typeface="Times New Roman"/>
                <a:cs typeface="Times New Roman"/>
                <a:sym typeface="Times New Roman"/>
              </a:rPr>
              <a:t>Data preprocessing:</a:t>
            </a:r>
            <a:endParaRPr sz="1800">
              <a:solidFill>
                <a:schemeClr val="dk1"/>
              </a:solidFill>
              <a:latin typeface="Times New Roman"/>
              <a:ea typeface="Times New Roman"/>
              <a:cs typeface="Times New Roman"/>
              <a:sym typeface="Times New Roman"/>
            </a:endParaRPr>
          </a:p>
          <a:p>
            <a:pPr indent="-342900" lvl="0" marL="457200" rtl="0" algn="l">
              <a:spcBef>
                <a:spcPts val="6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Eliminating missing values from data set.</a:t>
            </a:r>
            <a:endParaRPr sz="2000">
              <a:solidFill>
                <a:schemeClr val="dk1"/>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t/>
            </a:r>
            <a:endParaRPr sz="2000">
              <a:solidFill>
                <a:schemeClr val="dk1"/>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t/>
            </a:r>
            <a:endParaRPr sz="2000">
              <a:solidFill>
                <a:schemeClr val="dk1"/>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nvSpPr>
        <p:spPr>
          <a:xfrm>
            <a:off x="281275" y="642950"/>
            <a:ext cx="8575500" cy="4179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Binary classiﬁcation is done for the target attribute of the given dataset.</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800">
                <a:latin typeface="Times New Roman"/>
                <a:ea typeface="Times New Roman"/>
                <a:cs typeface="Times New Roman"/>
                <a:sym typeface="Times New Roman"/>
              </a:rPr>
              <a:t>Feature Selection and Reduction [4]</a:t>
            </a:r>
            <a:endParaRPr b="1"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Among the 13 attributes of the cleveland data set, two attributes pertaining to age and sex are used to identify the personal information.</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Recursive Feature Elimination (RFE) method is used for feature selection.</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 It works by recursively removing attributes and building a model on those attributes that remain.</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 It uses the model accuracy to identify which attributes or combination of attributes contribute the most to predicting the target attribute.</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nvSpPr>
        <p:spPr>
          <a:xfrm>
            <a:off x="312600" y="756025"/>
            <a:ext cx="8518800" cy="393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chemeClr val="dk1"/>
                </a:solidFill>
                <a:latin typeface="Times New Roman"/>
                <a:ea typeface="Times New Roman"/>
                <a:cs typeface="Times New Roman"/>
                <a:sym typeface="Times New Roman"/>
              </a:rPr>
              <a:t>Step 2</a:t>
            </a:r>
            <a:endParaRPr b="1" sz="2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23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solidFill>
                  <a:schemeClr val="dk1"/>
                </a:solidFill>
                <a:latin typeface="Times New Roman"/>
                <a:ea typeface="Times New Roman"/>
                <a:cs typeface="Times New Roman"/>
                <a:sym typeface="Times New Roman"/>
              </a:rPr>
              <a:t>Apply all the machine learning classifiers on the datasets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2000">
                <a:solidFill>
                  <a:schemeClr val="dk1"/>
                </a:solidFill>
                <a:latin typeface="Times New Roman"/>
                <a:ea typeface="Times New Roman"/>
                <a:cs typeface="Times New Roman"/>
                <a:sym typeface="Times New Roman"/>
              </a:rPr>
              <a:t>Naive Bayes:</a:t>
            </a:r>
            <a:endParaRPr b="1" sz="2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solidFill>
                  <a:schemeClr val="dk1"/>
                </a:solidFill>
                <a:latin typeface="Times New Roman"/>
                <a:ea typeface="Times New Roman"/>
                <a:cs typeface="Times New Roman"/>
                <a:sym typeface="Times New Roman"/>
              </a:rPr>
              <a:t>It is a kind of classifier which uses the Bayes Theorem. It predicts membership probabilities for each class such as the probability that given record or data point belongs to a particular class.  The class with the highest probability is considered as the most likely class.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rgbClr val="999999"/>
                </a:solidFill>
                <a:highlight>
                  <a:srgbClr val="FFFFFF"/>
                </a:highlight>
              </a:rPr>
              <a:t>-</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nvSpPr>
        <p:spPr>
          <a:xfrm>
            <a:off x="371700" y="756025"/>
            <a:ext cx="8368200" cy="4139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2000">
                <a:latin typeface="Times New Roman"/>
                <a:ea typeface="Times New Roman"/>
                <a:cs typeface="Times New Roman"/>
                <a:sym typeface="Times New Roman"/>
              </a:rPr>
              <a:t>Logistic Regression:</a:t>
            </a:r>
            <a:endParaRPr b="1" sz="20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latin typeface="Times New Roman"/>
                <a:ea typeface="Times New Roman"/>
                <a:cs typeface="Times New Roman"/>
                <a:sym typeface="Times New Roman"/>
              </a:rPr>
              <a:t>It works by predicting the probability that Y belongs to a particular category by first fitting the data to a linear regression model, which is then passed to the sigmoid function </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latin typeface="Times New Roman"/>
                <a:ea typeface="Times New Roman"/>
                <a:cs typeface="Times New Roman"/>
                <a:sym typeface="Times New Roman"/>
              </a:rPr>
              <a:t>( f(x)=1/1+e^−x)</a:t>
            </a:r>
            <a:r>
              <a:rPr lang="en" sz="1800">
                <a:latin typeface="Times New Roman"/>
                <a:ea typeface="Times New Roman"/>
                <a:cs typeface="Times New Roman"/>
                <a:sym typeface="Times New Roman"/>
              </a:rPr>
              <a:t>, which then outputs a value between 0 and 1 and can be interpreted as the probability. If the probability is above a certain predetermined threshold (P(Yes) &gt; 0.5), then the model will predict Yes.</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2000">
                <a:latin typeface="Times New Roman"/>
                <a:ea typeface="Times New Roman"/>
                <a:cs typeface="Times New Roman"/>
                <a:sym typeface="Times New Roman"/>
              </a:rPr>
              <a:t>Decision Tree:</a:t>
            </a:r>
            <a:endParaRPr b="1" sz="20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latin typeface="Times New Roman"/>
                <a:ea typeface="Times New Roman"/>
                <a:cs typeface="Times New Roman"/>
                <a:sym typeface="Times New Roman"/>
              </a:rPr>
              <a:t>Starting with a dataset, measures the entropy to find a way to split the set until all the data belongs to the same class. There are several approaches to decision trees like ID3, C4.5 and many more.</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nvSpPr>
        <p:spPr>
          <a:xfrm>
            <a:off x="382950" y="764175"/>
            <a:ext cx="8378100" cy="3813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2000">
                <a:latin typeface="Times New Roman"/>
                <a:ea typeface="Times New Roman"/>
                <a:cs typeface="Times New Roman"/>
                <a:sym typeface="Times New Roman"/>
              </a:rPr>
              <a:t>Random Forest:</a:t>
            </a:r>
            <a:endParaRPr b="1" sz="20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latin typeface="Times New Roman"/>
                <a:ea typeface="Times New Roman"/>
                <a:cs typeface="Times New Roman"/>
                <a:sym typeface="Times New Roman"/>
              </a:rPr>
              <a:t>This ensemble classiﬁer builds several decision trees and incorporates them to get the best result.It is a learning method that operates by constructing multiple decision trees. The final decision is made based on the majority of the trees and is chosen by the random forest.</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2000">
                <a:latin typeface="Times New Roman"/>
                <a:ea typeface="Times New Roman"/>
                <a:cs typeface="Times New Roman"/>
                <a:sym typeface="Times New Roman"/>
              </a:rPr>
              <a:t>Support Vector Machine:</a:t>
            </a:r>
            <a:endParaRPr b="1" sz="20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latin typeface="Times New Roman"/>
                <a:ea typeface="Times New Roman"/>
                <a:cs typeface="Times New Roman"/>
                <a:sym typeface="Times New Roman"/>
              </a:rPr>
              <a:t>The algorithm creates a line or a hyperplane which separates the data into classes.It gets optimal hyperplane with help of margin.It works for non-linear problems by converting them into higher dimensions.</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nvSpPr>
        <p:spPr>
          <a:xfrm>
            <a:off x="391800" y="805600"/>
            <a:ext cx="8338200" cy="3966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2000">
                <a:latin typeface="Times New Roman"/>
                <a:ea typeface="Times New Roman"/>
                <a:cs typeface="Times New Roman"/>
                <a:sym typeface="Times New Roman"/>
              </a:rPr>
              <a:t>KNN</a:t>
            </a:r>
            <a:endParaRPr b="1" sz="20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solidFill>
                  <a:schemeClr val="dk1"/>
                </a:solidFill>
                <a:highlight>
                  <a:srgbClr val="FFFFFF"/>
                </a:highlight>
                <a:latin typeface="Times New Roman"/>
                <a:ea typeface="Times New Roman"/>
                <a:cs typeface="Times New Roman"/>
                <a:sym typeface="Times New Roman"/>
              </a:rPr>
              <a:t>K-nearest neighbors (KNN) algorithm uses ‘feature similarity’ to predict the values of new </a:t>
            </a:r>
            <a:r>
              <a:rPr lang="en" sz="1800">
                <a:solidFill>
                  <a:schemeClr val="dk1"/>
                </a:solidFill>
                <a:highlight>
                  <a:srgbClr val="FFFFFF"/>
                </a:highlight>
                <a:latin typeface="Times New Roman"/>
                <a:ea typeface="Times New Roman"/>
                <a:cs typeface="Times New Roman"/>
                <a:sym typeface="Times New Roman"/>
              </a:rPr>
              <a:t>data points</a:t>
            </a:r>
            <a:r>
              <a:rPr lang="en" sz="1800">
                <a:solidFill>
                  <a:schemeClr val="dk1"/>
                </a:solidFill>
                <a:highlight>
                  <a:srgbClr val="FFFFFF"/>
                </a:highlight>
                <a:latin typeface="Times New Roman"/>
                <a:ea typeface="Times New Roman"/>
                <a:cs typeface="Times New Roman"/>
                <a:sym typeface="Times New Roman"/>
              </a:rPr>
              <a:t> which further means that the new data point will be assigned a value based on how closely it matches the points in the training set.</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2000">
                <a:solidFill>
                  <a:schemeClr val="dk1"/>
                </a:solidFill>
                <a:latin typeface="Times New Roman"/>
                <a:ea typeface="Times New Roman"/>
                <a:cs typeface="Times New Roman"/>
                <a:sym typeface="Times New Roman"/>
              </a:rPr>
              <a:t>Ensemble method by voting classifier:[6]</a:t>
            </a:r>
            <a:endParaRPr b="1" sz="2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It is a machine learning model that trains on an ensemble of numerous models and predicts an output class based on their highest probability of chosen class as the output.It simply aggregates the findings of each classifier passed into it and predicts the output class based on the highest majority of voting.</a:t>
            </a:r>
            <a:endParaRPr sz="20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Condensed"/>
              <a:ea typeface="Roboto Condensed"/>
              <a:cs typeface="Roboto Condensed"/>
              <a:sym typeface="Roboto Condensed"/>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nvSpPr>
        <p:spPr>
          <a:xfrm>
            <a:off x="391800" y="669275"/>
            <a:ext cx="8338200" cy="4338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2000">
                <a:latin typeface="Times New Roman"/>
                <a:ea typeface="Times New Roman"/>
                <a:cs typeface="Times New Roman"/>
                <a:sym typeface="Times New Roman"/>
              </a:rPr>
              <a:t>Boosting Methods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It converts weak learners to strong learners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Two types -Adaboost and Gradient boosting</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It first reads data,assigns weights to observations then it identifies  misinterpretation (false prediction).After assigning the false prediction, along with a higher weightage, to the next learner and finally it iterates until it get the correctly classified output. </a:t>
            </a:r>
            <a:r>
              <a:rPr lang="en" sz="1800">
                <a:solidFill>
                  <a:schemeClr val="dk1"/>
                </a:solidFill>
                <a:latin typeface="Times New Roman"/>
                <a:ea typeface="Times New Roman"/>
                <a:cs typeface="Times New Roman"/>
                <a:sym typeface="Times New Roman"/>
              </a:rPr>
              <a:t>Then for each above models calculate accuracy and error rate.</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Both boosting methods working is same except how they identify shortcomings of weak learners. Adaboost uses high weighted data points while  Gradient uses loss function.</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nvSpPr>
        <p:spPr>
          <a:xfrm>
            <a:off x="381750" y="875725"/>
            <a:ext cx="8378400" cy="3857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2300">
                <a:solidFill>
                  <a:schemeClr val="dk1"/>
                </a:solidFill>
                <a:latin typeface="Times New Roman"/>
                <a:ea typeface="Times New Roman"/>
                <a:cs typeface="Times New Roman"/>
                <a:sym typeface="Times New Roman"/>
              </a:rPr>
              <a:t>Step 3</a:t>
            </a:r>
            <a:endParaRPr b="1" sz="23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Find accuracy and classification error rate of all classifiers.</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Combine models with low error rate.</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800">
                <a:solidFill>
                  <a:schemeClr val="dk1"/>
                </a:solidFill>
                <a:latin typeface="Times New Roman"/>
                <a:ea typeface="Times New Roman"/>
                <a:cs typeface="Times New Roman"/>
                <a:sym typeface="Times New Roman"/>
              </a:rPr>
              <a:t>Hybrid Random Forest with Linear model</a:t>
            </a:r>
            <a:endParaRPr b="1"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 sz="1800">
                <a:solidFill>
                  <a:schemeClr val="dk1"/>
                </a:solidFill>
                <a:latin typeface="Times New Roman"/>
                <a:ea typeface="Times New Roman"/>
                <a:cs typeface="Times New Roman"/>
                <a:sym typeface="Times New Roman"/>
              </a:rPr>
              <a:t>The proposed hybrid approach is used combining the characteristics of Random Forest and Linear Method(Logistic Regression).</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nvSpPr>
        <p:spPr>
          <a:xfrm>
            <a:off x="0" y="309850"/>
            <a:ext cx="9144000" cy="6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Times New Roman"/>
                <a:ea typeface="Times New Roman"/>
                <a:cs typeface="Times New Roman"/>
                <a:sym typeface="Times New Roman"/>
              </a:rPr>
              <a:t>OVERVIEW</a:t>
            </a:r>
            <a:endParaRPr b="1" sz="2500">
              <a:latin typeface="Times New Roman"/>
              <a:ea typeface="Times New Roman"/>
              <a:cs typeface="Times New Roman"/>
              <a:sym typeface="Times New Roman"/>
            </a:endParaRPr>
          </a:p>
        </p:txBody>
      </p:sp>
      <p:sp>
        <p:nvSpPr>
          <p:cNvPr id="90" name="Google Shape;90;p16"/>
          <p:cNvSpPr txBox="1"/>
          <p:nvPr/>
        </p:nvSpPr>
        <p:spPr>
          <a:xfrm>
            <a:off x="979125" y="1127850"/>
            <a:ext cx="7721400" cy="3854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Objective</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Literature Survey</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Design</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Proposed System</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Results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Execution</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Conclusions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References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nvSpPr>
        <p:spPr>
          <a:xfrm>
            <a:off x="382800" y="912900"/>
            <a:ext cx="8378400" cy="385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dk1"/>
                </a:solidFill>
                <a:latin typeface="Times New Roman"/>
                <a:ea typeface="Times New Roman"/>
                <a:cs typeface="Times New Roman"/>
                <a:sym typeface="Times New Roman"/>
              </a:rPr>
              <a:t>There are three steps in performing the hybrid technique</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Finding out the output probabilities of each model.</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With the help of log loss function, finding the optimized weight that perfectly combines the two models which has low classification error rate.</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Using the optimized weight from the above step combining the two models with the help of weighted average and then performing the prediction.</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solidFill>
                  <a:schemeClr val="dk1"/>
                </a:solidFill>
                <a:latin typeface="Times New Roman"/>
                <a:ea typeface="Times New Roman"/>
                <a:cs typeface="Times New Roman"/>
                <a:sym typeface="Times New Roman"/>
              </a:rPr>
              <a:t>Hybrid Random Forest with Linear model proved to be quite accurate in the prediction of heart disease.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Performance Metrics</a:t>
            </a:r>
            <a:endParaRPr b="1" sz="2300">
              <a:latin typeface="Times New Roman"/>
              <a:ea typeface="Times New Roman"/>
              <a:cs typeface="Times New Roman"/>
              <a:sym typeface="Times New Roman"/>
            </a:endParaRPr>
          </a:p>
        </p:txBody>
      </p:sp>
      <p:sp>
        <p:nvSpPr>
          <p:cNvPr id="198" name="Google Shape;198;p35"/>
          <p:cNvSpPr txBox="1"/>
          <p:nvPr>
            <p:ph idx="1" type="body"/>
          </p:nvPr>
        </p:nvSpPr>
        <p:spPr>
          <a:xfrm>
            <a:off x="311700" y="1152475"/>
            <a:ext cx="8520600" cy="38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We calculated performance of different models using </a:t>
            </a:r>
            <a:r>
              <a:rPr lang="en">
                <a:solidFill>
                  <a:srgbClr val="000000"/>
                </a:solidFill>
                <a:latin typeface="Times New Roman"/>
                <a:ea typeface="Times New Roman"/>
                <a:cs typeface="Times New Roman"/>
                <a:sym typeface="Times New Roman"/>
              </a:rPr>
              <a:t>Accuracy</a:t>
            </a:r>
            <a:r>
              <a:rPr lang="en">
                <a:solidFill>
                  <a:srgbClr val="000000"/>
                </a:solidFill>
                <a:latin typeface="Times New Roman"/>
                <a:ea typeface="Times New Roman"/>
                <a:cs typeface="Times New Roman"/>
                <a:sym typeface="Times New Roman"/>
              </a:rPr>
              <a:t>, Error rate, Sensitivity, Specificity, Precision , F1_Score with the help of confusion matrix</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Confusion Matrix</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pic>
        <p:nvPicPr>
          <p:cNvPr id="199" name="Google Shape;199;p35"/>
          <p:cNvPicPr preferRelativeResize="0"/>
          <p:nvPr/>
        </p:nvPicPr>
        <p:blipFill>
          <a:blip r:embed="rId3">
            <a:alphaModFix/>
          </a:blip>
          <a:stretch>
            <a:fillRect/>
          </a:stretch>
        </p:blipFill>
        <p:spPr>
          <a:xfrm>
            <a:off x="2705725" y="2295763"/>
            <a:ext cx="3390900" cy="2543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355600" rtl="0" algn="just">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Accuracy = (TN+TP) / (TN+TP+FN+FP) </a:t>
            </a:r>
            <a:endParaRPr>
              <a:solidFill>
                <a:schemeClr val="dk1"/>
              </a:solidFill>
              <a:latin typeface="Times New Roman"/>
              <a:ea typeface="Times New Roman"/>
              <a:cs typeface="Times New Roman"/>
              <a:sym typeface="Times New Roman"/>
            </a:endParaRPr>
          </a:p>
          <a:p>
            <a:pPr indent="-342900" lvl="0" marL="457200" marR="355600" rtl="0" algn="just">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Classification Error Rate = 100 - Accuracy or (</a:t>
            </a:r>
            <a:r>
              <a:rPr lang="en">
                <a:solidFill>
                  <a:schemeClr val="dk1"/>
                </a:solidFill>
                <a:latin typeface="Times New Roman"/>
                <a:ea typeface="Times New Roman"/>
                <a:cs typeface="Times New Roman"/>
                <a:sym typeface="Times New Roman"/>
              </a:rPr>
              <a:t>FN+FP</a:t>
            </a:r>
            <a:r>
              <a:rPr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TN+TP+FN+FP</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42900" lvl="0" marL="457200" marR="355600" rtl="0" algn="just">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Recall or Sensitivity = (TP)/(TP+FN)</a:t>
            </a:r>
            <a:endParaRPr>
              <a:solidFill>
                <a:schemeClr val="dk1"/>
              </a:solidFill>
              <a:latin typeface="Times New Roman"/>
              <a:ea typeface="Times New Roman"/>
              <a:cs typeface="Times New Roman"/>
              <a:sym typeface="Times New Roman"/>
            </a:endParaRPr>
          </a:p>
          <a:p>
            <a:pPr indent="-342900" lvl="0" marL="457200" marR="355600" rtl="0" algn="just">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Specificity = (TN) / (TN + FP)</a:t>
            </a:r>
            <a:endParaRPr>
              <a:solidFill>
                <a:schemeClr val="dk1"/>
              </a:solidFill>
              <a:latin typeface="Times New Roman"/>
              <a:ea typeface="Times New Roman"/>
              <a:cs typeface="Times New Roman"/>
              <a:sym typeface="Times New Roman"/>
            </a:endParaRPr>
          </a:p>
          <a:p>
            <a:pPr indent="-342900" lvl="0" marL="457200" marR="355600" rtl="0" algn="just">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Precision = (TP)/(TP+FP)</a:t>
            </a:r>
            <a:endParaRPr>
              <a:solidFill>
                <a:schemeClr val="dk1"/>
              </a:solidFill>
              <a:latin typeface="Times New Roman"/>
              <a:ea typeface="Times New Roman"/>
              <a:cs typeface="Times New Roman"/>
              <a:sym typeface="Times New Roman"/>
            </a:endParaRPr>
          </a:p>
          <a:p>
            <a:pPr indent="-342900" lvl="0" marL="457200" marR="355600" rtl="0" algn="just">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F1_score = (2*Precision*Recall)/(Precision+Recall)</a:t>
            </a:r>
            <a:endParaRPr>
              <a:solidFill>
                <a:schemeClr val="dk1"/>
              </a:solidFill>
              <a:latin typeface="Times New Roman"/>
              <a:ea typeface="Times New Roman"/>
              <a:cs typeface="Times New Roman"/>
              <a:sym typeface="Times New Roman"/>
            </a:endParaRPr>
          </a:p>
          <a:p>
            <a:pPr indent="0" lvl="0" marL="457200" rtl="0" algn="just">
              <a:spcBef>
                <a:spcPts val="10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nvSpPr>
        <p:spPr>
          <a:xfrm>
            <a:off x="322250" y="879975"/>
            <a:ext cx="8465100" cy="3966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Deep learning:[7]</a:t>
            </a:r>
            <a:endParaRPr b="1" sz="2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In this project we used sequential model ,which is a linear stack of layers and added dense layers which are fully connected and then constructed the network architecture of deep learning model.</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2000">
                <a:latin typeface="Times New Roman"/>
                <a:ea typeface="Times New Roman"/>
                <a:cs typeface="Times New Roman"/>
                <a:sym typeface="Times New Roman"/>
              </a:rPr>
              <a:t>Genetic Algorithm:[8]</a:t>
            </a:r>
            <a:endParaRPr b="1" sz="20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800">
                <a:latin typeface="Times New Roman"/>
                <a:ea typeface="Times New Roman"/>
                <a:cs typeface="Times New Roman"/>
                <a:sym typeface="Times New Roman"/>
              </a:rPr>
              <a:t>This algorithm reflects the process of natural selection where the fittest individuals are selected for reproduction in order to produce offspring of the next generation.It involves steps of selection,crossover and mutation.</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Times New Roman"/>
                <a:ea typeface="Times New Roman"/>
                <a:cs typeface="Times New Roman"/>
                <a:sym typeface="Times New Roman"/>
              </a:rPr>
              <a:t>EXECUTION</a:t>
            </a:r>
            <a:endParaRPr b="1" sz="2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Playfair Display"/>
              <a:ea typeface="Playfair Display"/>
              <a:cs typeface="Playfair Display"/>
              <a:sym typeface="Playfair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Times New Roman"/>
                <a:ea typeface="Times New Roman"/>
                <a:cs typeface="Times New Roman"/>
                <a:sym typeface="Times New Roman"/>
              </a:rPr>
              <a:t>RESULTS</a:t>
            </a:r>
            <a:endParaRPr b="1" sz="2500">
              <a:latin typeface="Times New Roman"/>
              <a:ea typeface="Times New Roman"/>
              <a:cs typeface="Times New Roman"/>
              <a:sym typeface="Times New Roman"/>
            </a:endParaRPr>
          </a:p>
        </p:txBody>
      </p:sp>
      <p:sp>
        <p:nvSpPr>
          <p:cNvPr id="220" name="Google Shape;220;p39"/>
          <p:cNvSpPr txBox="1"/>
          <p:nvPr>
            <p:ph idx="2" type="body"/>
          </p:nvPr>
        </p:nvSpPr>
        <p:spPr>
          <a:xfrm>
            <a:off x="731250" y="4176775"/>
            <a:ext cx="8100900" cy="669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solidFill>
                  <a:srgbClr val="000000"/>
                </a:solidFill>
                <a:latin typeface="Times New Roman"/>
                <a:ea typeface="Times New Roman"/>
                <a:cs typeface="Times New Roman"/>
                <a:sym typeface="Times New Roman"/>
              </a:rPr>
              <a:t>Above table shows performance metrics of all ML classifiers applied on cleveland dataset sorted in ascending order of error rate.</a:t>
            </a:r>
            <a:endParaRPr sz="1800">
              <a:solidFill>
                <a:srgbClr val="000000"/>
              </a:solidFill>
              <a:latin typeface="Times New Roman"/>
              <a:ea typeface="Times New Roman"/>
              <a:cs typeface="Times New Roman"/>
              <a:sym typeface="Times New Roman"/>
            </a:endParaRPr>
          </a:p>
        </p:txBody>
      </p:sp>
      <p:sp>
        <p:nvSpPr>
          <p:cNvPr id="221" name="Google Shape;221;p39"/>
          <p:cNvSpPr txBox="1"/>
          <p:nvPr/>
        </p:nvSpPr>
        <p:spPr>
          <a:xfrm>
            <a:off x="311700" y="3765100"/>
            <a:ext cx="8719200" cy="2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EB Garamond"/>
                <a:ea typeface="EB Garamond"/>
                <a:cs typeface="EB Garamond"/>
                <a:sym typeface="EB Garamond"/>
              </a:rPr>
              <a:t>Table 1 Performance metrics of ML classifiers</a:t>
            </a:r>
            <a:endParaRPr b="1" sz="1500">
              <a:latin typeface="EB Garamond"/>
              <a:ea typeface="EB Garamond"/>
              <a:cs typeface="EB Garamond"/>
              <a:sym typeface="EB Garamond"/>
            </a:endParaRPr>
          </a:p>
        </p:txBody>
      </p:sp>
      <p:pic>
        <p:nvPicPr>
          <p:cNvPr id="222" name="Google Shape;222;p39"/>
          <p:cNvPicPr preferRelativeResize="0"/>
          <p:nvPr/>
        </p:nvPicPr>
        <p:blipFill rotWithShape="1">
          <a:blip r:embed="rId3">
            <a:alphaModFix/>
          </a:blip>
          <a:srcRect b="0" l="1923" r="1923" t="0"/>
          <a:stretch/>
        </p:blipFill>
        <p:spPr>
          <a:xfrm>
            <a:off x="363075" y="1017725"/>
            <a:ext cx="6527973" cy="2813451"/>
          </a:xfrm>
          <a:prstGeom prst="rect">
            <a:avLst/>
          </a:prstGeom>
          <a:noFill/>
          <a:ln>
            <a:noFill/>
          </a:ln>
        </p:spPr>
      </p:pic>
      <p:sp>
        <p:nvSpPr>
          <p:cNvPr id="223" name="Google Shape;223;p39"/>
          <p:cNvSpPr txBox="1"/>
          <p:nvPr/>
        </p:nvSpPr>
        <p:spPr>
          <a:xfrm>
            <a:off x="6990200" y="1148625"/>
            <a:ext cx="1933500" cy="248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Since we got Logistic Regression and Random Forest with least error rate we combine those 2 models</a:t>
            </a:r>
            <a:endParaRPr sz="18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idx="2" type="body"/>
          </p:nvPr>
        </p:nvSpPr>
        <p:spPr>
          <a:xfrm>
            <a:off x="520550" y="4585775"/>
            <a:ext cx="3928800" cy="39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500">
                <a:solidFill>
                  <a:srgbClr val="000000"/>
                </a:solidFill>
                <a:latin typeface="EB Garamond"/>
                <a:ea typeface="EB Garamond"/>
                <a:cs typeface="EB Garamond"/>
                <a:sym typeface="EB Garamond"/>
              </a:rPr>
              <a:t>Table 2 Results of various models</a:t>
            </a:r>
            <a:endParaRPr b="1" sz="1500">
              <a:solidFill>
                <a:srgbClr val="000000"/>
              </a:solidFill>
              <a:latin typeface="EB Garamond"/>
              <a:ea typeface="EB Garamond"/>
              <a:cs typeface="EB Garamond"/>
              <a:sym typeface="EB Garamond"/>
            </a:endParaRPr>
          </a:p>
        </p:txBody>
      </p:sp>
      <p:sp>
        <p:nvSpPr>
          <p:cNvPr id="229" name="Google Shape;229;p40"/>
          <p:cNvSpPr txBox="1"/>
          <p:nvPr/>
        </p:nvSpPr>
        <p:spPr>
          <a:xfrm>
            <a:off x="5763200" y="301125"/>
            <a:ext cx="2999100" cy="456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Table 2 shows accuracy and error rate of all algorithms applied on cleveland dataset sorted in ascending order of error rate.</a:t>
            </a:r>
            <a:endParaRPr sz="18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We got HRLFM with highest accuracy of 87.91</a:t>
            </a:r>
            <a:endParaRPr sz="1800">
              <a:latin typeface="Times New Roman"/>
              <a:ea typeface="Times New Roman"/>
              <a:cs typeface="Times New Roman"/>
              <a:sym typeface="Times New Roman"/>
            </a:endParaRPr>
          </a:p>
        </p:txBody>
      </p:sp>
      <p:pic>
        <p:nvPicPr>
          <p:cNvPr id="230" name="Google Shape;230;p40"/>
          <p:cNvPicPr preferRelativeResize="0"/>
          <p:nvPr/>
        </p:nvPicPr>
        <p:blipFill rotWithShape="1">
          <a:blip r:embed="rId3">
            <a:alphaModFix/>
          </a:blip>
          <a:srcRect b="0" l="5783" r="5783" t="0"/>
          <a:stretch/>
        </p:blipFill>
        <p:spPr>
          <a:xfrm>
            <a:off x="551600" y="301125"/>
            <a:ext cx="5211609" cy="4135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idx="2" type="body"/>
          </p:nvPr>
        </p:nvSpPr>
        <p:spPr>
          <a:xfrm>
            <a:off x="6858000" y="1691850"/>
            <a:ext cx="1986900" cy="1759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solidFill>
                  <a:srgbClr val="000000"/>
                </a:solidFill>
                <a:latin typeface="Times New Roman"/>
                <a:ea typeface="Times New Roman"/>
                <a:cs typeface="Times New Roman"/>
                <a:sym typeface="Times New Roman"/>
              </a:rPr>
              <a:t>This bar plot shows the accuracy of all models applied on cleveland dataset</a:t>
            </a:r>
            <a:endParaRPr sz="1800">
              <a:solidFill>
                <a:srgbClr val="000000"/>
              </a:solidFill>
              <a:latin typeface="Times New Roman"/>
              <a:ea typeface="Times New Roman"/>
              <a:cs typeface="Times New Roman"/>
              <a:sym typeface="Times New Roman"/>
            </a:endParaRPr>
          </a:p>
        </p:txBody>
      </p:sp>
      <p:sp>
        <p:nvSpPr>
          <p:cNvPr id="236" name="Google Shape;236;p41"/>
          <p:cNvSpPr txBox="1"/>
          <p:nvPr/>
        </p:nvSpPr>
        <p:spPr>
          <a:xfrm>
            <a:off x="396600" y="4560975"/>
            <a:ext cx="6085500" cy="4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EB Garamond"/>
                <a:ea typeface="EB Garamond"/>
                <a:cs typeface="EB Garamond"/>
                <a:sym typeface="EB Garamond"/>
              </a:rPr>
              <a:t>Figure 2 bar plot showing accuracy of all models</a:t>
            </a:r>
            <a:endParaRPr b="1" sz="1500">
              <a:latin typeface="EB Garamond"/>
              <a:ea typeface="EB Garamond"/>
              <a:cs typeface="EB Garamond"/>
              <a:sym typeface="EB Garamond"/>
            </a:endParaRPr>
          </a:p>
        </p:txBody>
      </p:sp>
      <p:pic>
        <p:nvPicPr>
          <p:cNvPr id="237" name="Google Shape;237;p41"/>
          <p:cNvPicPr preferRelativeResize="0"/>
          <p:nvPr/>
        </p:nvPicPr>
        <p:blipFill rotWithShape="1">
          <a:blip r:embed="rId3">
            <a:alphaModFix/>
          </a:blip>
          <a:srcRect b="1574" l="159" r="149" t="0"/>
          <a:stretch/>
        </p:blipFill>
        <p:spPr>
          <a:xfrm>
            <a:off x="304800" y="240150"/>
            <a:ext cx="6482925" cy="4397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3" name="Google Shape;243;p42"/>
          <p:cNvSpPr txBox="1"/>
          <p:nvPr/>
        </p:nvSpPr>
        <p:spPr>
          <a:xfrm>
            <a:off x="0" y="371825"/>
            <a:ext cx="91440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Times New Roman"/>
                <a:ea typeface="Times New Roman"/>
                <a:cs typeface="Times New Roman"/>
                <a:sym typeface="Times New Roman"/>
              </a:rPr>
              <a:t>Conclusion</a:t>
            </a:r>
            <a:endParaRPr b="1" sz="2500">
              <a:latin typeface="Times New Roman"/>
              <a:ea typeface="Times New Roman"/>
              <a:cs typeface="Times New Roman"/>
              <a:sym typeface="Times New Roman"/>
            </a:endParaRPr>
          </a:p>
          <a:p>
            <a:pPr indent="0" lvl="0" marL="0" rtl="0" algn="ctr">
              <a:spcBef>
                <a:spcPts val="0"/>
              </a:spcBef>
              <a:spcAft>
                <a:spcPts val="0"/>
              </a:spcAft>
              <a:buNone/>
            </a:pPr>
            <a:r>
              <a:t/>
            </a:r>
            <a:endParaRPr b="1" sz="2500">
              <a:latin typeface="Playfair Display"/>
              <a:ea typeface="Playfair Display"/>
              <a:cs typeface="Playfair Display"/>
              <a:sym typeface="Playfair Display"/>
            </a:endParaRPr>
          </a:p>
          <a:p>
            <a:pPr indent="457200" lvl="0" marL="0" rtl="0" algn="ctr">
              <a:spcBef>
                <a:spcPts val="0"/>
              </a:spcBef>
              <a:spcAft>
                <a:spcPts val="0"/>
              </a:spcAft>
              <a:buNone/>
            </a:pPr>
            <a:r>
              <a:t/>
            </a:r>
            <a:endParaRPr b="1" sz="2500">
              <a:latin typeface="Playfair Display"/>
              <a:ea typeface="Playfair Display"/>
              <a:cs typeface="Playfair Display"/>
              <a:sym typeface="Playfair Display"/>
            </a:endParaRPr>
          </a:p>
        </p:txBody>
      </p:sp>
      <p:sp>
        <p:nvSpPr>
          <p:cNvPr id="244" name="Google Shape;244;p42"/>
          <p:cNvSpPr txBox="1"/>
          <p:nvPr/>
        </p:nvSpPr>
        <p:spPr>
          <a:xfrm>
            <a:off x="620775" y="1276575"/>
            <a:ext cx="8149500" cy="35307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We would like to limit key features selected in dataset and consider only those features that majorly effect and make the the target/decision making easier to improve the accuracy.</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We applied all machine learning classifiers,deep learning model and genetic algorithm </a:t>
            </a:r>
            <a:r>
              <a:rPr lang="en" sz="1800">
                <a:solidFill>
                  <a:schemeClr val="dk1"/>
                </a:solidFill>
                <a:latin typeface="Times New Roman"/>
                <a:ea typeface="Times New Roman"/>
                <a:cs typeface="Times New Roman"/>
                <a:sym typeface="Times New Roman"/>
              </a:rPr>
              <a:t>on datasets for better accuracy.</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By combining two models we got more accuracy than individual model accuracies.</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2000">
              <a:latin typeface="Roboto Condensed"/>
              <a:ea typeface="Roboto Condensed"/>
              <a:cs typeface="Roboto Condensed"/>
              <a:sym typeface="Roboto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0" y="247875"/>
            <a:ext cx="9144000" cy="57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000000"/>
                </a:solidFill>
                <a:latin typeface="Times New Roman"/>
                <a:ea typeface="Times New Roman"/>
                <a:cs typeface="Times New Roman"/>
                <a:sym typeface="Times New Roman"/>
              </a:rPr>
              <a:t>References</a:t>
            </a:r>
            <a:endParaRPr b="1" sz="2500">
              <a:solidFill>
                <a:srgbClr val="000000"/>
              </a:solidFill>
              <a:latin typeface="Times New Roman"/>
              <a:ea typeface="Times New Roman"/>
              <a:cs typeface="Times New Roman"/>
              <a:sym typeface="Times New Roman"/>
            </a:endParaRPr>
          </a:p>
        </p:txBody>
      </p:sp>
      <p:sp>
        <p:nvSpPr>
          <p:cNvPr id="250" name="Google Shape;250;p43"/>
          <p:cNvSpPr txBox="1"/>
          <p:nvPr>
            <p:ph idx="1" type="body"/>
          </p:nvPr>
        </p:nvSpPr>
        <p:spPr>
          <a:xfrm>
            <a:off x="356950" y="818175"/>
            <a:ext cx="8288100" cy="4176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[1] M. A. Jabbar , Shirina Samreen , “ Heart disease prediction system based on hidden naïve bayes classifier “ , </a:t>
            </a:r>
            <a:r>
              <a:rPr i="1" lang="en">
                <a:solidFill>
                  <a:srgbClr val="000000"/>
                </a:solidFill>
                <a:latin typeface="Times New Roman"/>
                <a:ea typeface="Times New Roman"/>
                <a:cs typeface="Times New Roman"/>
                <a:sym typeface="Times New Roman"/>
              </a:rPr>
              <a:t> https://ieeexplore.ieee.org/document/8053261</a:t>
            </a:r>
            <a:endParaRPr i="1">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
                <a:solidFill>
                  <a:srgbClr val="000000"/>
                </a:solidFill>
                <a:latin typeface="Times New Roman"/>
                <a:ea typeface="Times New Roman"/>
                <a:cs typeface="Times New Roman"/>
                <a:sym typeface="Times New Roman"/>
              </a:rPr>
              <a:t>[2] Abhishek Rairikar, Vedant Kulkarni, Vikas Sabale, Harshavardhan Kale, Anuradha Lamgunde “ Heart disease prediction using data mining techniques”,   </a:t>
            </a:r>
            <a:r>
              <a:rPr i="1" lang="en">
                <a:solidFill>
                  <a:srgbClr val="000000"/>
                </a:solidFill>
                <a:latin typeface="Times New Roman"/>
                <a:ea typeface="Times New Roman"/>
                <a:cs typeface="Times New Roman"/>
                <a:sym typeface="Times New Roman"/>
              </a:rPr>
              <a:t>2017 International Conference on Intelligent Computing and Control (I2C2), IEEE, Coimbatore, India, March 2017</a:t>
            </a:r>
            <a:endParaRPr i="1">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
                <a:solidFill>
                  <a:srgbClr val="000000"/>
                </a:solidFill>
                <a:latin typeface="Times New Roman"/>
                <a:ea typeface="Times New Roman"/>
                <a:cs typeface="Times New Roman"/>
                <a:sym typeface="Times New Roman"/>
              </a:rPr>
              <a:t>[3] A.T.Sayad, P. P.  Halkarnikar, “Diagnosis of heart disease using neural network approach”, </a:t>
            </a:r>
            <a:r>
              <a:rPr i="1" lang="en">
                <a:solidFill>
                  <a:srgbClr val="000000"/>
                </a:solidFill>
                <a:latin typeface="Times New Roman"/>
                <a:ea typeface="Times New Roman"/>
                <a:cs typeface="Times New Roman"/>
                <a:sym typeface="Times New Roman"/>
              </a:rPr>
              <a:t>M. Tech, Fourth Semester, Department of Technology, Shivaji University, Kolhapur, India , Volume- 2, Issue-3, July-2014. </a:t>
            </a:r>
            <a:endParaRPr i="1">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
                <a:solidFill>
                  <a:schemeClr val="dk1"/>
                </a:solidFill>
                <a:latin typeface="Times New Roman"/>
                <a:ea typeface="Times New Roman"/>
                <a:cs typeface="Times New Roman"/>
                <a:sym typeface="Times New Roman"/>
              </a:rPr>
              <a:t>[4] “ Feature Selection using RFE “,</a:t>
            </a:r>
            <a:r>
              <a:rPr i="1" lang="en">
                <a:solidFill>
                  <a:schemeClr val="dk1"/>
                </a:solidFill>
                <a:latin typeface="Times New Roman"/>
                <a:ea typeface="Times New Roman"/>
                <a:cs typeface="Times New Roman"/>
                <a:sym typeface="Times New Roman"/>
              </a:rPr>
              <a:t> https://scikit-learn.org/stable/modules/generate/ sklearn.feature_selection.RFE.html</a:t>
            </a:r>
            <a:endParaRPr i="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rgbClr val="000000"/>
              </a:solidFill>
            </a:endParaRPr>
          </a:p>
          <a:p>
            <a:pPr indent="0" lvl="0" marL="0" rtl="0" algn="l">
              <a:lnSpc>
                <a:spcPct val="150000"/>
              </a:lnSpc>
              <a:spcBef>
                <a:spcPts val="1600"/>
              </a:spcBef>
              <a:spcAft>
                <a:spcPts val="1600"/>
              </a:spcAft>
              <a:buNone/>
            </a:pPr>
            <a:r>
              <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nvSpPr>
        <p:spPr>
          <a:xfrm>
            <a:off x="0" y="371825"/>
            <a:ext cx="9072300" cy="6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Times New Roman"/>
                <a:ea typeface="Times New Roman"/>
                <a:cs typeface="Times New Roman"/>
                <a:sym typeface="Times New Roman"/>
              </a:rPr>
              <a:t>Introduction</a:t>
            </a:r>
            <a:endParaRPr b="1" sz="2500">
              <a:latin typeface="Times New Roman"/>
              <a:ea typeface="Times New Roman"/>
              <a:cs typeface="Times New Roman"/>
              <a:sym typeface="Times New Roman"/>
            </a:endParaRPr>
          </a:p>
        </p:txBody>
      </p:sp>
      <p:sp>
        <p:nvSpPr>
          <p:cNvPr id="96" name="Google Shape;96;p17"/>
          <p:cNvSpPr txBox="1"/>
          <p:nvPr/>
        </p:nvSpPr>
        <p:spPr>
          <a:xfrm>
            <a:off x="401825" y="1074900"/>
            <a:ext cx="8337900" cy="37455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Heart disease(Cardiov</a:t>
            </a:r>
            <a:r>
              <a:rPr lang="en" sz="1800">
                <a:latin typeface="Times New Roman"/>
                <a:ea typeface="Times New Roman"/>
                <a:cs typeface="Times New Roman"/>
                <a:sym typeface="Times New Roman"/>
              </a:rPr>
              <a:t>ascular disease</a:t>
            </a:r>
            <a:r>
              <a:rPr lang="en" sz="1800">
                <a:latin typeface="Times New Roman"/>
                <a:ea typeface="Times New Roman"/>
                <a:cs typeface="Times New Roman"/>
                <a:sym typeface="Times New Roman"/>
              </a:rPr>
              <a:t>) describes a range of conditions that affect your heart.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Cardiovascular disease generally refers to conditions that involve narrowed or blocked blood vessels that can lead to a heart attack, chest pain (angina) or stroke.</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It is difficult to identify heart disease because of several contributory risk factors such as diabetes, high blood pressure,high cholesterol, abnormal pulse rate and many other factors.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An automated system in predicting heart disease in medical diagnosis would enhance medical care and it can also reduce costs.</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nvSpPr>
        <p:spPr>
          <a:xfrm>
            <a:off x="381750" y="731250"/>
            <a:ext cx="8398500" cy="427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[5] Avinash Golande, Pavan Kumar T, “ Heart Disease Prediction Using Effective Machine Learning Techniques “,</a:t>
            </a:r>
            <a:r>
              <a:rPr i="1" lang="en" sz="1800">
                <a:solidFill>
                  <a:schemeClr val="dk1"/>
                </a:solidFill>
                <a:latin typeface="Times New Roman"/>
                <a:ea typeface="Times New Roman"/>
                <a:cs typeface="Times New Roman"/>
                <a:sym typeface="Times New Roman"/>
              </a:rPr>
              <a:t> International Journal of Recent Technology and Engineering (IJRTE), ISSN: 2277-3878, Volume-8, Issue-1S4, June 2019</a:t>
            </a:r>
            <a:endParaRPr i="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800">
                <a:latin typeface="Times New Roman"/>
                <a:ea typeface="Times New Roman"/>
                <a:cs typeface="Times New Roman"/>
                <a:sym typeface="Times New Roman"/>
              </a:rPr>
              <a:t>[6] “Ensemble Voting Classifier”, </a:t>
            </a:r>
            <a:r>
              <a:rPr i="1" lang="en" sz="1800">
                <a:latin typeface="Times New Roman"/>
                <a:ea typeface="Times New Roman"/>
                <a:cs typeface="Times New Roman"/>
                <a:sym typeface="Times New Roman"/>
              </a:rPr>
              <a:t>https://scikit-learn.org/stable/modules/generated/ sklearn.ensemble.VotingClassifier.html</a:t>
            </a:r>
            <a:endParaRPr i="1"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800">
                <a:latin typeface="Times New Roman"/>
                <a:ea typeface="Times New Roman"/>
                <a:cs typeface="Times New Roman"/>
                <a:sym typeface="Times New Roman"/>
              </a:rPr>
              <a:t>[7] Eijaz Allibhai, “ Deep learning model using Keras ” </a:t>
            </a:r>
            <a:r>
              <a:rPr i="1" lang="en" sz="1800">
                <a:latin typeface="Times New Roman"/>
                <a:ea typeface="Times New Roman"/>
                <a:cs typeface="Times New Roman"/>
                <a:sym typeface="Times New Roman"/>
              </a:rPr>
              <a:t>https://towardsdatascience.com/ building-a-deep-learning-model-using-keras-1548ca149d37</a:t>
            </a:r>
            <a:endParaRPr i="1"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800">
                <a:latin typeface="Times New Roman"/>
                <a:ea typeface="Times New Roman"/>
                <a:cs typeface="Times New Roman"/>
                <a:sym typeface="Times New Roman"/>
              </a:rPr>
              <a:t>[8] “Genetic Algorithm in machine learning”, </a:t>
            </a:r>
            <a:r>
              <a:rPr i="1" lang="en" sz="1800">
                <a:latin typeface="Times New Roman"/>
                <a:ea typeface="Times New Roman"/>
                <a:cs typeface="Times New Roman"/>
                <a:sym typeface="Times New Roman"/>
              </a:rPr>
              <a:t>https://dkopczyk.quantee.co.uk/genetic- algorithm/</a:t>
            </a:r>
            <a:endParaRPr i="1"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a:p>
            <a:pPr indent="0" lvl="0" marL="0" rtl="0" algn="l">
              <a:spcBef>
                <a:spcPts val="0"/>
              </a:spcBef>
              <a:spcAft>
                <a:spcPts val="0"/>
              </a:spcAft>
              <a:buNone/>
            </a:pPr>
            <a:r>
              <a:rPr lang="en">
                <a:latin typeface="Roboto Condensed"/>
                <a:ea typeface="Roboto Condensed"/>
                <a:cs typeface="Roboto Condensed"/>
                <a:sym typeface="Roboto Condensed"/>
              </a:rPr>
              <a:t> </a:t>
            </a:r>
            <a:endParaRPr>
              <a:latin typeface="Roboto Condensed"/>
              <a:ea typeface="Roboto Condensed"/>
              <a:cs typeface="Roboto Condensed"/>
              <a:sym typeface="Roboto Condensed"/>
            </a:endParaRPr>
          </a:p>
          <a:p>
            <a:pPr indent="0" lvl="0" marL="0" rtl="0" algn="l">
              <a:spcBef>
                <a:spcPts val="0"/>
              </a:spcBef>
              <a:spcAft>
                <a:spcPts val="0"/>
              </a:spcAft>
              <a:buNone/>
            </a:pPr>
            <a:r>
              <a:rPr lang="en">
                <a:latin typeface="Roboto Condensed"/>
                <a:ea typeface="Roboto Condensed"/>
                <a:cs typeface="Roboto Condensed"/>
                <a:sym typeface="Roboto Condensed"/>
              </a:rPr>
              <a:t> </a:t>
            </a:r>
            <a:endParaRPr>
              <a:latin typeface="Roboto Condensed"/>
              <a:ea typeface="Roboto Condensed"/>
              <a:cs typeface="Roboto Condensed"/>
              <a:sym typeface="Roboto Condensed"/>
            </a:endParaRPr>
          </a:p>
          <a:p>
            <a:pPr indent="0" lvl="0" marL="0" rtl="0" algn="l">
              <a:spcBef>
                <a:spcPts val="0"/>
              </a:spcBef>
              <a:spcAft>
                <a:spcPts val="0"/>
              </a:spcAft>
              <a:buNone/>
            </a:pPr>
            <a:r>
              <a:rPr lang="en">
                <a:latin typeface="Roboto Condensed"/>
                <a:ea typeface="Roboto Condensed"/>
                <a:cs typeface="Roboto Condensed"/>
                <a:sym typeface="Roboto Condensed"/>
              </a:rPr>
              <a:t> </a:t>
            </a:r>
            <a:endParaRPr>
              <a:latin typeface="Roboto Condensed"/>
              <a:ea typeface="Roboto Condensed"/>
              <a:cs typeface="Roboto Condensed"/>
              <a:sym typeface="Roboto Condensed"/>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9" name="Shape 259"/>
        <p:cNvGrpSpPr/>
        <p:nvPr/>
      </p:nvGrpSpPr>
      <p:grpSpPr>
        <a:xfrm>
          <a:off x="0" y="0"/>
          <a:ext cx="0" cy="0"/>
          <a:chOff x="0" y="0"/>
          <a:chExt cx="0" cy="0"/>
        </a:xfrm>
      </p:grpSpPr>
      <p:sp>
        <p:nvSpPr>
          <p:cNvPr id="260" name="Google Shape;260;p45"/>
          <p:cNvSpPr txBox="1"/>
          <p:nvPr>
            <p:ph idx="4294967295" type="title"/>
          </p:nvPr>
        </p:nvSpPr>
        <p:spPr>
          <a:xfrm>
            <a:off x="2136925" y="1997475"/>
            <a:ext cx="4435200" cy="10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00000"/>
                </a:solidFill>
                <a:latin typeface="Pacifico"/>
                <a:ea typeface="Pacifico"/>
                <a:cs typeface="Pacifico"/>
                <a:sym typeface="Pacifico"/>
              </a:rPr>
              <a:t>   </a:t>
            </a:r>
            <a:r>
              <a:rPr b="1" lang="en" sz="4800">
                <a:solidFill>
                  <a:srgbClr val="000000"/>
                </a:solidFill>
                <a:latin typeface="Pacifico"/>
                <a:ea typeface="Pacifico"/>
                <a:cs typeface="Pacifico"/>
                <a:sym typeface="Pacifico"/>
              </a:rPr>
              <a:t>Questions??</a:t>
            </a:r>
            <a:endParaRPr b="1" sz="4800">
              <a:solidFill>
                <a:srgbClr val="F3F3F3"/>
              </a:solidFill>
              <a:latin typeface="Pacifico"/>
              <a:ea typeface="Pacifico"/>
              <a:cs typeface="Pacifico"/>
              <a:sym typeface="Pacifico"/>
            </a:endParaRPr>
          </a:p>
        </p:txBody>
      </p:sp>
      <p:sp>
        <p:nvSpPr>
          <p:cNvPr id="261" name="Google Shape;261;p45"/>
          <p:cNvSpPr txBox="1"/>
          <p:nvPr/>
        </p:nvSpPr>
        <p:spPr>
          <a:xfrm>
            <a:off x="2662800" y="3577775"/>
            <a:ext cx="3465900" cy="10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3F3F3"/>
              </a:solidFill>
              <a:latin typeface="Pacifico"/>
              <a:ea typeface="Pacifico"/>
              <a:cs typeface="Pacifico"/>
              <a:sym typeface="Pacific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2666900" y="1929725"/>
            <a:ext cx="34467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 </a:t>
            </a:r>
            <a:r>
              <a:rPr lang="en" sz="4800">
                <a:latin typeface="Pacifico"/>
                <a:ea typeface="Pacifico"/>
                <a:cs typeface="Pacifico"/>
                <a:sym typeface="Pacifico"/>
              </a:rPr>
              <a:t>Thank you</a:t>
            </a:r>
            <a:endParaRPr sz="4800">
              <a:latin typeface="Pacifico"/>
              <a:ea typeface="Pacifico"/>
              <a:cs typeface="Pacifico"/>
              <a:sym typeface="Pacific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nvSpPr>
        <p:spPr>
          <a:xfrm>
            <a:off x="66575" y="371825"/>
            <a:ext cx="87351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solidFill>
                  <a:schemeClr val="dk1"/>
                </a:solidFill>
                <a:latin typeface="Times New Roman"/>
                <a:ea typeface="Times New Roman"/>
                <a:cs typeface="Times New Roman"/>
                <a:sym typeface="Times New Roman"/>
              </a:rPr>
              <a:t>Objective</a:t>
            </a:r>
            <a:endParaRPr b="1" sz="25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5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500">
              <a:solidFill>
                <a:schemeClr val="dk1"/>
              </a:solidFill>
              <a:latin typeface="Times New Roman"/>
              <a:ea typeface="Times New Roman"/>
              <a:cs typeface="Times New Roman"/>
              <a:sym typeface="Times New Roman"/>
            </a:endParaRPr>
          </a:p>
        </p:txBody>
      </p:sp>
      <p:sp>
        <p:nvSpPr>
          <p:cNvPr id="102" name="Google Shape;102;p18"/>
          <p:cNvSpPr txBox="1"/>
          <p:nvPr/>
        </p:nvSpPr>
        <p:spPr>
          <a:xfrm>
            <a:off x="411875" y="1009025"/>
            <a:ext cx="8323200" cy="39111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To provide a better solution to improve the performance accuracy of heart disease prediction.</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Prediction and classification of incidence of heart disease using  all the machine learning techniques along with hybrid method.</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Provided a combined approach with higher accuracy.</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In this project,there is also implementation of deep learning and genetic algorithm.</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And also performed the project on two different datasets i.e,Cleveland and Framingham.</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8" name="Google Shape;108;p19"/>
          <p:cNvSpPr txBox="1"/>
          <p:nvPr/>
        </p:nvSpPr>
        <p:spPr>
          <a:xfrm>
            <a:off x="0" y="371825"/>
            <a:ext cx="9144000" cy="706500"/>
          </a:xfrm>
          <a:prstGeom prst="rect">
            <a:avLst/>
          </a:prstGeom>
          <a:noFill/>
          <a:ln>
            <a:noFill/>
          </a:ln>
        </p:spPr>
        <p:txBody>
          <a:bodyPr anchorCtr="0" anchor="t" bIns="91425" lIns="91425" spcFirstLastPara="1" rIns="91425" wrap="square" tIns="91425">
            <a:noAutofit/>
          </a:bodyPr>
          <a:lstStyle/>
          <a:p>
            <a:pPr indent="457200" lvl="0" marL="0" rtl="0" algn="ctr">
              <a:spcBef>
                <a:spcPts val="0"/>
              </a:spcBef>
              <a:spcAft>
                <a:spcPts val="0"/>
              </a:spcAft>
              <a:buNone/>
            </a:pPr>
            <a:r>
              <a:rPr b="1" lang="en" sz="2500">
                <a:latin typeface="Times New Roman"/>
                <a:ea typeface="Times New Roman"/>
                <a:cs typeface="Times New Roman"/>
                <a:sym typeface="Times New Roman"/>
              </a:rPr>
              <a:t>Literature Survey</a:t>
            </a:r>
            <a:endParaRPr b="1" sz="2500">
              <a:latin typeface="Times New Roman"/>
              <a:ea typeface="Times New Roman"/>
              <a:cs typeface="Times New Roman"/>
              <a:sym typeface="Times New Roman"/>
            </a:endParaRPr>
          </a:p>
        </p:txBody>
      </p:sp>
      <p:sp>
        <p:nvSpPr>
          <p:cNvPr id="109" name="Google Shape;109;p19"/>
          <p:cNvSpPr txBox="1"/>
          <p:nvPr/>
        </p:nvSpPr>
        <p:spPr>
          <a:xfrm>
            <a:off x="301375" y="1129525"/>
            <a:ext cx="8518800" cy="3679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800">
                <a:latin typeface="Times New Roman"/>
                <a:ea typeface="Times New Roman"/>
                <a:cs typeface="Times New Roman"/>
                <a:sym typeface="Times New Roman"/>
              </a:rPr>
              <a:t>[1]</a:t>
            </a:r>
            <a:r>
              <a:rPr lang="en" sz="1800">
                <a:latin typeface="Times New Roman"/>
                <a:ea typeface="Times New Roman"/>
                <a:cs typeface="Times New Roman"/>
                <a:sym typeface="Times New Roman"/>
              </a:rPr>
              <a:t> </a:t>
            </a:r>
            <a:r>
              <a:rPr b="1" lang="en" sz="1800">
                <a:latin typeface="Times New Roman"/>
                <a:ea typeface="Times New Roman"/>
                <a:cs typeface="Times New Roman"/>
                <a:sym typeface="Times New Roman"/>
              </a:rPr>
              <a:t>Heart disease prediction system based on hidden naive bayes classifier </a:t>
            </a:r>
            <a:endParaRPr b="1"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Dataset used cleveland and Tool used weka 6.4 to apply HNB</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HNB is a more accurate classification compared to naive Bayes, with respect to attribute dependencies. </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HNB is equivalent to a Bayesian classifier which avoids the intractable complexity and takes the influence from all features into account. </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 hidden naïve bayes, a parent is created for each feature, which integrates the influences from other features.</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sz="2000">
              <a:latin typeface="Roboto Condensed"/>
              <a:ea typeface="Roboto Condensed"/>
              <a:cs typeface="Roboto Condensed"/>
              <a:sym typeface="Roboto Condensed"/>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 name="Google Shape;115;p20"/>
          <p:cNvSpPr txBox="1"/>
          <p:nvPr/>
        </p:nvSpPr>
        <p:spPr>
          <a:xfrm>
            <a:off x="341550" y="805600"/>
            <a:ext cx="8526900" cy="4065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Algorithm for hidden naïve bayes(HNB) is as follows </a:t>
            </a:r>
            <a:endParaRPr b="1"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Input: A set of data base </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Output: Hidden naïve bayes classifier </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Step 1: For each value of c of class C </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Step 2: Calculate probabilities P(C) from Database D </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Step 3: For attributes Ai and Aj </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Step 4: Compute P (ai|aj, c)from D </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Step 5: Compute conditional mutual information MI=IP(Ai; Aj| C)and weights Wij from D </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Drawback : </a:t>
            </a:r>
            <a:r>
              <a:rPr lang="en" sz="1800">
                <a:latin typeface="Times New Roman"/>
                <a:ea typeface="Times New Roman"/>
                <a:cs typeface="Times New Roman"/>
                <a:sym typeface="Times New Roman"/>
              </a:rPr>
              <a:t>HNB is a structure-extension-based algorithm and needs more training time .</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nvSpPr>
        <p:spPr>
          <a:xfrm>
            <a:off x="291325" y="1129525"/>
            <a:ext cx="8508900" cy="3704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800">
                <a:solidFill>
                  <a:schemeClr val="dk1"/>
                </a:solidFill>
                <a:latin typeface="Times New Roman"/>
                <a:ea typeface="Times New Roman"/>
                <a:cs typeface="Times New Roman"/>
                <a:sym typeface="Times New Roman"/>
              </a:rPr>
              <a:t>[2] </a:t>
            </a:r>
            <a:r>
              <a:rPr b="1" lang="en" sz="1800">
                <a:latin typeface="Times New Roman"/>
                <a:ea typeface="Times New Roman"/>
                <a:cs typeface="Times New Roman"/>
                <a:sym typeface="Times New Roman"/>
              </a:rPr>
              <a:t>Human heart disease prediction system using data mining techniques</a:t>
            </a:r>
            <a:endParaRPr b="1"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In this paper we are using three different data mining techniques namely – Decision Tree, Naïve Bayes and KNN.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We are using KNN as a new method for heart disease prediction and we are comparing it with other two techniques.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main disadvantage of the KNN algorithm is that it is a lazy learner, i.e. it does not learn anything from the training data and simply uses the training data itself for classification</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highlight>
                  <a:srgbClr val="FFFFFF"/>
                </a:highlight>
                <a:latin typeface="Times New Roman"/>
                <a:ea typeface="Times New Roman"/>
                <a:cs typeface="Times New Roman"/>
                <a:sym typeface="Times New Roman"/>
              </a:rPr>
              <a:t>KNN is also a non-parametric learning algorithm because it doesn’t assume anything about the underlying data.</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nvSpPr>
        <p:spPr>
          <a:xfrm>
            <a:off x="361650" y="1115100"/>
            <a:ext cx="8438100" cy="3557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800">
                <a:solidFill>
                  <a:schemeClr val="dk1"/>
                </a:solidFill>
                <a:latin typeface="Times New Roman"/>
                <a:ea typeface="Times New Roman"/>
                <a:cs typeface="Times New Roman"/>
                <a:sym typeface="Times New Roman"/>
              </a:rPr>
              <a:t>[3]</a:t>
            </a:r>
            <a:r>
              <a:rPr lang="en" sz="1800">
                <a:latin typeface="Times New Roman"/>
                <a:ea typeface="Times New Roman"/>
                <a:cs typeface="Times New Roman"/>
                <a:sym typeface="Times New Roman"/>
              </a:rPr>
              <a:t> </a:t>
            </a:r>
            <a:r>
              <a:rPr b="1" lang="en" sz="1800">
                <a:latin typeface="Times New Roman"/>
                <a:ea typeface="Times New Roman"/>
                <a:cs typeface="Times New Roman"/>
                <a:sym typeface="Times New Roman"/>
              </a:rPr>
              <a:t>Prediction of Heart Disease Using Neural Network</a:t>
            </a:r>
            <a:endParaRPr b="1"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Dataset used here is Cleveland from uci repository.</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proposed heart disease prediction system which uses multilayer perceptron neural network was developed in MATLAB R2015a.</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designed ANN has three layers: namely an input layer, a hidden layer and an output layer.Input Layer was designed to contain 13 neurons.Hidden Layer was designed to contain 3 neurons.Output Layer was designed to contain 2 neurons.The accuracy of proposed model is 82%.</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latin typeface="Roboto Condensed"/>
              <a:ea typeface="Roboto Condensed"/>
              <a:cs typeface="Roboto Condensed"/>
              <a:sym typeface="Roboto Condensed"/>
            </a:endParaRPr>
          </a:p>
          <a:p>
            <a:pPr indent="0" lvl="0" marL="457200" rtl="0" algn="just">
              <a:lnSpc>
                <a:spcPct val="150000"/>
              </a:lnSpc>
              <a:spcBef>
                <a:spcPts val="0"/>
              </a:spcBef>
              <a:spcAft>
                <a:spcPts val="0"/>
              </a:spcAft>
              <a:buNone/>
            </a:pPr>
            <a:r>
              <a:t/>
            </a:r>
            <a:endParaRPr sz="1200">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nvSpPr>
        <p:spPr>
          <a:xfrm>
            <a:off x="706450" y="1054825"/>
            <a:ext cx="8073600" cy="3516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latin typeface="Times New Roman"/>
                <a:ea typeface="Times New Roman"/>
                <a:cs typeface="Times New Roman"/>
                <a:sym typeface="Times New Roman"/>
              </a:rPr>
              <a:t>Some of the limitations of that work are: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Neural networks are black boxes.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It is computationally very expensive and time consuming to train with traditional CPUs.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Neural networks depend a lot on training data.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