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9D96-B6A9-4A45-AB52-8017AD30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62631-2932-44E6-8DC2-ABA8334FF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8F552-9506-413A-8512-1BD42A93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A3A-1E47-4EC2-B917-423691059F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0CA6-7782-4D00-B8EB-F146768D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D50E-092C-46DA-8D7F-5C58B0A8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9B6-1066-412F-A334-A946EEE8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2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1B86-A5A3-4967-B868-749259E1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84EF7-7C92-4F83-8E4F-D01FE33BA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CC1C-8878-4417-BA86-A3D5F23D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A3A-1E47-4EC2-B917-423691059F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DDF9-A1CA-4227-8F52-9825786D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0DE66-57B6-4A09-8BA0-5437D3D6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9B6-1066-412F-A334-A946EEE8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F0EB6-4C13-45B9-9984-8F8D892A5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6851D-768E-43E9-9CDC-19F9FF34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C897-D5E4-426F-9902-D08F7DD9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A3A-1E47-4EC2-B917-423691059F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25A2-4502-485E-9634-427D4571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1565-4564-4D4E-9C3A-A8F166E1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9B6-1066-412F-A334-A946EEE8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F65-3477-4DCD-B062-121875E7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C1EC-B9D4-4B78-AE56-3AC281CC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98D2-3BA0-416C-ADC5-EB60152B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A3A-1E47-4EC2-B917-423691059F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D1191-CF19-469C-9CF3-6724DEFF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5637-3591-45A7-A03A-6A1FD510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9B6-1066-412F-A334-A946EEE8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6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A828-2AAE-416F-9080-46EA8571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0360C-812C-45A6-BB7D-F38B7EC3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59468-58DD-48F3-945D-105DE983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A3A-1E47-4EC2-B917-423691059F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C64E5-2DCB-4B68-B85B-B918C83F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934A1-F30E-47B6-93EA-8109F69E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9B6-1066-412F-A334-A946EEE8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26AD-0421-45E8-9A90-C39DF473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E7E96-DA80-4F62-BE91-8E18F5E76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A68D0-2447-4A5B-91E9-A15CAE1A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02DD9-CA15-401D-BCAC-FC4E505B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A3A-1E47-4EC2-B917-423691059F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3C50C-7A32-4971-829F-C8777522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BEA85-9016-4CE2-9451-F0D496D3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9B6-1066-412F-A334-A946EEE8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3969-6985-468F-A291-53B0E30A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04A6-42C1-4518-B6FA-0FE265F3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241FA-F486-488B-A642-57A286E85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82D69-6786-48F3-8917-4151200C0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FF459-134E-47B8-8EAF-81A7A8C15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9285B-37BC-4D59-8EB3-9DA0E674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A3A-1E47-4EC2-B917-423691059F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85183-18B2-4AB8-9B17-328E0490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7B4E9-16A9-48CF-9776-9DDA16EF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9B6-1066-412F-A334-A946EEE8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30D7-01AB-42D4-BD6E-4B3DC9B1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F4ADB-FD7F-432C-9A90-5DFD10EA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A3A-1E47-4EC2-B917-423691059F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2A4AA-F68D-4164-B895-2244152B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CD861-A286-4156-85A7-991AC443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9B6-1066-412F-A334-A946EEE8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2DE11-6B1A-4760-8080-5DA12F31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A3A-1E47-4EC2-B917-423691059F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1ED97-63AA-4A3B-8D5E-1D058A3E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10787-3E9E-4EF3-AD3D-368A9737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9B6-1066-412F-A334-A946EEE8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4ED-2FA7-4729-919A-E0AF4F18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05C6-3A9D-4342-991F-34E136FF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F60D1-41DE-4964-A602-D9F5B52CE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F070C-48EC-4BD1-8981-16AB9846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A3A-1E47-4EC2-B917-423691059F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863B2-02F9-4760-A337-BEC7381A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35148-BE00-416E-B350-2BE1E21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9B6-1066-412F-A334-A946EEE8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667F-830E-4F8D-ADF7-A80D4DA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D31D7-E27E-4894-94F5-21275A6C1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0BE14-F829-46C7-BBC5-3CD64768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BAFEE-F163-4B05-9BB6-91F7B99A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A3A-1E47-4EC2-B917-423691059F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B766-C5CE-4654-9BFF-5D73223F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1742A-A43C-466F-85D5-51B385D8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9B6-1066-412F-A334-A946EEE8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8ACA5-2B77-4D57-A076-E0E0E10A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4FBD8-D3CA-43FC-9162-214E3DF2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14B5F-67BC-43F1-9712-D152B0BA0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DA3A-1E47-4EC2-B917-423691059F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1CCFD-8624-4335-A9D3-C1F45E95A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6E87-9C51-489B-9C61-2DDDA0DFA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9B6-1066-412F-A334-A946EEE8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5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9D8B5-8EFB-41D2-B4FE-5238D7591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Waterfall Chart Step by Step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E5816-DE09-4C4C-9EF0-0D3D1445C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MIS 561 –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3630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58643-26B5-448F-86E6-DC070F0B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9. Format Data Series</a:t>
            </a:r>
            <a:endParaRPr lang="ko-KR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A022-7013-4017-AE98-A65783D5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Navigate to Fill &amp; Line section</a:t>
            </a:r>
          </a:p>
          <a:p>
            <a:r>
              <a:rPr lang="en-US" altLang="ko-KR" sz="2000" dirty="0"/>
              <a:t>Expand Fill option</a:t>
            </a:r>
          </a:p>
          <a:p>
            <a:r>
              <a:rPr lang="en-US" altLang="ko-KR" sz="2000" dirty="0"/>
              <a:t>Choose No fill</a:t>
            </a:r>
          </a:p>
          <a:p>
            <a:r>
              <a:rPr lang="en-US" altLang="ko-KR" sz="2000" dirty="0"/>
              <a:t>Expand Border option</a:t>
            </a:r>
          </a:p>
          <a:p>
            <a:r>
              <a:rPr lang="en-US" altLang="ko-KR" sz="2000" dirty="0"/>
              <a:t>Choose No line</a:t>
            </a:r>
          </a:p>
          <a:p>
            <a:r>
              <a:rPr lang="en-US" altLang="ko-KR" sz="2000" dirty="0"/>
              <a:t>Doing this will remove the fill and the outline of the Base cases.</a:t>
            </a:r>
            <a:endParaRPr lang="ko-KR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F8F0-108E-4648-BEEC-95AB9392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316" y="643467"/>
            <a:ext cx="253966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10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1FE57-FF92-4490-AE38-AAA60868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10. Formatting the Resulting Graph</a:t>
            </a:r>
            <a:endParaRPr lang="ko-KR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6984-5812-4A71-B4C6-1F127F99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graph should look very similar to the screenshot on this slide. </a:t>
            </a:r>
          </a:p>
          <a:p>
            <a:r>
              <a:rPr lang="en-US" altLang="ko-KR" sz="2000" dirty="0"/>
              <a:t>Delete the base legend if the bars for base values appear to be removed</a:t>
            </a:r>
            <a:endParaRPr lang="ko-KR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014DA-008B-41E8-A6F2-F7DF01D3F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73336"/>
            <a:ext cx="6250769" cy="37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0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11BF0-E9EB-4538-BB70-88270989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11. Optional Change the colors (series)</a:t>
            </a:r>
            <a:endParaRPr lang="ko-KR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F37E-24EF-42FE-9508-86CB21EA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Change color as needed (Either Format chart Area or Shape Fill icon may be used)</a:t>
            </a:r>
          </a:p>
          <a:p>
            <a:r>
              <a:rPr lang="en-US" altLang="ko-KR" sz="2000" dirty="0"/>
              <a:t>The base values at either start or end should be changed individually (Resulting graph on the next slide)</a:t>
            </a:r>
          </a:p>
          <a:p>
            <a:endParaRPr lang="ko-KR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2FDC6-DA1D-4443-8DF3-87ED48AD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01501"/>
            <a:ext cx="6250769" cy="30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3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5ABE9-7452-418B-88FC-1078AD1B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12. Format the Gap Width</a:t>
            </a: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318CB-1C3C-43B1-ADAD-9D3FF363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76" y="478232"/>
            <a:ext cx="2523350" cy="2789902"/>
          </a:xfrm>
          <a:prstGeom prst="rect">
            <a:avLst/>
          </a:prstGeom>
        </p:spPr>
      </p:pic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A45C26-63EB-4124-B83D-F86A2AB77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899243"/>
            <a:ext cx="3662730" cy="21701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D86C-69DB-459E-A5B2-9348808A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</a:rPr>
              <a:t>On the Format Data Series tap, choose a select series option.</a:t>
            </a:r>
          </a:p>
          <a:p>
            <a:r>
              <a:rPr lang="en-US" altLang="ko-KR" sz="2400" dirty="0">
                <a:solidFill>
                  <a:srgbClr val="FFFFFF"/>
                </a:solidFill>
              </a:rPr>
              <a:t>Change the Gap Width to 15%</a:t>
            </a:r>
            <a:endParaRPr lang="ko-KR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42E56-16BE-477A-A5B6-BB0D3C15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13. Add data label</a:t>
            </a:r>
            <a:endParaRPr lang="ko-KR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BD04-C38B-4482-BBDE-5D3C769B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938248"/>
          </a:xfrm>
        </p:spPr>
        <p:txBody>
          <a:bodyPr>
            <a:normAutofit lnSpcReduction="10000"/>
          </a:bodyPr>
          <a:lstStyle/>
          <a:p>
            <a:r>
              <a:rPr lang="en-US" altLang="ko-KR" sz="2000"/>
              <a:t>Right-click </a:t>
            </a:r>
            <a:r>
              <a:rPr lang="en-US" altLang="ko-KR" sz="2000" dirty="0"/>
              <a:t>any of the bars</a:t>
            </a:r>
          </a:p>
          <a:p>
            <a:r>
              <a:rPr lang="en-US" altLang="ko-KR" sz="2000" dirty="0"/>
              <a:t>Click Add Data Label option</a:t>
            </a:r>
          </a:p>
          <a:p>
            <a:r>
              <a:rPr lang="en-US" altLang="ko-KR" sz="2000" dirty="0"/>
              <a:t>Remove Zeroes and Un-needed values</a:t>
            </a:r>
          </a:p>
          <a:p>
            <a:r>
              <a:rPr lang="en-US" altLang="ko-KR" sz="2000" dirty="0"/>
              <a:t>Repeat for Base, Fall and Rise values</a:t>
            </a:r>
          </a:p>
          <a:p>
            <a:r>
              <a:rPr lang="en-US" altLang="ko-KR" sz="2000" dirty="0"/>
              <a:t>The resulting graph should look like the one on this page.</a:t>
            </a:r>
          </a:p>
          <a:p>
            <a:r>
              <a:rPr lang="en-US" altLang="ko-KR" sz="2000" dirty="0"/>
              <a:t>*Depending on the design of the dataset itself, you may have negative values for the “fall” column.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ACFE1-95E9-4D06-8C67-FCA8ACAD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53802"/>
            <a:ext cx="6250769" cy="37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43B96-DF07-46B7-8127-BEE6222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1. Open the attached base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ED7A-70EF-4419-8D5E-79D754D7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Basefile</a:t>
            </a:r>
            <a:r>
              <a:rPr lang="en-US" sz="2000" dirty="0"/>
              <a:t> should contain a list of values. </a:t>
            </a:r>
          </a:p>
          <a:p>
            <a:r>
              <a:rPr lang="en-US" sz="2000" dirty="0"/>
              <a:t>Numeric values on the Sales Flow column may be modified as needed. </a:t>
            </a:r>
          </a:p>
          <a:p>
            <a:r>
              <a:rPr lang="en-US" sz="2000" dirty="0"/>
              <a:t>Assume that the Total balance starts from 0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7CA41-6003-42AB-A2C1-942343B5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50" y="643467"/>
            <a:ext cx="361179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1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D9E84-49BD-485B-AE3B-238261C5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2. Add Base, Fall and Rise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D97F-0430-41AA-85C5-139B91B3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Re-organize column as needed. The left-hand screenshot has been re-organized with Total column being on the very right side.</a:t>
            </a:r>
          </a:p>
          <a:p>
            <a:r>
              <a:rPr lang="en-US" sz="2000" dirty="0"/>
              <a:t>Add Base, Change, Fall, Rise column. This would be equivalent to base, decrease and increase on the solution chart.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DA1E8-7E82-4AC8-B764-91D292A8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84" y="643467"/>
            <a:ext cx="594012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57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AB3E5-721C-4E1E-8BDB-AE2AD194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3. Modify the Change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C3C3-4B91-4D58-B82C-3A1200C5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By subtracting the Total Value of the previous month (F4) from the current month value (F5), you can calculate the changes. </a:t>
            </a:r>
          </a:p>
          <a:p>
            <a:r>
              <a:rPr lang="en-US" sz="2000" dirty="0"/>
              <a:t>Double click the right corner of the cell, or drag and drop to populate the fields.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EC32A-DB95-42E3-90E6-B55D84EE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42" y="643467"/>
            <a:ext cx="597581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8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0BEA3-57E6-4E48-BF8F-C06FF0FE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4. Modify the Fall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4F90-A459-4E3B-A390-A6023F9B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Create a logical if statement to evaluate the values on the change column. If the value is less than 0, then the change should be negative.</a:t>
            </a:r>
          </a:p>
          <a:p>
            <a:r>
              <a:rPr lang="en-US" sz="2000" dirty="0"/>
              <a:t>Add a negative sign and refer to the cell (e.g., -C5) if it is less than 0</a:t>
            </a:r>
          </a:p>
          <a:p>
            <a:r>
              <a:rPr lang="en-US" sz="2000" dirty="0"/>
              <a:t>Otherwise, leave it as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9B462-936C-4C52-8F85-FB4BB568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53" y="643467"/>
            <a:ext cx="590978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54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0BEA3-57E6-4E48-BF8F-C06FF0FE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5. Modify the Rise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4F90-A459-4E3B-A390-A6023F9B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Create a logical if statement to evaluate the values on the change column. If the value is greater than 0, then the change should be positive.</a:t>
            </a:r>
          </a:p>
          <a:p>
            <a:r>
              <a:rPr lang="en-US" sz="2000" dirty="0"/>
              <a:t>Refer to the cell that is being tested (Change cell itself) if the value is greater than 0</a:t>
            </a:r>
          </a:p>
          <a:p>
            <a:r>
              <a:rPr lang="en-US" sz="2000" dirty="0"/>
              <a:t>Otherwise, leave it as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25BAD-464F-49AB-98AD-C43BCF91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36" y="643467"/>
            <a:ext cx="601782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59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540FF-AB5B-4692-BBC3-925A3CFE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6. Calculate</a:t>
            </a:r>
            <a:r>
              <a:rPr lang="ko-KR" altLang="en-US" sz="2800"/>
              <a:t> </a:t>
            </a:r>
            <a:r>
              <a:rPr lang="en-US" altLang="ko-KR" sz="2800"/>
              <a:t>the</a:t>
            </a:r>
            <a:r>
              <a:rPr lang="ko-KR" altLang="en-US" sz="2800"/>
              <a:t> </a:t>
            </a:r>
            <a:r>
              <a:rPr lang="en-US" altLang="ko-KR" sz="2800"/>
              <a:t>Base</a:t>
            </a:r>
            <a:r>
              <a:rPr lang="ko-KR" altLang="en-US" sz="2800"/>
              <a:t> </a:t>
            </a:r>
            <a:r>
              <a:rPr lang="en-US" altLang="ko-KR" sz="2800"/>
              <a:t>column – a bit tricky</a:t>
            </a:r>
            <a:endParaRPr lang="ko-KR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0B68-07EC-4BE0-9CE5-EA66454C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goal is to fill-in base values so the </a:t>
            </a:r>
            <a:r>
              <a:rPr lang="en-US" altLang="ko-KR" sz="2000" b="1" dirty="0"/>
              <a:t>Base = Total from a previous month + Change for this month</a:t>
            </a:r>
          </a:p>
          <a:p>
            <a:r>
              <a:rPr lang="en-US" altLang="ko-KR" sz="2000" dirty="0"/>
              <a:t>For example, Total for February was 4750, and change for March was -1000. Thus, the base value for March is 3750.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3F7A0-D369-4EE9-870A-68663E2E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76" y="643467"/>
            <a:ext cx="615054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F0FAA-419A-4706-9EC8-378986AC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7. Create Standard Stacked Column Chart</a:t>
            </a:r>
            <a:endParaRPr lang="ko-KR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5098-99CB-479E-804E-09AA87F0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Using the data that was generated, create a stacked column chart using the bar chart icon next to the Recommended Charts</a:t>
            </a:r>
          </a:p>
          <a:p>
            <a:r>
              <a:rPr lang="en-US" altLang="ko-KR" sz="2000" dirty="0"/>
              <a:t>Use Months, Base, Fall and Rise as the selected data columns (</a:t>
            </a:r>
            <a:r>
              <a:rPr lang="en-US" altLang="ko-KR" sz="2000" b="1" u="sng" dirty="0"/>
              <a:t>Make Sure you include the column header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Include Start and End values as well.</a:t>
            </a:r>
            <a:endParaRPr lang="ko-KR" altLang="en-US" sz="2000" dirty="0"/>
          </a:p>
        </p:txBody>
      </p:sp>
      <p:pic>
        <p:nvPicPr>
          <p:cNvPr id="1026" name="Picture 2" descr="Click on the Insert Column Chart icon to open the drop-down menu">
            <a:extLst>
              <a:ext uri="{FF2B5EF4-FFF2-40B4-BE49-F238E27FC236}">
                <a16:creationId xmlns:a16="http://schemas.microsoft.com/office/drawing/2014/main" id="{986D6D8F-EB20-4137-B066-41845F50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32178"/>
            <a:ext cx="6250769" cy="38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0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F5BBD-E112-406B-9EE5-88C0DD82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8. Navigate into Format Data Series</a:t>
            </a:r>
            <a:endParaRPr lang="ko-KR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F79D-1968-4C2E-A73D-AF246234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chart that looks similar to the screenshot should have been created.</a:t>
            </a:r>
          </a:p>
          <a:p>
            <a:r>
              <a:rPr lang="en-US" altLang="ko-KR" sz="2000" dirty="0"/>
              <a:t>Right-click on “Base” case, then choose the option “Format Data Series.”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DB131-AD09-497D-8A42-C47F00C0F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64239"/>
            <a:ext cx="6250769" cy="37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9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635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Waterfall Chart Step by Step Instruction</vt:lpstr>
      <vt:lpstr>1. Open the attached base file</vt:lpstr>
      <vt:lpstr>2. Add Base, Fall and Rise column</vt:lpstr>
      <vt:lpstr>3. Modify the Change Column</vt:lpstr>
      <vt:lpstr>4. Modify the Fall Column</vt:lpstr>
      <vt:lpstr>5. Modify the Rise Column</vt:lpstr>
      <vt:lpstr>6. Calculate the Base column – a bit tricky</vt:lpstr>
      <vt:lpstr>7. Create Standard Stacked Column Chart</vt:lpstr>
      <vt:lpstr>8. Navigate into Format Data Series</vt:lpstr>
      <vt:lpstr>9. Format Data Series</vt:lpstr>
      <vt:lpstr>10. Formatting the Resulting Graph</vt:lpstr>
      <vt:lpstr>11. Optional Change the colors (series)</vt:lpstr>
      <vt:lpstr>12. Format the Gap Width</vt:lpstr>
      <vt:lpstr>13. Add data label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Chart Step by Step Instruction</dc:title>
  <dc:creator>Kim David</dc:creator>
  <cp:lastModifiedBy>Kim David</cp:lastModifiedBy>
  <cp:revision>1</cp:revision>
  <dcterms:created xsi:type="dcterms:W3CDTF">2019-10-01T03:53:13Z</dcterms:created>
  <dcterms:modified xsi:type="dcterms:W3CDTF">2019-10-01T03:54:19Z</dcterms:modified>
</cp:coreProperties>
</file>