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9/14/2023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Zomato Case Study</a:t>
            </a:r>
            <a:br>
              <a:rPr lang="en-US" dirty="0"/>
            </a:br>
            <a:r>
              <a:rPr lang="en-US" sz="2800" dirty="0"/>
              <a:t>Business Model &amp; Revenue Generation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3161354"/>
            <a:ext cx="6135914" cy="794657"/>
          </a:xfrm>
        </p:spPr>
        <p:txBody>
          <a:bodyPr/>
          <a:lstStyle/>
          <a:p>
            <a:r>
              <a:rPr lang="en-US" dirty="0"/>
              <a:t>By Shivani Dashore</a:t>
            </a:r>
          </a:p>
        </p:txBody>
      </p:sp>
      <p:pic>
        <p:nvPicPr>
          <p:cNvPr id="5" name="Picture 4" descr="Logo placeh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58" y="4628169"/>
            <a:ext cx="2629677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7E54D-F8A4-2CD6-89FC-2858FC54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32" y="3956011"/>
            <a:ext cx="2875503" cy="25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FD409-CDD9-0297-6BCB-F02DB467DB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84858" y="736600"/>
            <a:ext cx="8485301" cy="5384800"/>
          </a:xfrm>
        </p:spPr>
      </p:pic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87998"/>
            <a:ext cx="10363200" cy="1320482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24560" y="2113280"/>
            <a:ext cx="5557520" cy="3576320"/>
          </a:xfrm>
        </p:spPr>
        <p:txBody>
          <a:bodyPr>
            <a:noAutofit/>
          </a:bodyPr>
          <a:lstStyle/>
          <a:p>
            <a:r>
              <a:rPr lang="en-US" sz="3600" dirty="0"/>
              <a:t>Overview </a:t>
            </a:r>
          </a:p>
          <a:p>
            <a:r>
              <a:rPr lang="en-US" sz="3600" dirty="0"/>
              <a:t>Business Model</a:t>
            </a:r>
          </a:p>
          <a:p>
            <a:r>
              <a:rPr lang="en-US" sz="3600" dirty="0"/>
              <a:t>Market Positioning</a:t>
            </a:r>
          </a:p>
          <a:p>
            <a:r>
              <a:rPr lang="en-US" sz="3600" dirty="0"/>
              <a:t>Revenue Streams</a:t>
            </a:r>
          </a:p>
          <a:p>
            <a:r>
              <a:rPr lang="en-US" sz="36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3828D-13D3-13BA-F039-B531F6A5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040" y="487998"/>
            <a:ext cx="3220720" cy="13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803400"/>
            <a:ext cx="10363200" cy="4572000"/>
          </a:xfrm>
        </p:spPr>
        <p:txBody>
          <a:bodyPr/>
          <a:lstStyle/>
          <a:p>
            <a:r>
              <a:rPr lang="en-US" sz="3200" dirty="0"/>
              <a:t>Started in 2008 </a:t>
            </a:r>
          </a:p>
          <a:p>
            <a:r>
              <a:rPr lang="en-US" sz="3200" dirty="0"/>
              <a:t>Presence in 24 Countries</a:t>
            </a:r>
          </a:p>
          <a:p>
            <a:r>
              <a:rPr lang="en-US" sz="3200" dirty="0"/>
              <a:t>Market leader in 18 countries</a:t>
            </a:r>
          </a:p>
          <a:p>
            <a:r>
              <a:rPr lang="en-US" sz="3200" dirty="0"/>
              <a:t>14 lacs Restaurants Listed</a:t>
            </a:r>
          </a:p>
          <a:p>
            <a:r>
              <a:rPr lang="en-US" sz="3200" dirty="0"/>
              <a:t>10,000 cities</a:t>
            </a:r>
          </a:p>
          <a:p>
            <a:r>
              <a:rPr lang="en-US" sz="3200" dirty="0"/>
              <a:t>120 Millions Customer(12 </a:t>
            </a:r>
            <a:r>
              <a:rPr lang="en-US" sz="3200" dirty="0" err="1"/>
              <a:t>Crs</a:t>
            </a:r>
            <a:r>
              <a:rPr lang="en-US" sz="3200" dirty="0"/>
              <a:t>)</a:t>
            </a:r>
          </a:p>
          <a:p>
            <a:r>
              <a:rPr lang="en-US" sz="3200" dirty="0"/>
              <a:t>Stock price jump 65%</a:t>
            </a:r>
          </a:p>
          <a:p>
            <a:r>
              <a:rPr lang="en-US" sz="3200" dirty="0"/>
              <a:t>Market Valuation 1,08,000 Crore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Founder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148080" y="2011362"/>
            <a:ext cx="6583680" cy="4572000"/>
          </a:xfrm>
        </p:spPr>
        <p:txBody>
          <a:bodyPr>
            <a:normAutofit/>
          </a:bodyPr>
          <a:lstStyle/>
          <a:p>
            <a:r>
              <a:rPr lang="en-US" sz="3600" dirty="0"/>
              <a:t> Mr. </a:t>
            </a:r>
            <a:r>
              <a:rPr lang="en-US" sz="3600" dirty="0" err="1"/>
              <a:t>Deepinder</a:t>
            </a:r>
            <a:r>
              <a:rPr lang="en-US" sz="3600" dirty="0"/>
              <a:t> Goyal                                                     </a:t>
            </a:r>
          </a:p>
          <a:p>
            <a:r>
              <a:rPr lang="en-US" sz="3600" dirty="0"/>
              <a:t>Parents are teacher</a:t>
            </a:r>
          </a:p>
          <a:p>
            <a:r>
              <a:rPr lang="en-US" sz="3600" dirty="0"/>
              <a:t>IIT Delhi, </a:t>
            </a:r>
            <a:r>
              <a:rPr lang="en-US" sz="3600" dirty="0" err="1"/>
              <a:t>Maths</a:t>
            </a:r>
            <a:r>
              <a:rPr lang="en-US" sz="3600" dirty="0"/>
              <a:t> &amp; computing</a:t>
            </a:r>
          </a:p>
          <a:p>
            <a:r>
              <a:rPr lang="en-US" sz="3600" dirty="0"/>
              <a:t>Consultant at Brain &amp; Co.</a:t>
            </a:r>
          </a:p>
          <a:p>
            <a:r>
              <a:rPr lang="en-US" sz="3600" dirty="0"/>
              <a:t>Current Net worth $650 million (4800 Cr.)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0A6A7-68D3-1D95-AF42-91F4B819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90" y="2283460"/>
            <a:ext cx="2781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6320" y="299720"/>
            <a:ext cx="103632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Starting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36320" y="1986280"/>
            <a:ext cx="10363200" cy="4572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2008, he just scanned the menus and uploaded</a:t>
            </a:r>
          </a:p>
          <a:p>
            <a:pPr algn="just"/>
            <a:r>
              <a:rPr lang="en-US" sz="3200" dirty="0"/>
              <a:t>He also involved his friend and colleague Pankaj </a:t>
            </a:r>
            <a:r>
              <a:rPr lang="en-US" sz="3200" dirty="0" err="1"/>
              <a:t>Chaddha</a:t>
            </a:r>
            <a:endParaRPr lang="en-US" sz="3200" dirty="0"/>
          </a:p>
          <a:p>
            <a:pPr algn="just"/>
            <a:r>
              <a:rPr lang="en-US" sz="3200" dirty="0"/>
              <a:t>After great response he started doing that for Delhi NCR</a:t>
            </a:r>
          </a:p>
          <a:p>
            <a:pPr algn="just"/>
            <a:r>
              <a:rPr lang="en-US" sz="3200" dirty="0"/>
              <a:t>Registered Company in name “Fooddiebay.com”</a:t>
            </a:r>
          </a:p>
          <a:p>
            <a:pPr algn="just"/>
            <a:r>
              <a:rPr lang="en-US" sz="3200" dirty="0"/>
              <a:t>It had around 2 million visitors and 8000 </a:t>
            </a:r>
            <a:r>
              <a:rPr lang="en-US" sz="3200" dirty="0" err="1"/>
              <a:t>restautrants</a:t>
            </a:r>
            <a:r>
              <a:rPr lang="en-US" sz="3200" dirty="0"/>
              <a:t> listed</a:t>
            </a:r>
          </a:p>
          <a:p>
            <a:pPr algn="just"/>
            <a:r>
              <a:rPr lang="en-US" sz="3200" dirty="0"/>
              <a:t>Restaurants started approaching for Advertisement</a:t>
            </a: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200" y="375920"/>
            <a:ext cx="10363200" cy="123952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Business Model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31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89280" y="1910080"/>
            <a:ext cx="10891520" cy="4572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Zomato's business model is like a matchmaker for foodies and restaurants. It works like this: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Online Platform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provides a user-friendly app and website where hungry people can explore a vast selection of restaurants and their menus.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Order Placement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Customers can place food orders through the app or website.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Delivery or Pickup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arranges for the food to be delivered to the customer's doorstep or for pickup.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Partnering with Restaurants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partners with restaurants, helping them reach a broader audience and offer food delivery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onnections with solid fill">
            <a:extLst>
              <a:ext uri="{FF2B5EF4-FFF2-40B4-BE49-F238E27FC236}">
                <a16:creationId xmlns:a16="http://schemas.microsoft.com/office/drawing/2014/main" id="{03F87190-29E3-8CF3-8BBA-71CE1517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676" y="408940"/>
            <a:ext cx="1130324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5680" y="294640"/>
            <a:ext cx="10434320" cy="858838"/>
          </a:xfrm>
          <a:solidFill>
            <a:schemeClr val="accent1"/>
          </a:solidFill>
        </p:spPr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Market Positioning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57960"/>
            <a:ext cx="10515600" cy="503428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Zomato's secret sauce lies in its market positioning: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Food Discovery 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isn't just about food delivery; it's a food discovery platform. Users can explore various cuisines, read reviews, and discover new restaurants.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Extensive Choices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offers an extensive list of restaurants and cuisines, ensuring there's something for everyone.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Convenience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Zomato places a strong emphasis on user convenience, making it easy for people to order food with just a few taps on their smartphones.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Competition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 a competitive market, Zomato competes with other food delivery apps like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Swiggy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Uber Eats (now part of Zomato).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5680" y="264478"/>
            <a:ext cx="10576560" cy="1143000"/>
          </a:xfrm>
          <a:solidFill>
            <a:schemeClr val="accent1"/>
          </a:solidFill>
        </p:spPr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Revenue Streams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22960" y="1559242"/>
            <a:ext cx="10901680" cy="498348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Zomato's income recipe includes several ingredients:</a:t>
            </a:r>
          </a:p>
          <a:p>
            <a:pPr marL="0" indent="0" algn="just">
              <a:buNone/>
            </a:pPr>
            <a:endParaRPr lang="en-US" sz="10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400" b="1" i="0" dirty="0">
                <a:solidFill>
                  <a:srgbClr val="374151"/>
                </a:solidFill>
                <a:effectLst/>
                <a:latin typeface="Söhne"/>
              </a:rPr>
              <a:t>Commission from Restaurants</a:t>
            </a: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: When you order food from a restaurant through Zomato, the restaurant pays Zomato a commission for connecting them with customers.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400" b="1" i="0" dirty="0">
                <a:solidFill>
                  <a:srgbClr val="374151"/>
                </a:solidFill>
                <a:effectLst/>
                <a:latin typeface="Söhne"/>
              </a:rPr>
              <a:t>Zomato Gold</a:t>
            </a: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: Zomato offers a subscription-based service called Zomato Gold, where users get special discounts at partner restaurants, and Zomato earns from these subscriptions.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400" b="1" i="0" dirty="0">
                <a:solidFill>
                  <a:srgbClr val="374151"/>
                </a:solidFill>
                <a:effectLst/>
                <a:latin typeface="Söhne"/>
              </a:rPr>
              <a:t>Advertising and Promotions</a:t>
            </a: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: Restaurants pay Zomato for advertising and promoting their menus on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400" b="1" i="0" dirty="0">
                <a:solidFill>
                  <a:srgbClr val="374151"/>
                </a:solidFill>
                <a:effectLst/>
                <a:latin typeface="Söhne"/>
              </a:rPr>
              <a:t>Delivery Fees</a:t>
            </a: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: Customers might pay a small fee for the convenience of having their food delivered to their doorstep.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400" b="1" i="0" dirty="0">
                <a:solidFill>
                  <a:srgbClr val="374151"/>
                </a:solidFill>
                <a:effectLst/>
                <a:latin typeface="Söhne"/>
              </a:rPr>
              <a:t>Cloud Kitchens</a:t>
            </a:r>
            <a:r>
              <a:rPr lang="en-US" sz="10400" b="0" i="0" dirty="0">
                <a:solidFill>
                  <a:srgbClr val="374151"/>
                </a:solidFill>
                <a:effectLst/>
                <a:latin typeface="Söhne"/>
              </a:rPr>
              <a:t>: Zomato also operates cloud kitchens where it prepares and delivers food under its own brand name.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64478"/>
            <a:ext cx="103632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43280" y="1681162"/>
            <a:ext cx="10668000" cy="4912360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In a world where convenience is king, Zomato's business model, focus on food discovery, and diverse revenue streams have made it a global success story. </a:t>
            </a:r>
          </a:p>
          <a:p>
            <a:pPr algn="just"/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By connecting people with their favorite foods and restaurants, Zomato has become an integral part of the modern dining experience.</a:t>
            </a:r>
          </a:p>
          <a:p>
            <a:pPr algn="just"/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 As we've seen in this case study, Zomato's journey from a small startup to a global food tech giant is a testament to its innovative approach to the food delivery industry. </a:t>
            </a:r>
          </a:p>
          <a:p>
            <a:pPr algn="just"/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This case study showcases how Zomato's simple yet effective business model, market positioning, and diversified revenue streams have contributed to its remarkable success in the food delivery industry.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103</TotalTime>
  <Words>594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Söhne</vt:lpstr>
      <vt:lpstr>Wingdings 2</vt:lpstr>
      <vt:lpstr>Business plan presentation</vt:lpstr>
      <vt:lpstr>Zomato Case Study Business Model &amp; Revenue Generation</vt:lpstr>
      <vt:lpstr>Content</vt:lpstr>
      <vt:lpstr>Company Overview</vt:lpstr>
      <vt:lpstr>Founder</vt:lpstr>
      <vt:lpstr>Starting</vt:lpstr>
      <vt:lpstr>Business Model  </vt:lpstr>
      <vt:lpstr>Market Positioning</vt:lpstr>
      <vt:lpstr>Revenue Streams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Case Study Business Model &amp; Revenue Generation</dc:title>
  <dc:creator>Shivani</dc:creator>
  <cp:lastModifiedBy>Shivani</cp:lastModifiedBy>
  <cp:revision>1</cp:revision>
  <dcterms:created xsi:type="dcterms:W3CDTF">2023-09-14T04:34:51Z</dcterms:created>
  <dcterms:modified xsi:type="dcterms:W3CDTF">2023-09-14T06:18:45Z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