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78" r:id="rId26"/>
  </p:sldIdLst>
  <p:sldSz cx="9144000" cy="5143500" type="screen16x9"/>
  <p:notesSz cx="6858000" cy="9144000"/>
  <p:embeddedFontLst>
    <p:embeddedFont>
      <p:font typeface="Roboto" panose="020B0604020202020204" charset="0"/>
      <p:regular r:id="rId28"/>
      <p:bold r:id="rId29"/>
      <p:italic r:id="rId30"/>
      <p:boldItalic r:id="rId31"/>
    </p:embeddedFont>
    <p:embeddedFont>
      <p:font typeface="Roboto Medium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77BACF-4454-4CB6-A5B6-ED78E65976DC}">
  <a:tblStyle styleId="{C577BACF-4454-4CB6-A5B6-ED78E65976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20345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392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ec07e90a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ec07e90a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277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ec07e90a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ec07e90a7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856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ec07e90a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ec07e90a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995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ec07e90a7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eec07e90a7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501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ec07e90a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eec07e90a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187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ec07e90a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eec07e90a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526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ec07e90a7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ec07e90a7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564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ec07e90a7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eec07e90a7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722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ec07e90a7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eec07e90a7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797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ec07e90a7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eec07e90a7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273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ec07e90a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ec07e90a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5742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eec07e90a7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eec07e90a7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55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eec07e90a7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eec07e90a7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623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eec07e90a7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eec07e90a7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6901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eec07e90a7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eec07e90a7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739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51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ec07e90a7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ec07e90a7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447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1993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1993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499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682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1993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1993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844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91993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91993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450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ec07e90a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ec07e90a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48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 b="1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Water Quality Prediction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5288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P188-Group 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EDA-Exploratory Data Analysis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Box plot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Pie Chart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Histogram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Skewness</a:t>
            </a:r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body" idx="2"/>
          </p:nvPr>
        </p:nvSpPr>
        <p:spPr>
          <a:xfrm>
            <a:off x="46941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700" y="2859075"/>
            <a:ext cx="6188499" cy="19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460950" y="799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18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 b="1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can extract key problems from a given set of features, which can later cause significant damage during the fitting model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u="sng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Heatmap:</a:t>
            </a:r>
            <a:endParaRPr sz="1200" b="1" u="sng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heat map represents these coefficients </a:t>
            </a:r>
            <a:r>
              <a:rPr lang="en" sz="1200" b="1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visualize the strength of correlation among variables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 b="26340"/>
          <a:stretch/>
        </p:blipFill>
        <p:spPr>
          <a:xfrm>
            <a:off x="471900" y="3886475"/>
            <a:ext cx="3686851" cy="6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262" y="1919075"/>
            <a:ext cx="4249812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Chart</a:t>
            </a:r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Pie charts can be used </a:t>
            </a:r>
            <a:r>
              <a:rPr lang="en" sz="1200" b="1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show percentages </a:t>
            </a:r>
            <a:endParaRPr sz="1200" b="1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b="1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of a whole, and represents percentages at a set point in time</a:t>
            </a:r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037" y="1919076"/>
            <a:ext cx="4380326" cy="285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Selection</a:t>
            </a:r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body" idx="1"/>
          </p:nvPr>
        </p:nvSpPr>
        <p:spPr>
          <a:xfrm>
            <a:off x="572100" y="1838700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Fitting the Model With Various Technologies</a:t>
            </a:r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50" y="2327725"/>
            <a:ext cx="4289625" cy="18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19075"/>
            <a:ext cx="3968750" cy="28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Data</a:t>
            </a:r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525" y="1969300"/>
            <a:ext cx="7562850" cy="23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850" y="1748950"/>
            <a:ext cx="7825750" cy="31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203" name="Google Shape;203;p2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527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</a:rPr>
              <a:t>LogisticRegression()</a:t>
            </a:r>
            <a:endParaRPr sz="1050">
              <a:solidFill>
                <a:srgbClr val="000000"/>
              </a:solidFill>
              <a:highlight>
                <a:srgbClr val="FFFFFE"/>
              </a:highlight>
            </a:endParaRPr>
          </a:p>
          <a:p>
            <a:pPr marL="457200" lvl="0" indent="-29527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</a:rPr>
              <a:t>DecisionTreeClassifier()</a:t>
            </a:r>
            <a:endParaRPr sz="1050">
              <a:solidFill>
                <a:srgbClr val="000000"/>
              </a:solidFill>
              <a:highlight>
                <a:srgbClr val="FFFFFE"/>
              </a:highlight>
            </a:endParaRPr>
          </a:p>
          <a:p>
            <a:pPr marL="457200" lvl="0" indent="-29527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</a:rPr>
              <a:t>GaussianNB()</a:t>
            </a:r>
            <a:endParaRPr sz="1050">
              <a:solidFill>
                <a:srgbClr val="000000"/>
              </a:solidFill>
              <a:highlight>
                <a:srgbClr val="FFFFFE"/>
              </a:highlight>
            </a:endParaRPr>
          </a:p>
          <a:p>
            <a:pPr marL="457200" lvl="0" indent="-29527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</a:rPr>
              <a:t>RandomForestClassifier()</a:t>
            </a:r>
            <a:endParaRPr sz="1050">
              <a:solidFill>
                <a:srgbClr val="000000"/>
              </a:solidFill>
              <a:highlight>
                <a:srgbClr val="FFFFFE"/>
              </a:highlight>
            </a:endParaRPr>
          </a:p>
          <a:p>
            <a:pPr marL="457200" lvl="0" indent="-29527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</a:rPr>
              <a:t>svm.LinearSVC()</a:t>
            </a:r>
            <a:endParaRPr sz="1050">
              <a:solidFill>
                <a:srgbClr val="000000"/>
              </a:solidFill>
              <a:highlight>
                <a:srgbClr val="FFFFFE"/>
              </a:highlight>
            </a:endParaRPr>
          </a:p>
          <a:p>
            <a:pPr marL="457200" lvl="0" indent="-29527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</a:rPr>
              <a:t>XGBClassifier()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725" y="1764050"/>
            <a:ext cx="6359276" cy="31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Output</a:t>
            </a:r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1733925"/>
            <a:ext cx="8210550" cy="10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575" y="2655375"/>
            <a:ext cx="4621126" cy="1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>
            <a:spLocks noGrp="1"/>
          </p:cNvSpPr>
          <p:nvPr>
            <p:ph type="title"/>
          </p:nvPr>
        </p:nvSpPr>
        <p:spPr>
          <a:xfrm>
            <a:off x="460950" y="7789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77478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221" name="Google Shape;221;p29"/>
          <p:cNvGraphicFramePr/>
          <p:nvPr/>
        </p:nvGraphicFramePr>
        <p:xfrm>
          <a:off x="210100" y="1793903"/>
          <a:ext cx="8581200" cy="3018975"/>
        </p:xfrm>
        <a:graphic>
          <a:graphicData uri="http://schemas.openxmlformats.org/drawingml/2006/table">
            <a:tbl>
              <a:tblPr>
                <a:noFill/>
                <a:tableStyleId>{C577BACF-4454-4CB6-A5B6-ED78E65976DC}</a:tableStyleId>
              </a:tblPr>
              <a:tblGrid>
                <a:gridCol w="76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21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5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8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S.no</a:t>
                      </a:r>
                      <a:endParaRPr sz="1050" b="1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Train_Accuracy</a:t>
                      </a:r>
                      <a:endParaRPr sz="1050" b="1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Test_Accuracy</a:t>
                      </a:r>
                      <a:endParaRPr sz="1050" b="1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</a:t>
                      </a:r>
                      <a:endParaRPr sz="1050" b="1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LogisticRegression()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0.610317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0.643770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DecisionTreeClassifier()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0.725029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0.730032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GaussianNB()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0.615925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0.638978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0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 classifier()r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0.794188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0.792332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LinearSVC()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0.610317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0.643770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XGBClassifier()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0.784988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0.814696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Hyper-Parameters</a:t>
            </a:r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u="sng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Parameters for Random forest classifier:</a:t>
            </a:r>
            <a:endParaRPr sz="1050" b="1" u="sng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E"/>
                </a:highlight>
              </a:rPr>
              <a:t>'max_depth':[15,20,25],</a:t>
            </a:r>
            <a:endParaRPr sz="1050">
              <a:solidFill>
                <a:schemeClr val="dk2"/>
              </a:solidFill>
              <a:highlight>
                <a:srgbClr val="FFFFFE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E"/>
                </a:highlight>
              </a:rPr>
              <a:t>          'min_samples_leaf':[10,20,30],</a:t>
            </a:r>
            <a:endParaRPr sz="1050">
              <a:solidFill>
                <a:schemeClr val="dk2"/>
              </a:solidFill>
              <a:highlight>
                <a:srgbClr val="FFFFFE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E"/>
                </a:highlight>
              </a:rPr>
              <a:t>          'min_samples_split':[10,20,30],</a:t>
            </a:r>
            <a:endParaRPr sz="1050">
              <a:solidFill>
                <a:schemeClr val="dk2"/>
              </a:solidFill>
              <a:highlight>
                <a:srgbClr val="FFFFFE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E"/>
                </a:highlight>
              </a:rPr>
              <a:t>          'n_estimators' : [200,250,300]</a:t>
            </a:r>
            <a:endParaRPr sz="1050">
              <a:solidFill>
                <a:schemeClr val="dk2"/>
              </a:solidFill>
              <a:highlight>
                <a:srgbClr val="FFFFFE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2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228" name="Google Shape;228;p30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3160225"/>
            <a:ext cx="8470951" cy="181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u="sng"/>
              <a:t>Confusion matrix:</a:t>
            </a:r>
            <a:endParaRPr b="1" u="sng"/>
          </a:p>
        </p:txBody>
      </p:sp>
      <p:sp>
        <p:nvSpPr>
          <p:cNvPr id="236" name="Google Shape;236;p31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Roc Curve:</a:t>
            </a:r>
            <a:endParaRPr b="1" u="sng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u="sng"/>
          </a:p>
        </p:txBody>
      </p:sp>
      <p:pic>
        <p:nvPicPr>
          <p:cNvPr id="237" name="Google Shape;237;p31"/>
          <p:cNvPicPr preferRelativeResize="0"/>
          <p:nvPr/>
        </p:nvPicPr>
        <p:blipFill rotWithShape="1">
          <a:blip r:embed="rId3">
            <a:alphaModFix/>
          </a:blip>
          <a:srcRect l="2870" t="6550" r="11197"/>
          <a:stretch/>
        </p:blipFill>
        <p:spPr>
          <a:xfrm>
            <a:off x="471900" y="2319150"/>
            <a:ext cx="3006000" cy="23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256" y="2238197"/>
            <a:ext cx="3498018" cy="24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1"/>
          <p:cNvSpPr txBox="1"/>
          <p:nvPr/>
        </p:nvSpPr>
        <p:spPr>
          <a:xfrm>
            <a:off x="471900" y="4629275"/>
            <a:ext cx="7303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 score of the model: </a:t>
            </a:r>
            <a:r>
              <a:rPr lang="en" sz="1050" b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0.7971246006389776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dirty="0">
                <a:solidFill>
                  <a:schemeClr val="dk2"/>
                </a:solidFill>
              </a:rPr>
              <a:t>Abhishek Kumar Sahu Ere</a:t>
            </a:r>
            <a:endParaRPr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dirty="0">
                <a:solidFill>
                  <a:schemeClr val="dk2"/>
                </a:solidFill>
              </a:rPr>
              <a:t>Chittaluri Karthik</a:t>
            </a:r>
            <a:endParaRPr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dirty="0">
                <a:solidFill>
                  <a:schemeClr val="dk2"/>
                </a:solidFill>
              </a:rPr>
              <a:t>Shaik Nusrath</a:t>
            </a:r>
            <a:endParaRPr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dirty="0">
                <a:solidFill>
                  <a:schemeClr val="dk2"/>
                </a:solidFill>
              </a:rPr>
              <a:t>Karnati Sree Vaishnav</a:t>
            </a:r>
            <a:endParaRPr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Shivani Suresh </a:t>
            </a:r>
            <a:r>
              <a:rPr lang="en" smtClean="0">
                <a:solidFill>
                  <a:schemeClr val="dk2"/>
                </a:solidFill>
              </a:rPr>
              <a:t>Guttipratiwar</a:t>
            </a:r>
            <a:endParaRPr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dirty="0">
                <a:solidFill>
                  <a:schemeClr val="dk2"/>
                </a:solidFill>
              </a:rPr>
              <a:t>Mekala Venkatesh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u="sng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Parameters for XGB classifier:</a:t>
            </a:r>
            <a:endParaRPr sz="1050" b="1" u="sng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'max_depth'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en" sz="10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'learning_rate'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en" sz="10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0.001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'n_estimators'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en" sz="10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350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endParaRPr sz="1050">
              <a:solidFill>
                <a:srgbClr val="098156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46" name="Google Shape;246;p32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050" y="2909301"/>
            <a:ext cx="7143750" cy="19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Confusion matrix:</a:t>
            </a:r>
            <a:endParaRPr b="1" u="sng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u="sng"/>
          </a:p>
        </p:txBody>
      </p:sp>
      <p:sp>
        <p:nvSpPr>
          <p:cNvPr id="254" name="Google Shape;254;p33"/>
          <p:cNvSpPr txBox="1">
            <a:spLocks noGrp="1"/>
          </p:cNvSpPr>
          <p:nvPr>
            <p:ph type="body" idx="2"/>
          </p:nvPr>
        </p:nvSpPr>
        <p:spPr>
          <a:xfrm>
            <a:off x="4694100" y="196932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u="sng"/>
              <a:t>ROC curve:</a:t>
            </a:r>
            <a:endParaRPr b="1" u="sng"/>
          </a:p>
        </p:txBody>
      </p:sp>
      <p:pic>
        <p:nvPicPr>
          <p:cNvPr id="255" name="Google Shape;2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227250"/>
            <a:ext cx="2919000" cy="240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3"/>
          <p:cNvPicPr preferRelativeResize="0"/>
          <p:nvPr/>
        </p:nvPicPr>
        <p:blipFill rotWithShape="1">
          <a:blip r:embed="rId4">
            <a:alphaModFix/>
          </a:blip>
          <a:srcRect l="4700" t="-2798" r="-4699" b="-2798"/>
          <a:stretch/>
        </p:blipFill>
        <p:spPr>
          <a:xfrm>
            <a:off x="4341825" y="2306125"/>
            <a:ext cx="4189150" cy="232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3"/>
          <p:cNvSpPr txBox="1"/>
          <p:nvPr/>
        </p:nvSpPr>
        <p:spPr>
          <a:xfrm>
            <a:off x="594725" y="4747700"/>
            <a:ext cx="7403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 score of the model: </a:t>
            </a:r>
            <a:r>
              <a:rPr lang="en" sz="1050" b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0.8003194888178914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</a:t>
            </a:r>
            <a:endParaRPr/>
          </a:p>
        </p:txBody>
      </p:sp>
      <p:sp>
        <p:nvSpPr>
          <p:cNvPr id="263" name="Google Shape;263;p3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Accuracy :</a:t>
            </a:r>
            <a:r>
              <a:rPr lang="en" b="1">
                <a:solidFill>
                  <a:schemeClr val="accent3"/>
                </a:solidFill>
              </a:rPr>
              <a:t>79.71%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264" name="Google Shape;264;p34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11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 classifier: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Accuracy:</a:t>
            </a:r>
            <a:r>
              <a:rPr lang="en" b="1">
                <a:solidFill>
                  <a:srgbClr val="FF0000"/>
                </a:solidFill>
              </a:rPr>
              <a:t>80.03%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65" name="Google Shape;265;p34"/>
          <p:cNvSpPr txBox="1"/>
          <p:nvPr/>
        </p:nvSpPr>
        <p:spPr>
          <a:xfrm>
            <a:off x="373700" y="3070025"/>
            <a:ext cx="730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 The Best Model  to fit the data is  </a:t>
            </a:r>
            <a:r>
              <a:rPr lang="en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XGB classifier</a:t>
            </a:r>
            <a:endParaRPr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Streamlit</a:t>
            </a:r>
            <a:endParaRPr lang="en-US" dirty="0" smtClean="0"/>
          </a:p>
          <a:p>
            <a:pPr marL="139700" indent="0">
              <a:buNone/>
            </a:pP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3" y="2357566"/>
            <a:ext cx="3269674" cy="22005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1805995"/>
            <a:ext cx="2637562" cy="15343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09" y="3484366"/>
            <a:ext cx="5158599" cy="15575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116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Missing data </a:t>
            </a:r>
            <a:r>
              <a:rPr lang="en-IN" dirty="0" smtClean="0">
                <a:solidFill>
                  <a:schemeClr val="bg2"/>
                </a:solidFill>
              </a:rPr>
              <a:t>mechanism:</a:t>
            </a:r>
            <a:r>
              <a:rPr lang="en-US" dirty="0"/>
              <a:t>data can be missing at random, missing completely at random, or </a:t>
            </a:r>
            <a:r>
              <a:rPr lang="en-US" dirty="0" smtClean="0"/>
              <a:t>		                missing </a:t>
            </a:r>
            <a:r>
              <a:rPr lang="en-US" dirty="0"/>
              <a:t>not at random.</a:t>
            </a:r>
            <a:endParaRPr lang="en-IN" dirty="0" smtClean="0"/>
          </a:p>
          <a:p>
            <a:r>
              <a:rPr lang="en-IN" dirty="0">
                <a:solidFill>
                  <a:schemeClr val="bg2"/>
                </a:solidFill>
              </a:rPr>
              <a:t>Choice of imputation </a:t>
            </a:r>
            <a:r>
              <a:rPr lang="en-IN" dirty="0" smtClean="0">
                <a:solidFill>
                  <a:schemeClr val="bg2"/>
                </a:solidFill>
              </a:rPr>
              <a:t>method:</a:t>
            </a:r>
            <a:r>
              <a:rPr lang="en-US" dirty="0"/>
              <a:t>methods available, including mean imputation, median imputation, </a:t>
            </a:r>
            <a:r>
              <a:rPr lang="en-US" dirty="0" smtClean="0"/>
              <a:t>			regression </a:t>
            </a:r>
            <a:r>
              <a:rPr lang="en-US" dirty="0"/>
              <a:t>imputation, and multiple imputation.</a:t>
            </a:r>
            <a:endParaRPr lang="en-IN" dirty="0" smtClean="0"/>
          </a:p>
          <a:p>
            <a:r>
              <a:rPr lang="en-IN" dirty="0">
                <a:solidFill>
                  <a:schemeClr val="bg2"/>
                </a:solidFill>
              </a:rPr>
              <a:t>Quality of imputed </a:t>
            </a:r>
            <a:r>
              <a:rPr lang="en-IN" dirty="0" smtClean="0">
                <a:solidFill>
                  <a:schemeClr val="bg2"/>
                </a:solidFill>
              </a:rPr>
              <a:t>data </a:t>
            </a:r>
            <a:r>
              <a:rPr lang="en-IN" dirty="0" smtClean="0"/>
              <a:t>:</a:t>
            </a:r>
            <a:r>
              <a:rPr lang="en-US" dirty="0"/>
              <a:t>imputed data can introduce bias or increase the variance of the results.</a:t>
            </a:r>
            <a:endParaRPr lang="en-IN" dirty="0" smtClean="0"/>
          </a:p>
          <a:p>
            <a:r>
              <a:rPr lang="en-IN" dirty="0">
                <a:solidFill>
                  <a:schemeClr val="bg2"/>
                </a:solidFill>
              </a:rPr>
              <a:t>Data </a:t>
            </a:r>
            <a:r>
              <a:rPr lang="en-IN" dirty="0" smtClean="0">
                <a:solidFill>
                  <a:schemeClr val="bg2"/>
                </a:solidFill>
              </a:rPr>
              <a:t>leakage:</a:t>
            </a:r>
            <a:r>
              <a:rPr lang="en-IN" dirty="0" smtClean="0"/>
              <a:t> </a:t>
            </a:r>
            <a:r>
              <a:rPr lang="en-US" dirty="0"/>
              <a:t>imputing missing values can result in data leakage, where information from the </a:t>
            </a:r>
            <a:r>
              <a:rPr lang="en-US" dirty="0" smtClean="0"/>
              <a:t>	                            test </a:t>
            </a:r>
            <a:r>
              <a:rPr lang="en-US" dirty="0"/>
              <a:t>set is used to impute missing values in the training se</a:t>
            </a:r>
            <a:endParaRPr lang="en-IN" dirty="0" smtClean="0"/>
          </a:p>
          <a:p>
            <a:r>
              <a:rPr lang="en-IN" dirty="0">
                <a:solidFill>
                  <a:schemeClr val="bg2"/>
                </a:solidFill>
              </a:rPr>
              <a:t>Complex </a:t>
            </a:r>
            <a:r>
              <a:rPr lang="en-IN" dirty="0" smtClean="0">
                <a:solidFill>
                  <a:schemeClr val="bg2"/>
                </a:solidFill>
              </a:rPr>
              <a:t>relationships</a:t>
            </a:r>
            <a:r>
              <a:rPr lang="en-IN" dirty="0" smtClean="0"/>
              <a:t>:</a:t>
            </a:r>
            <a:r>
              <a:rPr lang="en-US" dirty="0"/>
              <a:t>imputing missing values based on the mean or median may not be </a:t>
            </a:r>
            <a:r>
              <a:rPr lang="en-US" dirty="0" smtClean="0"/>
              <a:t>		          appropriate</a:t>
            </a:r>
            <a:r>
              <a:rPr lang="en-US" dirty="0"/>
              <a:t>, as the relationships between the variables may change over </a:t>
            </a:r>
            <a:r>
              <a:rPr lang="en-US" dirty="0" smtClean="0"/>
              <a:t>			time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84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  <p:sp>
        <p:nvSpPr>
          <p:cNvPr id="271" name="Google Shape;271;p35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7145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 Access to safe drinking-water is essential to health, a basic human right and a component of effective policy for health protection. This is important as a health and development issue at a national, regional and local level. In some regions, it has been shown that investments in water supply and sanitation an yield a net economic benefit, since the reductions in adverse health effects and health care costs outweigh the costs of undertaking the interventions.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Pandas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Matplotlib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Sea-born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Scikit-learn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Scipy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96100" y="1657950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About Dataset</a:t>
            </a:r>
            <a:endParaRPr sz="3000" b="1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 Medium"/>
              <a:buChar char="●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pH value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Font typeface="Roboto Medium"/>
              <a:buChar char="●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Hardness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Font typeface="Roboto Medium"/>
              <a:buChar char="●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Solids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Font typeface="Roboto Medium"/>
              <a:buChar char="●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Chloramines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Font typeface="Roboto Medium"/>
              <a:buChar char="●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Sulfate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Font typeface="Roboto Medium"/>
              <a:buChar char="●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Conductivity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Font typeface="Roboto Medium"/>
              <a:buChar char="●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Organic_carbon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Font typeface="Roboto Medium"/>
              <a:buChar char="●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Trihalomethanes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Font typeface="Roboto Medium"/>
              <a:buChar char="●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Turbidity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23850" algn="l" rtl="0">
              <a:spcBef>
                <a:spcPts val="1600"/>
              </a:spcBef>
              <a:spcAft>
                <a:spcPts val="1600"/>
              </a:spcAft>
              <a:buSzPts val="1500"/>
              <a:buFont typeface="Roboto Medium"/>
              <a:buChar char="●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Potability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340928" y="2199000"/>
            <a:ext cx="13155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Load data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05" name="Google Shape;105;p19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106" name="Google Shape;106;p1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7" name="Google Shape;107;p1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19"/>
          <p:cNvSpPr txBox="1">
            <a:spLocks noGrp="1"/>
          </p:cNvSpPr>
          <p:nvPr>
            <p:ph type="body" idx="4294967295"/>
          </p:nvPr>
        </p:nvSpPr>
        <p:spPr>
          <a:xfrm>
            <a:off x="67225" y="1158275"/>
            <a:ext cx="22428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Loading the dataset</a:t>
            </a:r>
            <a:endParaRPr sz="1600"/>
          </a:p>
        </p:txBody>
      </p:sp>
      <p:sp>
        <p:nvSpPr>
          <p:cNvPr id="109" name="Google Shape;109;p19"/>
          <p:cNvSpPr/>
          <p:nvPr/>
        </p:nvSpPr>
        <p:spPr>
          <a:xfrm>
            <a:off x="1300105" y="2199000"/>
            <a:ext cx="1565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4294967295"/>
          </p:nvPr>
        </p:nvSpPr>
        <p:spPr>
          <a:xfrm>
            <a:off x="1516200" y="2292875"/>
            <a:ext cx="14556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62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Imputation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EDA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1" name="Google Shape;111;p19"/>
          <p:cNvGrpSpPr/>
          <p:nvPr/>
        </p:nvGrpSpPr>
        <p:grpSpPr>
          <a:xfrm>
            <a:off x="1864457" y="2888733"/>
            <a:ext cx="198900" cy="593656"/>
            <a:chOff x="2223534" y="2938958"/>
            <a:chExt cx="198900" cy="593656"/>
          </a:xfrm>
        </p:grpSpPr>
        <p:cxnSp>
          <p:nvCxnSpPr>
            <p:cNvPr id="112" name="Google Shape;112;p1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3" name="Google Shape;113;p19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9"/>
          <p:cNvSpPr txBox="1">
            <a:spLocks noGrp="1"/>
          </p:cNvSpPr>
          <p:nvPr>
            <p:ph type="body" idx="4294967295"/>
          </p:nvPr>
        </p:nvSpPr>
        <p:spPr>
          <a:xfrm>
            <a:off x="842500" y="3524375"/>
            <a:ext cx="2242800" cy="12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Null places detection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Outliers handlings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plots,graphs</a:t>
            </a:r>
            <a:endParaRPr sz="1600"/>
          </a:p>
        </p:txBody>
      </p:sp>
      <p:sp>
        <p:nvSpPr>
          <p:cNvPr id="115" name="Google Shape;115;p19"/>
          <p:cNvSpPr/>
          <p:nvPr/>
        </p:nvSpPr>
        <p:spPr>
          <a:xfrm>
            <a:off x="2511011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Future selection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6" name="Google Shape;116;p19"/>
          <p:cNvGrpSpPr/>
          <p:nvPr/>
        </p:nvGrpSpPr>
        <p:grpSpPr>
          <a:xfrm>
            <a:off x="3304107" y="1690490"/>
            <a:ext cx="198900" cy="593656"/>
            <a:chOff x="3918084" y="1610215"/>
            <a:chExt cx="198900" cy="593656"/>
          </a:xfrm>
        </p:grpSpPr>
        <p:cxnSp>
          <p:nvCxnSpPr>
            <p:cNvPr id="117" name="Google Shape;117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8" name="Google Shape;118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9"/>
          <p:cNvSpPr txBox="1">
            <a:spLocks noGrp="1"/>
          </p:cNvSpPr>
          <p:nvPr>
            <p:ph type="body" idx="4294967295"/>
          </p:nvPr>
        </p:nvSpPr>
        <p:spPr>
          <a:xfrm>
            <a:off x="2511000" y="873625"/>
            <a:ext cx="25134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Future Selection,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Fitting the model</a:t>
            </a:r>
            <a:endParaRPr sz="1600"/>
          </a:p>
        </p:txBody>
      </p:sp>
      <p:sp>
        <p:nvSpPr>
          <p:cNvPr id="120" name="Google Shape;120;p19"/>
          <p:cNvSpPr/>
          <p:nvPr/>
        </p:nvSpPr>
        <p:spPr>
          <a:xfrm>
            <a:off x="4162468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4294967295"/>
          </p:nvPr>
        </p:nvSpPr>
        <p:spPr>
          <a:xfrm>
            <a:off x="4530274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 Validation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22" name="Google Shape;122;p19"/>
          <p:cNvGrpSpPr/>
          <p:nvPr/>
        </p:nvGrpSpPr>
        <p:grpSpPr>
          <a:xfrm>
            <a:off x="5009750" y="2888735"/>
            <a:ext cx="198900" cy="643523"/>
            <a:chOff x="5958946" y="2938958"/>
            <a:chExt cx="198900" cy="593656"/>
          </a:xfrm>
        </p:grpSpPr>
        <p:cxnSp>
          <p:nvCxnSpPr>
            <p:cNvPr id="123" name="Google Shape;123;p19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4" name="Google Shape;124;p19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9"/>
          <p:cNvSpPr txBox="1">
            <a:spLocks noGrp="1"/>
          </p:cNvSpPr>
          <p:nvPr>
            <p:ph type="body" idx="4294967295"/>
          </p:nvPr>
        </p:nvSpPr>
        <p:spPr>
          <a:xfrm>
            <a:off x="4162475" y="3532250"/>
            <a:ext cx="2242800" cy="13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Roboto Medium"/>
                <a:ea typeface="Roboto Medium"/>
                <a:cs typeface="Roboto Medium"/>
                <a:sym typeface="Roboto Medium"/>
              </a:rPr>
              <a:t>LogisticRegression(), DecisionTreeClassifier(), GaussianNB(), RandomForestClassifier(),</a:t>
            </a:r>
            <a:endParaRPr sz="1050">
              <a:highlight>
                <a:srgbClr val="FFFFFE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Roboto Medium"/>
                <a:ea typeface="Roboto Medium"/>
                <a:cs typeface="Roboto Medium"/>
                <a:sym typeface="Roboto Medium"/>
              </a:rPr>
              <a:t> svm.LinearSVC(), </a:t>
            </a:r>
            <a:endParaRPr sz="1050">
              <a:highlight>
                <a:srgbClr val="FFFFFE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Roboto Medium"/>
                <a:ea typeface="Roboto Medium"/>
                <a:cs typeface="Roboto Medium"/>
                <a:sym typeface="Roboto Medium"/>
              </a:rPr>
              <a:t>XGBClassifier()</a:t>
            </a:r>
            <a:endParaRPr sz="1050">
              <a:highlight>
                <a:srgbClr val="FFFFFE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26" name="Google Shape;126;p19"/>
          <p:cNvSpPr/>
          <p:nvPr/>
        </p:nvSpPr>
        <p:spPr>
          <a:xfrm>
            <a:off x="5695363" y="219465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4294967295"/>
          </p:nvPr>
        </p:nvSpPr>
        <p:spPr>
          <a:xfrm>
            <a:off x="6213587" y="22841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Implementing Hyper-parametrs</a:t>
            </a:r>
            <a:endParaRPr sz="1100">
              <a:solidFill>
                <a:schemeClr val="lt1"/>
              </a:solidFill>
            </a:endParaRPr>
          </a:p>
        </p:txBody>
      </p:sp>
      <p:grpSp>
        <p:nvGrpSpPr>
          <p:cNvPr id="128" name="Google Shape;128;p19"/>
          <p:cNvGrpSpPr/>
          <p:nvPr/>
        </p:nvGrpSpPr>
        <p:grpSpPr>
          <a:xfrm>
            <a:off x="6574782" y="1610215"/>
            <a:ext cx="198900" cy="593656"/>
            <a:chOff x="3918084" y="1610215"/>
            <a:chExt cx="198900" cy="593656"/>
          </a:xfrm>
        </p:grpSpPr>
        <p:cxnSp>
          <p:nvCxnSpPr>
            <p:cNvPr id="129" name="Google Shape;129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0" name="Google Shape;130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9"/>
          <p:cNvSpPr txBox="1">
            <a:spLocks noGrp="1"/>
          </p:cNvSpPr>
          <p:nvPr>
            <p:ph type="body" idx="4294967295"/>
          </p:nvPr>
        </p:nvSpPr>
        <p:spPr>
          <a:xfrm>
            <a:off x="5892354" y="696250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Implementing with more parameters selection</a:t>
            </a:r>
            <a:endParaRPr sz="1600"/>
          </a:p>
        </p:txBody>
      </p:sp>
      <p:sp>
        <p:nvSpPr>
          <p:cNvPr id="132" name="Google Shape;132;p19"/>
          <p:cNvSpPr/>
          <p:nvPr/>
        </p:nvSpPr>
        <p:spPr>
          <a:xfrm>
            <a:off x="7404250" y="2199000"/>
            <a:ext cx="16392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output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3" name="Google Shape;133;p19"/>
          <p:cNvGrpSpPr/>
          <p:nvPr/>
        </p:nvGrpSpPr>
        <p:grpSpPr>
          <a:xfrm>
            <a:off x="8025225" y="2940160"/>
            <a:ext cx="198900" cy="643523"/>
            <a:chOff x="5958946" y="2938958"/>
            <a:chExt cx="198900" cy="593656"/>
          </a:xfrm>
        </p:grpSpPr>
        <p:cxnSp>
          <p:nvCxnSpPr>
            <p:cNvPr id="134" name="Google Shape;134;p19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5" name="Google Shape;135;p19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19"/>
          <p:cNvSpPr txBox="1">
            <a:spLocks noGrp="1"/>
          </p:cNvSpPr>
          <p:nvPr>
            <p:ph type="body" idx="4294967295"/>
          </p:nvPr>
        </p:nvSpPr>
        <p:spPr>
          <a:xfrm>
            <a:off x="7003275" y="3583675"/>
            <a:ext cx="22428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Higher accuracy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Data</a:t>
            </a: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8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Load the data set using Google colab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450" y="1919075"/>
            <a:ext cx="5097549" cy="28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Imputation</a:t>
            </a: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Checking null values and cleaning them by removing </a:t>
            </a:r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After Imputation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00" y="2547151"/>
            <a:ext cx="3999900" cy="240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37125"/>
            <a:ext cx="4188975" cy="251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/>
          <p:nvPr/>
        </p:nvSpPr>
        <p:spPr>
          <a:xfrm>
            <a:off x="3447750" y="3281000"/>
            <a:ext cx="1246500" cy="43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456</Words>
  <Application>Microsoft Office PowerPoint</Application>
  <PresentationFormat>On-screen Show (16:9)</PresentationFormat>
  <Paragraphs>138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Roboto</vt:lpstr>
      <vt:lpstr>Times New Roman</vt:lpstr>
      <vt:lpstr>Arial</vt:lpstr>
      <vt:lpstr>Courier New</vt:lpstr>
      <vt:lpstr>Roboto Medium</vt:lpstr>
      <vt:lpstr>Material</vt:lpstr>
      <vt:lpstr>  Water Quality Prediction</vt:lpstr>
      <vt:lpstr>Group Members</vt:lpstr>
      <vt:lpstr>Objective</vt:lpstr>
      <vt:lpstr>Technologies used</vt:lpstr>
      <vt:lpstr>About Dataset </vt:lpstr>
      <vt:lpstr>Procedure</vt:lpstr>
      <vt:lpstr>PowerPoint Presentation</vt:lpstr>
      <vt:lpstr>Load Data</vt:lpstr>
      <vt:lpstr>Imputation</vt:lpstr>
      <vt:lpstr>EDA-Exploratory Data Analysis</vt:lpstr>
      <vt:lpstr>Correlation</vt:lpstr>
      <vt:lpstr>Pie Chart</vt:lpstr>
      <vt:lpstr>Future Selection</vt:lpstr>
      <vt:lpstr>Splitting Data</vt:lpstr>
      <vt:lpstr>Model Selection</vt:lpstr>
      <vt:lpstr>Model Output</vt:lpstr>
      <vt:lpstr>Output</vt:lpstr>
      <vt:lpstr>Hyper-Parameters</vt:lpstr>
      <vt:lpstr>PowerPoint Presentation</vt:lpstr>
      <vt:lpstr>PowerPoint Presentation</vt:lpstr>
      <vt:lpstr>PowerPoint Presentation</vt:lpstr>
      <vt:lpstr>Best Model</vt:lpstr>
      <vt:lpstr>Deployment:</vt:lpstr>
      <vt:lpstr>Challenges faced: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Quality Prediction</dc:title>
  <dc:creator>dell</dc:creator>
  <cp:lastModifiedBy>Microsoft account</cp:lastModifiedBy>
  <cp:revision>4</cp:revision>
  <dcterms:modified xsi:type="dcterms:W3CDTF">2023-03-07T11:12:21Z</dcterms:modified>
</cp:coreProperties>
</file>