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9" r:id="rId3"/>
    <p:sldId id="270" r:id="rId4"/>
    <p:sldId id="257" r:id="rId5"/>
    <p:sldId id="258" r:id="rId6"/>
    <p:sldId id="259" r:id="rId7"/>
    <p:sldId id="262" r:id="rId8"/>
    <p:sldId id="260" r:id="rId9"/>
    <p:sldId id="261" r:id="rId10"/>
    <p:sldId id="263" r:id="rId11"/>
    <p:sldId id="264" r:id="rId12"/>
    <p:sldId id="265" r:id="rId13"/>
    <p:sldId id="266" r:id="rId14"/>
    <p:sldId id="268" r:id="rId15"/>
    <p:sldId id="26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D106B1-B32D-4FF7-842D-3A9E866DFC8A}" type="datetimeFigureOut">
              <a:rPr lang="en-IN" smtClean="0"/>
              <a:pPr/>
              <a:t>06-02-2018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788705-8A7C-4341-A8C4-7EEF8642F8E6}"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7788705-8A7C-4341-A8C4-7EEF8642F8E6}"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7788705-8A7C-4341-A8C4-7EEF8642F8E6}"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7788705-8A7C-4341-A8C4-7EEF8642F8E6}" type="slidenum">
              <a:rPr lang="en-IN" smtClean="0"/>
              <a:pPr/>
              <a:t>6</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7788705-8A7C-4341-A8C4-7EEF8642F8E6}" type="slidenum">
              <a:rPr lang="en-IN" smtClean="0"/>
              <a:pPr/>
              <a:t>7</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7788705-8A7C-4341-A8C4-7EEF8642F8E6}" type="slidenum">
              <a:rPr lang="en-IN" smtClean="0"/>
              <a:pPr/>
              <a:t>14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85F945D8-2EEA-428A-B16B-D685472D8270}" type="datetimeFigureOut">
              <a:rPr lang="en-IN" smtClean="0"/>
              <a:pPr/>
              <a:t>06-02-2018</a:t>
            </a:fld>
            <a:endParaRPr lang="en-IN"/>
          </a:p>
        </p:txBody>
      </p:sp>
      <p:sp>
        <p:nvSpPr>
          <p:cNvPr id="17" name="Footer Placeholder 16"/>
          <p:cNvSpPr>
            <a:spLocks noGrp="1"/>
          </p:cNvSpPr>
          <p:nvPr>
            <p:ph type="ftr" sz="quarter" idx="11"/>
          </p:nvPr>
        </p:nvSpPr>
        <p:spPr/>
        <p:txBody>
          <a:bodyPr/>
          <a:lstStyle>
            <a:extLst/>
          </a:lstStyle>
          <a:p>
            <a:endParaRPr lang="en-IN"/>
          </a:p>
        </p:txBody>
      </p:sp>
      <p:sp>
        <p:nvSpPr>
          <p:cNvPr id="29" name="Slide Number Placeholder 28"/>
          <p:cNvSpPr>
            <a:spLocks noGrp="1"/>
          </p:cNvSpPr>
          <p:nvPr>
            <p:ph type="sldNum" sz="quarter" idx="12"/>
          </p:nvPr>
        </p:nvSpPr>
        <p:spPr/>
        <p:txBody>
          <a:bodyPr/>
          <a:lstStyle>
            <a:extLst/>
          </a:lstStyle>
          <a:p>
            <a:fld id="{EFC1F4BE-CEB7-405E-BB79-32015768FB49}" type="slidenum">
              <a:rPr lang="en-IN" smtClean="0"/>
              <a:pPr/>
              <a:t>‹#›</a:t>
            </a:fld>
            <a:endParaRPr lang="en-IN"/>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5F945D8-2EEA-428A-B16B-D685472D8270}" type="datetimeFigureOut">
              <a:rPr lang="en-IN" smtClean="0"/>
              <a:pPr/>
              <a:t>06-02-2018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FC1F4BE-CEB7-405E-BB79-32015768FB4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5F945D8-2EEA-428A-B16B-D685472D8270}" type="datetimeFigureOut">
              <a:rPr lang="en-IN" smtClean="0"/>
              <a:pPr/>
              <a:t>06-02-2018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FC1F4BE-CEB7-405E-BB79-32015768FB4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5F945D8-2EEA-428A-B16B-D685472D8270}" type="datetimeFigureOut">
              <a:rPr lang="en-IN" smtClean="0"/>
              <a:pPr/>
              <a:t>06-02-2018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FC1F4BE-CEB7-405E-BB79-32015768FB4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5F945D8-2EEA-428A-B16B-D685472D8270}" type="datetimeFigureOut">
              <a:rPr lang="en-IN" smtClean="0"/>
              <a:pPr/>
              <a:t>06-02-2018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FC1F4BE-CEB7-405E-BB79-32015768FB49}" type="slidenum">
              <a:rPr lang="en-IN" smtClean="0"/>
              <a:pPr/>
              <a:t>‹#›</a:t>
            </a:fld>
            <a:endParaRPr lang="en-IN"/>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5F945D8-2EEA-428A-B16B-D685472D8270}" type="datetimeFigureOut">
              <a:rPr lang="en-IN" smtClean="0"/>
              <a:pPr/>
              <a:t>06-02-2018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FC1F4BE-CEB7-405E-BB79-32015768FB4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5F945D8-2EEA-428A-B16B-D685472D8270}" type="datetimeFigureOut">
              <a:rPr lang="en-IN" smtClean="0"/>
              <a:pPr/>
              <a:t>06-02-2018</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EFC1F4BE-CEB7-405E-BB79-32015768FB49}" type="slidenum">
              <a:rPr lang="en-IN" smtClean="0"/>
              <a:pPr/>
              <a:t>‹#›</a:t>
            </a:fld>
            <a:endParaRPr lang="en-IN"/>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5F945D8-2EEA-428A-B16B-D685472D8270}" type="datetimeFigureOut">
              <a:rPr lang="en-IN" smtClean="0"/>
              <a:pPr/>
              <a:t>06-02-2018</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EFC1F4BE-CEB7-405E-BB79-32015768FB4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5F945D8-2EEA-428A-B16B-D685472D8270}" type="datetimeFigureOut">
              <a:rPr lang="en-IN" smtClean="0"/>
              <a:pPr/>
              <a:t>06-02-2018</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EFC1F4BE-CEB7-405E-BB79-32015768FB4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5F945D8-2EEA-428A-B16B-D685472D8270}" type="datetimeFigureOut">
              <a:rPr lang="en-IN" smtClean="0"/>
              <a:pPr/>
              <a:t>06-02-2018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FC1F4BE-CEB7-405E-BB79-32015768FB4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85F945D8-2EEA-428A-B16B-D685472D8270}" type="datetimeFigureOut">
              <a:rPr lang="en-IN" smtClean="0"/>
              <a:pPr/>
              <a:t>06-02-2018</a:t>
            </a:fld>
            <a:endParaRPr lang="en-IN"/>
          </a:p>
        </p:txBody>
      </p:sp>
      <p:sp>
        <p:nvSpPr>
          <p:cNvPr id="6" name="Footer Placeholder 5"/>
          <p:cNvSpPr>
            <a:spLocks noGrp="1"/>
          </p:cNvSpPr>
          <p:nvPr>
            <p:ph type="ftr" sz="quarter" idx="11"/>
          </p:nvPr>
        </p:nvSpPr>
        <p:spPr>
          <a:xfrm>
            <a:off x="914400" y="55499"/>
            <a:ext cx="5562600" cy="365125"/>
          </a:xfrm>
        </p:spPr>
        <p:txBody>
          <a:bodyPr/>
          <a:lstStyle>
            <a:extLst/>
          </a:lstStyle>
          <a:p>
            <a:endParaRPr lang="en-IN"/>
          </a:p>
        </p:txBody>
      </p:sp>
      <p:sp>
        <p:nvSpPr>
          <p:cNvPr id="7" name="Slide Number Placeholder 6"/>
          <p:cNvSpPr>
            <a:spLocks noGrp="1"/>
          </p:cNvSpPr>
          <p:nvPr>
            <p:ph type="sldNum" sz="quarter" idx="12"/>
          </p:nvPr>
        </p:nvSpPr>
        <p:spPr>
          <a:xfrm>
            <a:off x="8610600" y="55499"/>
            <a:ext cx="457200" cy="365125"/>
          </a:xfrm>
        </p:spPr>
        <p:txBody>
          <a:bodyPr/>
          <a:lstStyle>
            <a:extLst/>
          </a:lstStyle>
          <a:p>
            <a:fld id="{EFC1F4BE-CEB7-405E-BB79-32015768FB49}"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85F945D8-2EEA-428A-B16B-D685472D8270}" type="datetimeFigureOut">
              <a:rPr lang="en-IN" smtClean="0"/>
              <a:pPr/>
              <a:t>06-02-2018</a:t>
            </a:fld>
            <a:endParaRPr lang="en-IN"/>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IN"/>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EFC1F4BE-CEB7-405E-BB79-32015768FB49}"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Drafting a tax legislation</a:t>
            </a:r>
            <a:endParaRPr lang="en-IN" dirty="0"/>
          </a:p>
        </p:txBody>
      </p:sp>
      <p:sp>
        <p:nvSpPr>
          <p:cNvPr id="3" name="Subtitle 2"/>
          <p:cNvSpPr>
            <a:spLocks noGrp="1"/>
          </p:cNvSpPr>
          <p:nvPr>
            <p:ph type="subTitle" idx="1"/>
          </p:nvPr>
        </p:nvSpPr>
        <p:spPr/>
        <p:txBody>
          <a:bodyPr/>
          <a:lstStyle/>
          <a:p>
            <a:r>
              <a:rPr lang="en-US" dirty="0" smtClean="0"/>
              <a:t>Thirty-third Training </a:t>
            </a:r>
            <a:r>
              <a:rPr lang="en-US" dirty="0" err="1" smtClean="0"/>
              <a:t>Programme</a:t>
            </a:r>
            <a:r>
              <a:rPr lang="en-US" dirty="0" smtClean="0"/>
              <a:t> in Legislative Drafting 2018</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Obstante clause</a:t>
            </a:r>
            <a:endParaRPr lang="en-IN" dirty="0"/>
          </a:p>
        </p:txBody>
      </p:sp>
      <p:sp>
        <p:nvSpPr>
          <p:cNvPr id="3" name="Content Placeholder 2"/>
          <p:cNvSpPr>
            <a:spLocks noGrp="1"/>
          </p:cNvSpPr>
          <p:nvPr>
            <p:ph idx="1"/>
          </p:nvPr>
        </p:nvSpPr>
        <p:spPr/>
        <p:txBody>
          <a:bodyPr/>
          <a:lstStyle/>
          <a:p>
            <a:r>
              <a:rPr lang="en-US" dirty="0" smtClean="0"/>
              <a:t>The words ‘notwithstanding any thing contained in any other law for the time being in force’.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Finance bill</a:t>
            </a:r>
            <a:endParaRPr lang="en-IN" dirty="0"/>
          </a:p>
        </p:txBody>
      </p:sp>
      <p:sp>
        <p:nvSpPr>
          <p:cNvPr id="3" name="Content Placeholder 2"/>
          <p:cNvSpPr>
            <a:spLocks noGrp="1"/>
          </p:cNvSpPr>
          <p:nvPr>
            <p:ph idx="1"/>
          </p:nvPr>
        </p:nvSpPr>
        <p:spPr/>
        <p:txBody>
          <a:bodyPr/>
          <a:lstStyle/>
          <a:p>
            <a:r>
              <a:rPr lang="en-US" dirty="0" smtClean="0"/>
              <a:t>The Finance Bill sets the rate of tax, amends the tax laws.</a:t>
            </a:r>
            <a:endParaRPr lang="en-IN" dirty="0"/>
          </a:p>
        </p:txBody>
      </p:sp>
    </p:spTree>
  </p:cSld>
  <p:clrMapOvr>
    <a:masterClrMapping/>
  </p:clrMapOvr>
  <p:transition>
    <p:wheel spokes="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Taxation amendment bill</a:t>
            </a:r>
            <a:endParaRPr lang="en-IN" dirty="0"/>
          </a:p>
        </p:txBody>
      </p:sp>
      <p:sp>
        <p:nvSpPr>
          <p:cNvPr id="3" name="Content Placeholder 2"/>
          <p:cNvSpPr>
            <a:spLocks noGrp="1"/>
          </p:cNvSpPr>
          <p:nvPr>
            <p:ph idx="1"/>
          </p:nvPr>
        </p:nvSpPr>
        <p:spPr/>
        <p:txBody>
          <a:bodyPr/>
          <a:lstStyle/>
          <a:p>
            <a:r>
              <a:rPr lang="en-US" dirty="0" smtClean="0"/>
              <a:t> A bill to amend the income tax</a:t>
            </a:r>
          </a:p>
          <a:p>
            <a:r>
              <a:rPr lang="en-US" dirty="0" smtClean="0"/>
              <a:t>Amend, substitute or omit a provision.</a:t>
            </a:r>
          </a:p>
          <a:p>
            <a:r>
              <a:rPr lang="en-US" dirty="0" smtClean="0"/>
              <a:t>schedule</a:t>
            </a:r>
            <a:endParaRPr lang="en-IN" dirty="0"/>
          </a:p>
        </p:txBody>
      </p:sp>
    </p:spTree>
  </p:cSld>
  <p:clrMapOvr>
    <a:masterClrMapping/>
  </p:clrMapOvr>
  <p:transition>
    <p:wheel spokes="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tax law</a:t>
            </a:r>
            <a:endParaRPr lang="en-IN" dirty="0"/>
          </a:p>
        </p:txBody>
      </p:sp>
      <p:sp>
        <p:nvSpPr>
          <p:cNvPr id="3" name="Content Placeholder 2"/>
          <p:cNvSpPr>
            <a:spLocks noGrp="1"/>
          </p:cNvSpPr>
          <p:nvPr>
            <p:ph idx="1"/>
          </p:nvPr>
        </p:nvSpPr>
        <p:spPr/>
        <p:txBody>
          <a:bodyPr/>
          <a:lstStyle/>
          <a:p>
            <a:r>
              <a:rPr lang="en-US" dirty="0" smtClean="0"/>
              <a:t>A new tax bill is introduced</a:t>
            </a:r>
          </a:p>
          <a:p>
            <a:r>
              <a:rPr lang="en-US" dirty="0" smtClean="0"/>
              <a:t>The provisions of the new tax are made part of the Finance bill</a:t>
            </a:r>
            <a:endParaRPr lang="en-IN" dirty="0"/>
          </a:p>
        </p:txBody>
      </p:sp>
    </p:spTree>
  </p:cSld>
  <p:clrMapOvr>
    <a:masterClrMapping/>
  </p:clrMapOvr>
  <p:transition>
    <p:wheel spokes="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Rule  </a:t>
            </a:r>
            <a:r>
              <a:rPr lang="en-US" dirty="0" err="1" smtClean="0"/>
              <a:t>vs</a:t>
            </a:r>
            <a:r>
              <a:rPr lang="en-US" dirty="0" smtClean="0"/>
              <a:t> principle </a:t>
            </a:r>
            <a:endParaRPr lang="en-IN" dirty="0"/>
          </a:p>
        </p:txBody>
      </p:sp>
      <p:sp>
        <p:nvSpPr>
          <p:cNvPr id="3" name="Content Placeholder 2"/>
          <p:cNvSpPr>
            <a:spLocks noGrp="1"/>
          </p:cNvSpPr>
          <p:nvPr>
            <p:ph idx="1"/>
          </p:nvPr>
        </p:nvSpPr>
        <p:spPr/>
        <p:txBody>
          <a:bodyPr/>
          <a:lstStyle/>
          <a:p>
            <a:r>
              <a:rPr lang="en-US" dirty="0" smtClean="0"/>
              <a:t>Twentieth century legal </a:t>
            </a:r>
            <a:r>
              <a:rPr lang="en-US" dirty="0" err="1" smtClean="0"/>
              <a:t>philospher</a:t>
            </a:r>
            <a:r>
              <a:rPr lang="en-US" dirty="0" smtClean="0"/>
              <a:t>-</a:t>
            </a:r>
          </a:p>
          <a:p>
            <a:endParaRPr lang="en-US" dirty="0" smtClean="0"/>
          </a:p>
          <a:p>
            <a:r>
              <a:rPr lang="en-IN" b="1" smtClean="0"/>
              <a:t>Herbert Hart-rule</a:t>
            </a:r>
            <a:endParaRPr lang="en-IN" b="1" dirty="0" smtClean="0"/>
          </a:p>
          <a:p>
            <a:r>
              <a:rPr lang="en-IN" dirty="0" smtClean="0"/>
              <a:t>Ronald </a:t>
            </a:r>
            <a:r>
              <a:rPr lang="en-IN" dirty="0" err="1" smtClean="0"/>
              <a:t>Dworkin</a:t>
            </a:r>
            <a:r>
              <a:rPr lang="en-IN" dirty="0" smtClean="0"/>
              <a:t>-principle</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Views/comments</a:t>
            </a:r>
            <a:endParaRPr lang="en-IN" dirty="0"/>
          </a:p>
        </p:txBody>
      </p:sp>
      <p:sp>
        <p:nvSpPr>
          <p:cNvPr id="3" name="Content Placeholder 2"/>
          <p:cNvSpPr>
            <a:spLocks noGrp="1"/>
          </p:cNvSpPr>
          <p:nvPr>
            <p:ph idx="1"/>
          </p:nvPr>
        </p:nvSpPr>
        <p:spPr/>
        <p:txBody>
          <a:bodyPr/>
          <a:lstStyle/>
          <a:p>
            <a:r>
              <a:rPr lang="en-US" dirty="0" smtClean="0"/>
              <a:t>Email to-</a:t>
            </a:r>
          </a:p>
          <a:p>
            <a:r>
              <a:rPr lang="en-US" dirty="0" smtClean="0"/>
              <a:t>Chaturvedi.kn@gmail.com</a:t>
            </a:r>
            <a:endParaRPr lang="en-IN" dirty="0"/>
          </a:p>
        </p:txBody>
      </p:sp>
    </p:spTree>
  </p:cSld>
  <p:clrMapOvr>
    <a:masterClrMapping/>
  </p:clrMapOvr>
  <p:transition>
    <p:wheel spokes="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Tax Policy</a:t>
            </a:r>
            <a:endParaRPr lang="en-IN" dirty="0"/>
          </a:p>
        </p:txBody>
      </p:sp>
      <p:sp>
        <p:nvSpPr>
          <p:cNvPr id="3" name="Content Placeholder 2"/>
          <p:cNvSpPr>
            <a:spLocks noGrp="1"/>
          </p:cNvSpPr>
          <p:nvPr>
            <p:ph idx="1"/>
          </p:nvPr>
        </p:nvSpPr>
        <p:spPr/>
        <p:txBody>
          <a:bodyPr/>
          <a:lstStyle/>
          <a:p>
            <a:r>
              <a:rPr lang="en-IN" b="1" dirty="0" smtClean="0"/>
              <a:t>Tax laws are more than just directing who pays what and when, they are a vehicle for the implementation of much of a nation’s</a:t>
            </a:r>
          </a:p>
          <a:p>
            <a:pPr>
              <a:buNone/>
            </a:pPr>
            <a:r>
              <a:rPr lang="en-IN" b="1" dirty="0" smtClean="0"/>
              <a:t>    economic, social, and fiscal policy.</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Requirement of drafting tax law</a:t>
            </a:r>
            <a:endParaRPr lang="en-IN" dirty="0"/>
          </a:p>
        </p:txBody>
      </p:sp>
      <p:sp>
        <p:nvSpPr>
          <p:cNvPr id="3" name="Content Placeholder 2"/>
          <p:cNvSpPr>
            <a:spLocks noGrp="1"/>
          </p:cNvSpPr>
          <p:nvPr>
            <p:ph idx="1"/>
          </p:nvPr>
        </p:nvSpPr>
        <p:spPr/>
        <p:txBody>
          <a:bodyPr/>
          <a:lstStyle/>
          <a:p>
            <a:r>
              <a:rPr lang="en-IN" dirty="0" smtClean="0"/>
              <a:t> </a:t>
            </a:r>
            <a:r>
              <a:rPr lang="en-IN" b="1" dirty="0" smtClean="0"/>
              <a:t>Tax law must be effective in achieving the policy goals of the government.</a:t>
            </a:r>
          </a:p>
          <a:p>
            <a:r>
              <a:rPr lang="en-IN" b="1" dirty="0" smtClean="0"/>
              <a:t>Tax laws must be drafted in the context of the style of legislative drafting in the country in question.</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Taxes as tool of development</a:t>
            </a:r>
            <a:endParaRPr lang="en-IN" dirty="0"/>
          </a:p>
        </p:txBody>
      </p:sp>
      <p:sp>
        <p:nvSpPr>
          <p:cNvPr id="3" name="Content Placeholder 2"/>
          <p:cNvSpPr>
            <a:spLocks noGrp="1"/>
          </p:cNvSpPr>
          <p:nvPr>
            <p:ph idx="1"/>
          </p:nvPr>
        </p:nvSpPr>
        <p:spPr/>
        <p:txBody>
          <a:bodyPr/>
          <a:lstStyle/>
          <a:p>
            <a:r>
              <a:rPr lang="en-IN" dirty="0" smtClean="0"/>
              <a:t> </a:t>
            </a:r>
            <a:r>
              <a:rPr lang="en-IN" b="1" dirty="0" smtClean="0"/>
              <a:t>THE </a:t>
            </a:r>
            <a:r>
              <a:rPr lang="en-IN" b="1" dirty="0"/>
              <a:t>REMITTANCES OF FOREIGN EXCHANGE AND INVESTMENT IN FOREIGN EXCHANGE BONDS (IMMUNITIES AND EXEMPTIONS) BILL, 1991</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IN" dirty="0"/>
          </a:p>
        </p:txBody>
      </p:sp>
      <p:sp>
        <p:nvSpPr>
          <p:cNvPr id="3" name="Content Placeholder 2"/>
          <p:cNvSpPr>
            <a:spLocks noGrp="1"/>
          </p:cNvSpPr>
          <p:nvPr>
            <p:ph idx="1"/>
          </p:nvPr>
        </p:nvSpPr>
        <p:spPr/>
        <p:txBody>
          <a:bodyPr>
            <a:normAutofit fontScale="77500" lnSpcReduction="20000"/>
          </a:bodyPr>
          <a:lstStyle/>
          <a:p>
            <a:pPr>
              <a:buNone/>
            </a:pPr>
            <a:endParaRPr lang="en-IN" b="1" dirty="0"/>
          </a:p>
          <a:p>
            <a:r>
              <a:rPr lang="en-IN" dirty="0" smtClean="0"/>
              <a:t>A BILL To provide for certain immunities to persons receiving remittances in foreign exchange and to persons owning the Foreign Exchange Bonds and for certain exemptions from direct taxes in relation to such remittances and bonds and for matters connected there with or incidental thereto.</a:t>
            </a:r>
          </a:p>
          <a:p>
            <a:r>
              <a:rPr lang="en-IN" dirty="0" smtClean="0"/>
              <a:t> WHEREAS the position relating to balance of payments has become difficult and it is expedient to attract large inflow of foreign exchange; </a:t>
            </a:r>
          </a:p>
          <a:p>
            <a:r>
              <a:rPr lang="en-IN" dirty="0" smtClean="0"/>
              <a:t>AND WHEREAS with a view to attracting such inflow of foreign exchange, it is expedient to provide for certain immunities and exemptions to render it possible for certain persons to receive the said remittances in foreign exchange and to own the said Bonds;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772400" cy="914400"/>
          </a:xfrm>
        </p:spPr>
        <p:txBody>
          <a:bodyPr/>
          <a:lstStyle/>
          <a:p>
            <a:r>
              <a:rPr lang="en-US" dirty="0" smtClean="0"/>
              <a:t>     </a:t>
            </a:r>
            <a:endParaRPr lang="en-IN" dirty="0"/>
          </a:p>
        </p:txBody>
      </p:sp>
      <p:sp>
        <p:nvSpPr>
          <p:cNvPr id="3" name="Content Placeholder 2"/>
          <p:cNvSpPr>
            <a:spLocks noGrp="1"/>
          </p:cNvSpPr>
          <p:nvPr>
            <p:ph idx="1"/>
          </p:nvPr>
        </p:nvSpPr>
        <p:spPr/>
        <p:txBody>
          <a:bodyPr/>
          <a:lstStyle/>
          <a:p>
            <a:r>
              <a:rPr lang="en-US" dirty="0" smtClean="0"/>
              <a:t>The present position of foreign exchange has become difficult and it has become necessary to attract larger inflow of foreign exchange.</a:t>
            </a:r>
          </a:p>
          <a:p>
            <a:endParaRPr lang="en-US" dirty="0"/>
          </a:p>
          <a:p>
            <a:r>
              <a:rPr lang="en-US" dirty="0" smtClean="0"/>
              <a:t>28</a:t>
            </a:r>
            <a:r>
              <a:rPr lang="en-US" baseline="30000" dirty="0" smtClean="0"/>
              <a:t>th</a:t>
            </a:r>
            <a:r>
              <a:rPr lang="en-US" dirty="0" smtClean="0"/>
              <a:t> august 1991                </a:t>
            </a:r>
            <a:r>
              <a:rPr lang="en-US" dirty="0" err="1"/>
              <a:t>M</a:t>
            </a:r>
            <a:r>
              <a:rPr lang="en-US" dirty="0" err="1" smtClean="0"/>
              <a:t>anmohan</a:t>
            </a:r>
            <a:r>
              <a:rPr lang="en-US" dirty="0" smtClean="0"/>
              <a:t> </a:t>
            </a:r>
            <a:r>
              <a:rPr lang="en-US" dirty="0" err="1" smtClean="0"/>
              <a:t>singh</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Foreign Exchange Reserve</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  </a:t>
            </a:r>
            <a:r>
              <a:rPr lang="en-IN" dirty="0"/>
              <a:t>$5.8 billion as at end-March </a:t>
            </a:r>
            <a:r>
              <a:rPr lang="en-IN" b="1" dirty="0" smtClean="0"/>
              <a:t>1991.</a:t>
            </a:r>
          </a:p>
          <a:p>
            <a:endParaRPr lang="en-IN" b="1" cap="all" dirty="0"/>
          </a:p>
          <a:p>
            <a:r>
              <a:rPr lang="en-IN" dirty="0" smtClean="0"/>
              <a:t> </a:t>
            </a:r>
            <a:r>
              <a:rPr lang="en-IN" dirty="0"/>
              <a:t>$404.921 billion in the week to December </a:t>
            </a:r>
            <a:r>
              <a:rPr lang="en-IN" dirty="0" smtClean="0"/>
              <a:t>22,2017.</a:t>
            </a:r>
            <a:endParaRPr lang="en-IN" dirty="0"/>
          </a:p>
          <a:p>
            <a:endParaRPr lang="en-IN" dirty="0" smtClean="0"/>
          </a:p>
          <a:p>
            <a:endParaRPr lang="en-IN" dirty="0"/>
          </a:p>
          <a:p>
            <a:r>
              <a:rPr lang="en-IN" dirty="0"/>
              <a:t>In over a decade of economic reforms, the level of foreign exchange reserves has steadily increased from $5.8 billion as at end-March 1991 to $75.4 billion by end-March 2003 and further to $91.1 billion by end-September 2003. </a:t>
            </a:r>
          </a:p>
          <a:p>
            <a:endParaRPr lang="en-IN" dirty="0"/>
          </a:p>
        </p:txBody>
      </p:sp>
    </p:spTree>
  </p:cSld>
  <p:clrMapOvr>
    <a:masterClrMapping/>
  </p:clrMapOvr>
  <p:transition>
    <p:wheel spokes="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Bearer Bonds Scheme</a:t>
            </a:r>
            <a:endParaRPr lang="en-IN" dirty="0"/>
          </a:p>
        </p:txBody>
      </p:sp>
      <p:sp>
        <p:nvSpPr>
          <p:cNvPr id="3" name="Content Placeholder 2"/>
          <p:cNvSpPr>
            <a:spLocks noGrp="1"/>
          </p:cNvSpPr>
          <p:nvPr>
            <p:ph idx="1"/>
          </p:nvPr>
        </p:nvSpPr>
        <p:spPr/>
        <p:txBody>
          <a:bodyPr>
            <a:normAutofit fontScale="70000" lnSpcReduction="20000"/>
          </a:bodyPr>
          <a:lstStyle/>
          <a:p>
            <a:pPr>
              <a:buNone/>
            </a:pPr>
            <a:endParaRPr lang="en-IN" dirty="0"/>
          </a:p>
          <a:p>
            <a:pPr>
              <a:buNone/>
            </a:pPr>
            <a:r>
              <a:rPr lang="en-IN" dirty="0" smtClean="0"/>
              <a:t>     The </a:t>
            </a:r>
            <a:r>
              <a:rPr lang="en-IN" dirty="0"/>
              <a:t>Special Bearer Bonds (Immunities and Exemptions) Ordinance, 1981 (‘the Ordinance’), was promulgated by the President on January 12, 1981. The Ordinance was replaced by the Special Bearer Bonds (Immunities and Exemptions) Act, 1981 (‘the Act’) which received the assent of the President on March 27, 19</a:t>
            </a:r>
          </a:p>
          <a:p>
            <a:r>
              <a:rPr lang="en-IN" dirty="0"/>
              <a:t> The Bonds were placed on sale from February 2, 1981 in India and from February 9, 1981, abroad. The sale of Bonds was, however, suspended with effect from May 1, 1981.</a:t>
            </a:r>
          </a:p>
          <a:p>
            <a:r>
              <a:rPr lang="en-IN" dirty="0" smtClean="0"/>
              <a:t>The </a:t>
            </a:r>
            <a:r>
              <a:rPr lang="en-IN" dirty="0"/>
              <a:t>constitutional validity of the Ordinance and the Act which replaced it was challenged in some writ petitions filed in the Supreme Court. These writ petitions were, however, dismissed by the Court on September 2, 1981. The sale of the Bonds has since been resumed with effect from December 1, 1981 and will continue </a:t>
            </a:r>
            <a:r>
              <a:rPr lang="en-IN" dirty="0" err="1"/>
              <a:t>uptil</a:t>
            </a:r>
            <a:r>
              <a:rPr lang="en-IN" dirty="0"/>
              <a:t> January 9, 1982.</a:t>
            </a:r>
          </a:p>
          <a:p>
            <a:endParaRPr lang="en-IN"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Nature and source of acquisition of bonds</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 Can the officer question a person regarding the nature and source of acquisition of special bearer bonds?</a:t>
            </a:r>
          </a:p>
          <a:p>
            <a:r>
              <a:rPr lang="en-IN" dirty="0" smtClean="0"/>
              <a:t>Answer : No. Section 3(1)( a) of the Act provides that, notwithstanding anything contained in any other law for the time being in force, no person who has subscribed to or has otherwise acquired special bearer bonds shall be required to disclose for any purpose whatsoever, the nature and source of acquisition of the Bonds. This is, however, subject to the exceptions mentioned in section 3(2) of that Act.</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845</TotalTime>
  <Words>538</Words>
  <Application>Microsoft Office PowerPoint</Application>
  <PresentationFormat>On-screen Show (4:3)</PresentationFormat>
  <Paragraphs>58</Paragraphs>
  <Slides>15</Slides>
  <Notes>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Metro</vt:lpstr>
      <vt:lpstr>Drafting a tax legislation</vt:lpstr>
      <vt:lpstr>         Tax Policy</vt:lpstr>
      <vt:lpstr>Requirement of drafting tax law</vt:lpstr>
      <vt:lpstr>Taxes as tool of development</vt:lpstr>
      <vt:lpstr>Purpose</vt:lpstr>
      <vt:lpstr>     </vt:lpstr>
      <vt:lpstr>Foreign Exchange Reserve</vt:lpstr>
      <vt:lpstr>Special Bearer Bonds Scheme</vt:lpstr>
      <vt:lpstr>Nature and source of acquisition of bonds</vt:lpstr>
      <vt:lpstr>Non Obstante clause</vt:lpstr>
      <vt:lpstr>Finance bill</vt:lpstr>
      <vt:lpstr>Taxation amendment bill</vt:lpstr>
      <vt:lpstr>New tax law</vt:lpstr>
      <vt:lpstr>   Rule  vs principle </vt:lpstr>
      <vt:lpstr>Views/comments</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Drafting a tax legislation</dc:title>
  <dc:creator>user</dc:creator>
  <cp:lastModifiedBy>user</cp:lastModifiedBy>
  <cp:revision>38</cp:revision>
  <dcterms:created xsi:type="dcterms:W3CDTF">2018-02-04T14:10:09Z</dcterms:created>
  <dcterms:modified xsi:type="dcterms:W3CDTF">2018-02-05T23:12:41Z</dcterms:modified>
</cp:coreProperties>
</file>