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7" r:id="rId15"/>
    <p:sldId id="28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E897A6-6C38-494C-9412-34E626E0D6B1}" type="datetimeFigureOut">
              <a:rPr lang="en-IN" smtClean="0"/>
              <a:pPr/>
              <a:t>19-01-2018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EE7B1B-4A66-4449-BD9F-9FA62D3BEB2F}"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91EE7B1B-4A66-4449-BD9F-9FA62D3BEB2F}" type="slidenum">
              <a:rPr lang="en-IN" smtClean="0"/>
              <a:pPr/>
              <a:t>3</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91EE7B1B-4A66-4449-BD9F-9FA62D3BEB2F}" type="slidenum">
              <a:rPr lang="en-IN" smtClean="0"/>
              <a:pPr/>
              <a:t>22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DBAE7BE-C41F-4E99-BC26-6F5ED820B410}" type="datetimeFigureOut">
              <a:rPr lang="en-IN" smtClean="0"/>
              <a:pPr/>
              <a:t>19-01-2018</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95A780E6-F9C8-46F6-A23B-D0130C795B92}"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BAE7BE-C41F-4E99-BC26-6F5ED820B410}" type="datetimeFigureOut">
              <a:rPr lang="en-IN" smtClean="0"/>
              <a:pPr/>
              <a:t>19-01-2018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A780E6-F9C8-46F6-A23B-D0130C795B9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BAE7BE-C41F-4E99-BC26-6F5ED820B410}" type="datetimeFigureOut">
              <a:rPr lang="en-IN" smtClean="0"/>
              <a:pPr/>
              <a:t>19-01-2018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A780E6-F9C8-46F6-A23B-D0130C795B92}"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BAE7BE-C41F-4E99-BC26-6F5ED820B410}" type="datetimeFigureOut">
              <a:rPr lang="en-IN" smtClean="0"/>
              <a:pPr/>
              <a:t>19-01-2018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A780E6-F9C8-46F6-A23B-D0130C795B92}"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DBAE7BE-C41F-4E99-BC26-6F5ED820B410}" type="datetimeFigureOut">
              <a:rPr lang="en-IN" smtClean="0"/>
              <a:pPr/>
              <a:t>19-01-2018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A780E6-F9C8-46F6-A23B-D0130C795B92}"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DBAE7BE-C41F-4E99-BC26-6F5ED820B410}" type="datetimeFigureOut">
              <a:rPr lang="en-IN" smtClean="0"/>
              <a:pPr/>
              <a:t>19-01-2018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A780E6-F9C8-46F6-A23B-D0130C795B92}"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DBAE7BE-C41F-4E99-BC26-6F5ED820B410}" type="datetimeFigureOut">
              <a:rPr lang="en-IN" smtClean="0"/>
              <a:pPr/>
              <a:t>19-01-2018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A780E6-F9C8-46F6-A23B-D0130C795B92}"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DBAE7BE-C41F-4E99-BC26-6F5ED820B410}" type="datetimeFigureOut">
              <a:rPr lang="en-IN" smtClean="0"/>
              <a:pPr/>
              <a:t>19-01-2018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A780E6-F9C8-46F6-A23B-D0130C795B92}"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BAE7BE-C41F-4E99-BC26-6F5ED820B410}" type="datetimeFigureOut">
              <a:rPr lang="en-IN" smtClean="0"/>
              <a:pPr/>
              <a:t>19-01-2018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5A780E6-F9C8-46F6-A23B-D0130C795B9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DBAE7BE-C41F-4E99-BC26-6F5ED820B410}" type="datetimeFigureOut">
              <a:rPr lang="en-IN" smtClean="0"/>
              <a:pPr/>
              <a:t>19-01-2018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A780E6-F9C8-46F6-A23B-D0130C795B92}"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DBAE7BE-C41F-4E99-BC26-6F5ED820B410}" type="datetimeFigureOut">
              <a:rPr lang="en-IN" smtClean="0"/>
              <a:pPr/>
              <a:t>19-01-2018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95A780E6-F9C8-46F6-A23B-D0130C795B92}"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DBAE7BE-C41F-4E99-BC26-6F5ED820B410}" type="datetimeFigureOut">
              <a:rPr lang="en-IN" smtClean="0"/>
              <a:pPr/>
              <a:t>19-01-2018</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5A780E6-F9C8-46F6-A23B-D0130C795B92}"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LEGISLATIVE DRAFTING*</a:t>
            </a:r>
            <a:endParaRPr lang="en-IN" dirty="0"/>
          </a:p>
        </p:txBody>
      </p:sp>
      <p:sp>
        <p:nvSpPr>
          <p:cNvPr id="3" name="Subtitle 2"/>
          <p:cNvSpPr>
            <a:spLocks noGrp="1"/>
          </p:cNvSpPr>
          <p:nvPr>
            <p:ph type="subTitle" idx="1"/>
          </p:nvPr>
        </p:nvSpPr>
        <p:spPr/>
        <p:txBody>
          <a:bodyPr/>
          <a:lstStyle/>
          <a:p>
            <a:r>
              <a:rPr lang="en-US" dirty="0" smtClean="0"/>
              <a:t>* Dr </a:t>
            </a:r>
            <a:r>
              <a:rPr lang="en-US" dirty="0" err="1" smtClean="0"/>
              <a:t>K.N.Chaturvedi</a:t>
            </a:r>
            <a:r>
              <a:rPr lang="en-US" dirty="0" smtClean="0"/>
              <a:t>, Course Director</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Bills referred to a Committee</a:t>
            </a:r>
            <a:endParaRPr lang="en-IN" dirty="0"/>
          </a:p>
        </p:txBody>
      </p:sp>
      <p:sp>
        <p:nvSpPr>
          <p:cNvPr id="3" name="Content Placeholder 2"/>
          <p:cNvSpPr>
            <a:spLocks noGrp="1"/>
          </p:cNvSpPr>
          <p:nvPr>
            <p:ph idx="1"/>
          </p:nvPr>
        </p:nvSpPr>
        <p:spPr/>
        <p:txBody>
          <a:bodyPr/>
          <a:lstStyle/>
          <a:p>
            <a:r>
              <a:rPr lang="en-US" dirty="0" smtClean="0"/>
              <a:t>Detailed examination of a bill takes place in-Standing committee, select Committee or joint committee.</a:t>
            </a:r>
          </a:p>
          <a:p>
            <a:r>
              <a:rPr lang="en-US" dirty="0" smtClean="0"/>
              <a:t>The recommendations of a committee are not binding on the government.</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Bill becomes an Act</a:t>
            </a:r>
            <a:endParaRPr lang="en-IN" dirty="0"/>
          </a:p>
        </p:txBody>
      </p:sp>
      <p:sp>
        <p:nvSpPr>
          <p:cNvPr id="3" name="Content Placeholder 2"/>
          <p:cNvSpPr>
            <a:spLocks noGrp="1"/>
          </p:cNvSpPr>
          <p:nvPr>
            <p:ph idx="1"/>
          </p:nvPr>
        </p:nvSpPr>
        <p:spPr/>
        <p:txBody>
          <a:bodyPr/>
          <a:lstStyle/>
          <a:p>
            <a:r>
              <a:rPr lang="en-US" dirty="0" smtClean="0"/>
              <a:t>A bill passed by both the houses of parliament with or without amendments.</a:t>
            </a:r>
          </a:p>
          <a:p>
            <a:r>
              <a:rPr lang="en-US" dirty="0" smtClean="0"/>
              <a:t>A bill becomes an Act when it receives the assent of the President of India.</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Bringing an Act into force</a:t>
            </a:r>
            <a:endParaRPr lang="en-IN" dirty="0"/>
          </a:p>
        </p:txBody>
      </p:sp>
      <p:sp>
        <p:nvSpPr>
          <p:cNvPr id="3" name="Content Placeholder 2"/>
          <p:cNvSpPr>
            <a:spLocks noGrp="1"/>
          </p:cNvSpPr>
          <p:nvPr>
            <p:ph idx="1"/>
          </p:nvPr>
        </p:nvSpPr>
        <p:spPr/>
        <p:txBody>
          <a:bodyPr/>
          <a:lstStyle/>
          <a:p>
            <a:r>
              <a:rPr lang="en-US" dirty="0" smtClean="0"/>
              <a:t> An Act becomes effective when it is brought into force-</a:t>
            </a:r>
          </a:p>
          <a:p>
            <a:r>
              <a:rPr lang="en-US" dirty="0" smtClean="0"/>
              <a:t>By a notification from a prospective or future date</a:t>
            </a:r>
          </a:p>
          <a:p>
            <a:r>
              <a:rPr lang="en-US" dirty="0" smtClean="0"/>
              <a:t>From the date of assent by President of India</a:t>
            </a:r>
          </a:p>
          <a:p>
            <a:r>
              <a:rPr lang="en-US" dirty="0" smtClean="0"/>
              <a:t>From a retrospective date specified in the Act.</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 Bill/Act</a:t>
            </a:r>
            <a:endParaRPr lang="en-IN" dirty="0"/>
          </a:p>
        </p:txBody>
      </p:sp>
      <p:sp>
        <p:nvSpPr>
          <p:cNvPr id="3" name="Content Placeholder 2"/>
          <p:cNvSpPr>
            <a:spLocks noGrp="1"/>
          </p:cNvSpPr>
          <p:nvPr>
            <p:ph idx="1"/>
          </p:nvPr>
        </p:nvSpPr>
        <p:spPr/>
        <p:txBody>
          <a:bodyPr>
            <a:normAutofit fontScale="92500"/>
          </a:bodyPr>
          <a:lstStyle/>
          <a:p>
            <a:r>
              <a:rPr lang="en-US" dirty="0" smtClean="0"/>
              <a:t>Short </a:t>
            </a:r>
            <a:r>
              <a:rPr lang="en-US" dirty="0" smtClean="0"/>
              <a:t>title</a:t>
            </a:r>
            <a:r>
              <a:rPr lang="en-US" dirty="0" smtClean="0"/>
              <a:t>- It refers to the subject of legislation</a:t>
            </a:r>
            <a:endParaRPr lang="en-US" dirty="0" smtClean="0"/>
          </a:p>
          <a:p>
            <a:r>
              <a:rPr lang="en-US" dirty="0" smtClean="0"/>
              <a:t>Long </a:t>
            </a:r>
            <a:r>
              <a:rPr lang="en-US" dirty="0" smtClean="0"/>
              <a:t>title</a:t>
            </a:r>
            <a:r>
              <a:rPr lang="en-US" dirty="0" smtClean="0"/>
              <a:t>- It refers to the purpose of legislation</a:t>
            </a:r>
            <a:endParaRPr lang="en-US" dirty="0" smtClean="0"/>
          </a:p>
          <a:p>
            <a:r>
              <a:rPr lang="en-US" dirty="0" smtClean="0"/>
              <a:t>Enacting </a:t>
            </a:r>
            <a:r>
              <a:rPr lang="en-US" dirty="0" smtClean="0"/>
              <a:t>clause</a:t>
            </a:r>
            <a:r>
              <a:rPr lang="en-US" dirty="0" smtClean="0"/>
              <a:t>- It refers to the authority of Parliament.</a:t>
            </a:r>
            <a:endParaRPr lang="en-US" dirty="0" smtClean="0"/>
          </a:p>
          <a:p>
            <a:r>
              <a:rPr lang="en-US" dirty="0" smtClean="0"/>
              <a:t>Short title, extent and </a:t>
            </a:r>
            <a:r>
              <a:rPr lang="en-US" dirty="0" smtClean="0"/>
              <a:t>commencement</a:t>
            </a:r>
            <a:endParaRPr lang="en-US" dirty="0" smtClean="0"/>
          </a:p>
          <a:p>
            <a:r>
              <a:rPr lang="en-US" dirty="0" smtClean="0"/>
              <a:t>Extent clause-</a:t>
            </a:r>
          </a:p>
          <a:p>
            <a:r>
              <a:rPr lang="en-US" dirty="0" smtClean="0"/>
              <a:t>It </a:t>
            </a:r>
            <a:r>
              <a:rPr lang="en-US" dirty="0" smtClean="0"/>
              <a:t>applies to whole of </a:t>
            </a:r>
            <a:r>
              <a:rPr lang="en-US" dirty="0" smtClean="0"/>
              <a:t>India( territorial)</a:t>
            </a:r>
            <a:endParaRPr lang="en-US" dirty="0" smtClean="0"/>
          </a:p>
          <a:p>
            <a:r>
              <a:rPr lang="en-US" dirty="0" smtClean="0"/>
              <a:t>It applies to persons living outside </a:t>
            </a:r>
            <a:r>
              <a:rPr lang="en-US" dirty="0" smtClean="0"/>
              <a:t>India(extra-territorial)</a:t>
            </a:r>
            <a:endParaRPr lang="en-US" dirty="0" smtClean="0"/>
          </a:p>
          <a:p>
            <a:r>
              <a:rPr lang="en-US" dirty="0" smtClean="0"/>
              <a:t>There must be a nexus between the legislation and the events , activities to which such legislation applies extra-territorially.</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Preamble of a Bill/Act</a:t>
            </a:r>
            <a:endParaRPr lang="en-IN" dirty="0"/>
          </a:p>
        </p:txBody>
      </p:sp>
      <p:sp>
        <p:nvSpPr>
          <p:cNvPr id="3" name="Content Placeholder 2"/>
          <p:cNvSpPr>
            <a:spLocks noGrp="1"/>
          </p:cNvSpPr>
          <p:nvPr>
            <p:ph idx="1"/>
          </p:nvPr>
        </p:nvSpPr>
        <p:spPr/>
        <p:txBody>
          <a:bodyPr/>
          <a:lstStyle/>
          <a:p>
            <a:r>
              <a:rPr lang="en-US" dirty="0" smtClean="0"/>
              <a:t>Preamble refers to-</a:t>
            </a:r>
          </a:p>
          <a:p>
            <a:r>
              <a:rPr lang="en-US" dirty="0" smtClean="0"/>
              <a:t>v</a:t>
            </a:r>
            <a:r>
              <a:rPr lang="en-US" dirty="0" smtClean="0"/>
              <a:t>alues in a Constitution</a:t>
            </a:r>
          </a:p>
          <a:p>
            <a:r>
              <a:rPr lang="en-US" dirty="0" smtClean="0"/>
              <a:t>b</a:t>
            </a:r>
            <a:r>
              <a:rPr lang="en-US" dirty="0" smtClean="0"/>
              <a:t>ackground of a Bill/Act.</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Long title and Preamble-PMLA</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Act to prevent money-laundering and to provide for confiscation of property derived from, or involved in, money-laundering and for matters connected therewith or incidental thereto. </a:t>
            </a:r>
            <a:endParaRPr lang="en-IN" dirty="0" smtClean="0"/>
          </a:p>
          <a:p>
            <a:pPr>
              <a:buNone/>
            </a:pPr>
            <a:r>
              <a:rPr lang="en-IN" dirty="0" smtClean="0"/>
              <a:t> </a:t>
            </a:r>
            <a:endParaRPr lang="en-IN" dirty="0" smtClean="0"/>
          </a:p>
          <a:p>
            <a:r>
              <a:rPr lang="en-IN" dirty="0" smtClean="0"/>
              <a:t>WHEREAS the Political Declaration and Global Programme of Action, annexed to the resolution S-17/2 was adopted by the General Assembly of the United Nations at its seventeenth special session on the twenty-third day of February, 1990; </a:t>
            </a:r>
          </a:p>
          <a:p>
            <a:r>
              <a:rPr lang="en-IN" dirty="0" smtClean="0"/>
              <a:t>AND WHEREAS the Political Declaration adopted by the Special Session of the United Nations General Assembly held on 8th to 10th June, 1998 calls upon the Member States to adopt national money-laundering legislation and programme;</a:t>
            </a:r>
          </a:p>
          <a:p>
            <a:r>
              <a:rPr lang="en-IN" dirty="0" smtClean="0"/>
              <a:t> AND WHEREAS it is considered necessary to implement the aforesaid resolution and the Declaration.</a:t>
            </a:r>
          </a:p>
          <a:p>
            <a:endParaRPr lang="en-IN" dirty="0" smtClean="0"/>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Commencement of an Act</a:t>
            </a:r>
            <a:endParaRPr lang="en-IN" dirty="0"/>
          </a:p>
        </p:txBody>
      </p:sp>
      <p:sp>
        <p:nvSpPr>
          <p:cNvPr id="3" name="Content Placeholder 2"/>
          <p:cNvSpPr>
            <a:spLocks noGrp="1"/>
          </p:cNvSpPr>
          <p:nvPr>
            <p:ph idx="1"/>
          </p:nvPr>
        </p:nvSpPr>
        <p:spPr/>
        <p:txBody>
          <a:bodyPr/>
          <a:lstStyle/>
          <a:p>
            <a:r>
              <a:rPr lang="en-US" dirty="0" smtClean="0"/>
              <a:t>Date of assent(It shall come into force at once).</a:t>
            </a:r>
          </a:p>
          <a:p>
            <a:r>
              <a:rPr lang="en-US" dirty="0" smtClean="0"/>
              <a:t>Future date as may be notified by the Central government.</a:t>
            </a:r>
          </a:p>
          <a:p>
            <a:r>
              <a:rPr lang="en-US" dirty="0" smtClean="0"/>
              <a:t>Retrospective date as may be specified in the legislation.</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Retrospective legislation</a:t>
            </a:r>
            <a:endParaRPr lang="en-IN" dirty="0"/>
          </a:p>
        </p:txBody>
      </p:sp>
      <p:sp>
        <p:nvSpPr>
          <p:cNvPr id="3" name="Content Placeholder 2"/>
          <p:cNvSpPr>
            <a:spLocks noGrp="1"/>
          </p:cNvSpPr>
          <p:nvPr>
            <p:ph idx="1"/>
          </p:nvPr>
        </p:nvSpPr>
        <p:spPr/>
        <p:txBody>
          <a:bodyPr/>
          <a:lstStyle/>
          <a:p>
            <a:r>
              <a:rPr lang="en-US" dirty="0" smtClean="0"/>
              <a:t>A retrospective legislation is contrary to rule of law.</a:t>
            </a:r>
          </a:p>
          <a:p>
            <a:r>
              <a:rPr lang="en-US" dirty="0" smtClean="0"/>
              <a:t>A retrospective validating  tax legislation was upheld by the Supreme court of India.</a:t>
            </a:r>
          </a:p>
          <a:p>
            <a:r>
              <a:rPr lang="en-US" dirty="0" smtClean="0"/>
              <a:t>A retrospective validating election law was upheld by the Supreme Court of </a:t>
            </a:r>
            <a:r>
              <a:rPr lang="en-US" dirty="0"/>
              <a:t>I</a:t>
            </a:r>
            <a:r>
              <a:rPr lang="en-US" dirty="0" smtClean="0"/>
              <a:t>ndia.</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Structure of a Bill/Act-Definitions</a:t>
            </a:r>
            <a:endParaRPr lang="en-IN" dirty="0"/>
          </a:p>
        </p:txBody>
      </p:sp>
      <p:sp>
        <p:nvSpPr>
          <p:cNvPr id="3" name="Content Placeholder 2"/>
          <p:cNvSpPr>
            <a:spLocks noGrp="1"/>
          </p:cNvSpPr>
          <p:nvPr>
            <p:ph idx="1"/>
          </p:nvPr>
        </p:nvSpPr>
        <p:spPr/>
        <p:txBody>
          <a:bodyPr>
            <a:normAutofit/>
          </a:bodyPr>
          <a:lstStyle/>
          <a:p>
            <a:r>
              <a:rPr lang="en-US" dirty="0" smtClean="0"/>
              <a:t>Words and phrases used in an Act-</a:t>
            </a:r>
          </a:p>
          <a:p>
            <a:r>
              <a:rPr lang="en-US" dirty="0" smtClean="0"/>
              <a:t> on more than one occasion and having the same meaning at all places where they occur ; and</a:t>
            </a:r>
          </a:p>
          <a:p>
            <a:r>
              <a:rPr lang="en-US" dirty="0" smtClean="0"/>
              <a:t>Ordinary meaning of the words used is intended to be replaced by the statutory meaning,</a:t>
            </a:r>
          </a:p>
          <a:p>
            <a:pPr>
              <a:buNone/>
            </a:pPr>
            <a:r>
              <a:rPr lang="en-US" dirty="0"/>
              <a:t> </a:t>
            </a:r>
            <a:r>
              <a:rPr lang="en-US" dirty="0" smtClean="0"/>
              <a:t>  are listed  in the definition clause of an Act.</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clause</a:t>
            </a:r>
            <a:endParaRPr lang="en-IN" dirty="0"/>
          </a:p>
        </p:txBody>
      </p:sp>
      <p:sp>
        <p:nvSpPr>
          <p:cNvPr id="3" name="Content Placeholder 2"/>
          <p:cNvSpPr>
            <a:spLocks noGrp="1"/>
          </p:cNvSpPr>
          <p:nvPr>
            <p:ph idx="1"/>
          </p:nvPr>
        </p:nvSpPr>
        <p:spPr/>
        <p:txBody>
          <a:bodyPr/>
          <a:lstStyle/>
          <a:p>
            <a:r>
              <a:rPr lang="en-US" dirty="0" smtClean="0"/>
              <a:t>All definitions of words used are given in alphabetical order starting from (a) onwards.</a:t>
            </a:r>
          </a:p>
          <a:p>
            <a:r>
              <a:rPr lang="en-US" dirty="0" smtClean="0"/>
              <a:t>Definition clause begins with the phrase- ‘unless the context requires otherwise’</a:t>
            </a:r>
          </a:p>
          <a:p>
            <a:r>
              <a:rPr lang="en-US" dirty="0" smtClean="0"/>
              <a:t>A definition of a word may begin with the word ‘means’ or ‘includes’ or both ‘means and includes’.</a:t>
            </a:r>
          </a:p>
          <a:p>
            <a:r>
              <a:rPr lang="en-US" dirty="0" smtClean="0"/>
              <a:t>For example-   ‘income’ includes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Training </a:t>
            </a:r>
            <a:r>
              <a:rPr lang="en-US" dirty="0" err="1" smtClean="0"/>
              <a:t>Programme</a:t>
            </a:r>
            <a:endParaRPr lang="en-US" dirty="0" smtClean="0"/>
          </a:p>
        </p:txBody>
      </p:sp>
      <p:sp>
        <p:nvSpPr>
          <p:cNvPr id="3" name="Content Placeholder 2"/>
          <p:cNvSpPr>
            <a:spLocks noGrp="1"/>
          </p:cNvSpPr>
          <p:nvPr>
            <p:ph idx="1"/>
          </p:nvPr>
        </p:nvSpPr>
        <p:spPr/>
        <p:txBody>
          <a:bodyPr/>
          <a:lstStyle/>
          <a:p>
            <a:pPr>
              <a:buNone/>
            </a:pPr>
            <a:r>
              <a:rPr lang="en-US" dirty="0" smtClean="0"/>
              <a:t>    Thirty-Third International Training </a:t>
            </a:r>
            <a:r>
              <a:rPr lang="en-US" dirty="0" err="1" smtClean="0"/>
              <a:t>Programme</a:t>
            </a:r>
            <a:r>
              <a:rPr lang="en-US" dirty="0" smtClean="0"/>
              <a:t> in Legislative Drafting-BPST, </a:t>
            </a:r>
            <a:r>
              <a:rPr lang="en-US" dirty="0" err="1" smtClean="0"/>
              <a:t>Lok</a:t>
            </a:r>
            <a:r>
              <a:rPr lang="en-US" dirty="0" smtClean="0"/>
              <a:t> </a:t>
            </a:r>
            <a:r>
              <a:rPr lang="en-US" dirty="0" err="1" smtClean="0"/>
              <a:t>Sabha</a:t>
            </a:r>
            <a:endParaRPr lang="en-US" dirty="0" smtClean="0"/>
          </a:p>
          <a:p>
            <a:pPr>
              <a:buNone/>
            </a:pPr>
            <a:r>
              <a:rPr lang="en-US" dirty="0"/>
              <a:t> </a:t>
            </a:r>
            <a:r>
              <a:rPr lang="en-US" dirty="0" smtClean="0"/>
              <a:t>                        </a:t>
            </a:r>
            <a:r>
              <a:rPr lang="en-US" dirty="0" smtClean="0"/>
              <a:t>22nd</a:t>
            </a:r>
            <a:r>
              <a:rPr lang="en-US" dirty="0" smtClean="0"/>
              <a:t> </a:t>
            </a:r>
            <a:r>
              <a:rPr lang="en-US" dirty="0" smtClean="0"/>
              <a:t>January 2018</a:t>
            </a:r>
          </a:p>
          <a:p>
            <a:pPr>
              <a:buNone/>
            </a:pPr>
            <a:r>
              <a:rPr lang="en-US" dirty="0"/>
              <a:t> </a:t>
            </a:r>
            <a:r>
              <a:rPr lang="en-US" dirty="0" smtClean="0"/>
              <a:t>                                  at</a:t>
            </a:r>
          </a:p>
          <a:p>
            <a:r>
              <a:rPr lang="en-US" dirty="0" smtClean="0"/>
              <a:t>                    10.30 a.m. to 11.30 a.m.</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clause</a:t>
            </a:r>
            <a:endParaRPr lang="en-IN" dirty="0"/>
          </a:p>
        </p:txBody>
      </p:sp>
      <p:sp>
        <p:nvSpPr>
          <p:cNvPr id="3" name="Content Placeholder 2"/>
          <p:cNvSpPr>
            <a:spLocks noGrp="1"/>
          </p:cNvSpPr>
          <p:nvPr>
            <p:ph idx="1"/>
          </p:nvPr>
        </p:nvSpPr>
        <p:spPr/>
        <p:txBody>
          <a:bodyPr/>
          <a:lstStyle/>
          <a:p>
            <a:r>
              <a:rPr lang="en-US" dirty="0" smtClean="0"/>
              <a:t>A definition may contain-</a:t>
            </a:r>
          </a:p>
          <a:p>
            <a:r>
              <a:rPr lang="en-US" dirty="0" smtClean="0"/>
              <a:t>A proviso</a:t>
            </a:r>
          </a:p>
          <a:p>
            <a:r>
              <a:rPr lang="en-US" dirty="0" smtClean="0"/>
              <a:t>An explanation</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Functions of a Proviso </a:t>
            </a:r>
            <a:br>
              <a:rPr lang="en-US" b="1" dirty="0" smtClean="0"/>
            </a:br>
            <a:endParaRPr lang="en-IN" dirty="0"/>
          </a:p>
        </p:txBody>
      </p:sp>
      <p:sp>
        <p:nvSpPr>
          <p:cNvPr id="3" name="Content Placeholder 2"/>
          <p:cNvSpPr>
            <a:spLocks noGrp="1"/>
          </p:cNvSpPr>
          <p:nvPr>
            <p:ph idx="1"/>
          </p:nvPr>
        </p:nvSpPr>
        <p:spPr/>
        <p:txBody>
          <a:bodyPr>
            <a:normAutofit/>
          </a:bodyPr>
          <a:lstStyle/>
          <a:p>
            <a:pPr algn="ctr">
              <a:buNone/>
              <a:defRPr/>
            </a:pPr>
            <a:endParaRPr lang="en-US" b="1" dirty="0"/>
          </a:p>
          <a:p>
            <a:pPr>
              <a:defRPr/>
            </a:pPr>
            <a:r>
              <a:rPr lang="en-US" dirty="0"/>
              <a:t>A proviso is a clause in </a:t>
            </a:r>
            <a:r>
              <a:rPr lang="en-US" dirty="0" smtClean="0"/>
              <a:t>an Act, </a:t>
            </a:r>
            <a:r>
              <a:rPr lang="en-US" dirty="0"/>
              <a:t>which begins with the phrase </a:t>
            </a:r>
            <a:r>
              <a:rPr lang="en-US" i="1" dirty="0"/>
              <a:t>Provided </a:t>
            </a:r>
            <a:r>
              <a:rPr lang="en-US" i="1" dirty="0" smtClean="0"/>
              <a:t>that</a:t>
            </a:r>
            <a:r>
              <a:rPr lang="en-IN" dirty="0" smtClean="0"/>
              <a:t>.</a:t>
            </a:r>
            <a:endParaRPr lang="en-US" dirty="0"/>
          </a:p>
          <a:p>
            <a:pPr>
              <a:defRPr/>
            </a:pPr>
            <a:r>
              <a:rPr lang="en-US" dirty="0"/>
              <a:t>A proviso has one or more of the following three functions: </a:t>
            </a:r>
          </a:p>
          <a:p>
            <a:pPr lvl="1">
              <a:buNone/>
              <a:defRPr/>
            </a:pPr>
            <a:r>
              <a:rPr lang="en-US" sz="2600" dirty="0"/>
              <a:t>(a) Exception to the main provision;  </a:t>
            </a:r>
          </a:p>
          <a:p>
            <a:pPr lvl="1">
              <a:buNone/>
              <a:defRPr/>
            </a:pPr>
            <a:r>
              <a:rPr lang="en-US" sz="2600" dirty="0"/>
              <a:t>(b) Condition to the main provision;</a:t>
            </a:r>
          </a:p>
          <a:p>
            <a:pPr lvl="1">
              <a:buNone/>
              <a:defRPr/>
            </a:pPr>
            <a:r>
              <a:rPr lang="en-US" sz="2600" dirty="0"/>
              <a:t>(c) Additional requirement</a:t>
            </a:r>
            <a:r>
              <a:rPr lang="en-US" sz="2600" dirty="0" smtClean="0"/>
              <a:t>.</a:t>
            </a:r>
          </a:p>
          <a:p>
            <a:pPr lvl="1">
              <a:buNone/>
              <a:defRPr/>
            </a:pPr>
            <a:endParaRPr lang="en-US" sz="2600" dirty="0"/>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More than one Proviso</a:t>
            </a:r>
            <a:endParaRPr lang="en-IN" dirty="0"/>
          </a:p>
        </p:txBody>
      </p:sp>
      <p:sp>
        <p:nvSpPr>
          <p:cNvPr id="3" name="Content Placeholder 2"/>
          <p:cNvSpPr>
            <a:spLocks noGrp="1"/>
          </p:cNvSpPr>
          <p:nvPr>
            <p:ph idx="1"/>
          </p:nvPr>
        </p:nvSpPr>
        <p:spPr/>
        <p:txBody>
          <a:bodyPr/>
          <a:lstStyle/>
          <a:p>
            <a:r>
              <a:rPr lang="en-US" dirty="0" smtClean="0"/>
              <a:t>The first proviso begins with- ‘Provided that’</a:t>
            </a:r>
          </a:p>
          <a:p>
            <a:r>
              <a:rPr lang="en-US" dirty="0" smtClean="0"/>
              <a:t>The second proviso begins with-   ‘Provided further’</a:t>
            </a:r>
          </a:p>
          <a:p>
            <a:r>
              <a:rPr lang="en-US" dirty="0" smtClean="0"/>
              <a:t>The third and subsequent provisos begin with-’Provided also’.</a:t>
            </a:r>
          </a:p>
          <a:p>
            <a:r>
              <a:rPr lang="en-US" dirty="0" smtClean="0"/>
              <a:t>A clause may contain as many as twelve proviso e .g. clause(23-C) of section 10 Income tax Act 1961. </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a:t>
            </a:r>
            <a:endParaRPr lang="en-IN" dirty="0"/>
          </a:p>
        </p:txBody>
      </p:sp>
      <p:sp>
        <p:nvSpPr>
          <p:cNvPr id="3" name="Content Placeholder 2"/>
          <p:cNvSpPr>
            <a:spLocks noGrp="1"/>
          </p:cNvSpPr>
          <p:nvPr>
            <p:ph idx="1"/>
          </p:nvPr>
        </p:nvSpPr>
        <p:spPr/>
        <p:txBody>
          <a:bodyPr/>
          <a:lstStyle/>
          <a:p>
            <a:r>
              <a:rPr lang="en-US" dirty="0" smtClean="0"/>
              <a:t>An explanation further amplifies the scope of a provision.</a:t>
            </a:r>
          </a:p>
          <a:p>
            <a:r>
              <a:rPr lang="en-US" dirty="0" smtClean="0"/>
              <a:t>Income-tax Act 1961-</a:t>
            </a:r>
          </a:p>
          <a:p>
            <a:r>
              <a:rPr lang="en-US" dirty="0" smtClean="0"/>
              <a:t>Income deemed to arise or accrue in India(section 9).</a:t>
            </a:r>
          </a:p>
          <a:p>
            <a:r>
              <a:rPr lang="en-US" dirty="0" smtClean="0"/>
              <a:t>Section 9(1)(a) contains seven explanations and provisos also.</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Power conferring clauses of a Bill</a:t>
            </a:r>
            <a:endParaRPr lang="en-IN" dirty="0"/>
          </a:p>
        </p:txBody>
      </p:sp>
      <p:sp>
        <p:nvSpPr>
          <p:cNvPr id="3" name="Content Placeholder 2"/>
          <p:cNvSpPr>
            <a:spLocks noGrp="1"/>
          </p:cNvSpPr>
          <p:nvPr>
            <p:ph idx="1"/>
          </p:nvPr>
        </p:nvSpPr>
        <p:spPr/>
        <p:txBody>
          <a:bodyPr/>
          <a:lstStyle/>
          <a:p>
            <a:r>
              <a:rPr lang="en-US" dirty="0" smtClean="0"/>
              <a:t>Power to make rules( Central Government)</a:t>
            </a:r>
          </a:p>
          <a:p>
            <a:r>
              <a:rPr lang="en-US" dirty="0" smtClean="0"/>
              <a:t>Power to make regulations(TRAI,SEBI)</a:t>
            </a:r>
          </a:p>
          <a:p>
            <a:r>
              <a:rPr lang="en-US" dirty="0" smtClean="0"/>
              <a:t>Power to remove difficulties(Central Government)</a:t>
            </a:r>
          </a:p>
          <a:p>
            <a:r>
              <a:rPr lang="en-US" dirty="0" smtClean="0"/>
              <a:t>Power to notify the provisions of an Act(Central Government)</a:t>
            </a:r>
          </a:p>
          <a:p>
            <a:r>
              <a:rPr lang="en-US" dirty="0" smtClean="0"/>
              <a:t>Power to delegate(as specified in the Act)</a:t>
            </a:r>
          </a:p>
          <a:p>
            <a:r>
              <a:rPr lang="en-US" dirty="0" smtClean="0"/>
              <a:t>Power to exempt(as specified in the Act)</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Penal provision of a bill</a:t>
            </a:r>
            <a:endParaRPr lang="en-IN" dirty="0"/>
          </a:p>
        </p:txBody>
      </p:sp>
      <p:sp>
        <p:nvSpPr>
          <p:cNvPr id="3" name="Content Placeholder 2"/>
          <p:cNvSpPr>
            <a:spLocks noGrp="1"/>
          </p:cNvSpPr>
          <p:nvPr>
            <p:ph idx="1"/>
          </p:nvPr>
        </p:nvSpPr>
        <p:spPr/>
        <p:txBody>
          <a:bodyPr/>
          <a:lstStyle/>
          <a:p>
            <a:r>
              <a:rPr lang="en-US" dirty="0" smtClean="0"/>
              <a:t>An act or omission may be made a punishable offence.</a:t>
            </a:r>
          </a:p>
          <a:p>
            <a:r>
              <a:rPr lang="en-US" dirty="0" smtClean="0"/>
              <a:t>The ingredients of an offence must be stated in clear terms.</a:t>
            </a:r>
          </a:p>
          <a:p>
            <a:r>
              <a:rPr lang="en-US" dirty="0" smtClean="0"/>
              <a:t>The penal consequences may be- payment of fine or imprisonment or both.</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Enforcement of a penal provision</a:t>
            </a:r>
            <a:endParaRPr lang="en-IN" dirty="0"/>
          </a:p>
        </p:txBody>
      </p:sp>
      <p:sp>
        <p:nvSpPr>
          <p:cNvPr id="3" name="Content Placeholder 2"/>
          <p:cNvSpPr>
            <a:spLocks noGrp="1"/>
          </p:cNvSpPr>
          <p:nvPr>
            <p:ph idx="1"/>
          </p:nvPr>
        </p:nvSpPr>
        <p:spPr/>
        <p:txBody>
          <a:bodyPr/>
          <a:lstStyle/>
          <a:p>
            <a:r>
              <a:rPr lang="en-US" dirty="0" smtClean="0"/>
              <a:t>The Code of Criminal Procedure 1973</a:t>
            </a:r>
          </a:p>
          <a:p>
            <a:r>
              <a:rPr lang="en-US" dirty="0" smtClean="0"/>
              <a:t>Whether the offence is </a:t>
            </a:r>
            <a:r>
              <a:rPr lang="en-US" dirty="0" err="1" smtClean="0"/>
              <a:t>bailable</a:t>
            </a:r>
            <a:r>
              <a:rPr lang="en-US" dirty="0" smtClean="0"/>
              <a:t> or non-</a:t>
            </a:r>
            <a:r>
              <a:rPr lang="en-US" dirty="0" err="1" smtClean="0"/>
              <a:t>bailable</a:t>
            </a:r>
            <a:r>
              <a:rPr lang="en-US" dirty="0" smtClean="0"/>
              <a:t>.</a:t>
            </a:r>
          </a:p>
          <a:p>
            <a:r>
              <a:rPr lang="en-US" dirty="0" smtClean="0"/>
              <a:t>In </a:t>
            </a:r>
            <a:r>
              <a:rPr lang="en-US" dirty="0" err="1" smtClean="0"/>
              <a:t>bailable</a:t>
            </a:r>
            <a:r>
              <a:rPr lang="en-US" dirty="0" smtClean="0"/>
              <a:t> offences, bail is to be granted by a police officer. In non-</a:t>
            </a:r>
            <a:r>
              <a:rPr lang="en-US" dirty="0" err="1" smtClean="0"/>
              <a:t>bailable</a:t>
            </a:r>
            <a:r>
              <a:rPr lang="en-US" dirty="0" smtClean="0"/>
              <a:t> offence, bail is to be granted by the court.</a:t>
            </a:r>
          </a:p>
          <a:p>
            <a:r>
              <a:rPr lang="en-US" dirty="0" smtClean="0"/>
              <a:t>Whether a police officer can arrest an accused without  warrant or with a  warrant.</a:t>
            </a:r>
          </a:p>
          <a:p>
            <a:r>
              <a:rPr lang="en-US" dirty="0" smtClean="0"/>
              <a:t>In serious offences a police officer may arrest a suspect without warrant.</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Enforcement of a penal provision</a:t>
            </a:r>
            <a:endParaRPr lang="en-IN" dirty="0"/>
          </a:p>
        </p:txBody>
      </p:sp>
      <p:sp>
        <p:nvSpPr>
          <p:cNvPr id="3" name="Content Placeholder 2"/>
          <p:cNvSpPr>
            <a:spLocks noGrp="1"/>
          </p:cNvSpPr>
          <p:nvPr>
            <p:ph idx="1"/>
          </p:nvPr>
        </p:nvSpPr>
        <p:spPr/>
        <p:txBody>
          <a:bodyPr/>
          <a:lstStyle/>
          <a:p>
            <a:r>
              <a:rPr lang="en-US" dirty="0" smtClean="0"/>
              <a:t>The Indian Evidence Act 1872-</a:t>
            </a:r>
          </a:p>
          <a:p>
            <a:r>
              <a:rPr lang="en-US" dirty="0" smtClean="0"/>
              <a:t>The guilt of an accused is to be proved beyond reasonable doubt.</a:t>
            </a:r>
          </a:p>
          <a:p>
            <a:r>
              <a:rPr lang="en-US" dirty="0" smtClean="0"/>
              <a:t>Burden of proof  lies on the prosecution.</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Prosecution of a corporate offender</a:t>
            </a:r>
            <a:endParaRPr lang="en-IN" dirty="0"/>
          </a:p>
        </p:txBody>
      </p:sp>
      <p:sp>
        <p:nvSpPr>
          <p:cNvPr id="3" name="Content Placeholder 2"/>
          <p:cNvSpPr>
            <a:spLocks noGrp="1"/>
          </p:cNvSpPr>
          <p:nvPr>
            <p:ph idx="1"/>
          </p:nvPr>
        </p:nvSpPr>
        <p:spPr/>
        <p:txBody>
          <a:bodyPr/>
          <a:lstStyle/>
          <a:p>
            <a:r>
              <a:rPr lang="en-US" dirty="0" smtClean="0"/>
              <a:t>For offences punishable with imprisonment and fine both, a question arose as to whether a corporate body can be </a:t>
            </a:r>
            <a:r>
              <a:rPr lang="en-US" dirty="0"/>
              <a:t> </a:t>
            </a:r>
            <a:r>
              <a:rPr lang="en-US" dirty="0" smtClean="0"/>
              <a:t>prosecuted for such offences as a corporate body can not be imprisoned</a:t>
            </a:r>
          </a:p>
          <a:p>
            <a:r>
              <a:rPr lang="en-US" dirty="0" smtClean="0"/>
              <a:t>The answer was given in yes after a prolonged legal battle.</a:t>
            </a:r>
          </a:p>
          <a:p>
            <a:r>
              <a:rPr lang="en-US" dirty="0" smtClean="0"/>
              <a:t>There is reported failure of corporate prosecution in India.</a:t>
            </a:r>
          </a:p>
          <a:p>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Criminal prosecution replaced with civil penalty</a:t>
            </a:r>
            <a:endParaRPr lang="en-IN" dirty="0"/>
          </a:p>
        </p:txBody>
      </p:sp>
      <p:sp>
        <p:nvSpPr>
          <p:cNvPr id="3" name="Content Placeholder 2"/>
          <p:cNvSpPr>
            <a:spLocks noGrp="1"/>
          </p:cNvSpPr>
          <p:nvPr>
            <p:ph idx="1"/>
          </p:nvPr>
        </p:nvSpPr>
        <p:spPr/>
        <p:txBody>
          <a:bodyPr/>
          <a:lstStyle/>
          <a:p>
            <a:r>
              <a:rPr lang="en-US" dirty="0" smtClean="0"/>
              <a:t>The Foreign Exchange Regulation Act 1973 contained penal provisions.</a:t>
            </a:r>
          </a:p>
          <a:p>
            <a:r>
              <a:rPr lang="en-US" dirty="0" smtClean="0"/>
              <a:t>The Foreign Exchange Management Act 1999 replaced penal provisions with  civil fines only.</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 </a:t>
            </a:r>
            <a:r>
              <a:rPr lang="en-IN" b="1" dirty="0"/>
              <a:t>What is </a:t>
            </a:r>
            <a:r>
              <a:rPr lang="en-IN" b="1" dirty="0" smtClean="0"/>
              <a:t>legislation?</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Legislation is used to regulate societal issues ranging from regulating human behaviour to protection of </a:t>
            </a:r>
            <a:r>
              <a:rPr lang="en-IN" dirty="0" smtClean="0"/>
              <a:t>environment.</a:t>
            </a:r>
          </a:p>
          <a:p>
            <a:r>
              <a:rPr lang="en-IN" dirty="0" smtClean="0"/>
              <a:t>Kinds of Legislation-</a:t>
            </a:r>
          </a:p>
          <a:p>
            <a:r>
              <a:rPr lang="en-US" dirty="0" smtClean="0"/>
              <a:t>Constitution</a:t>
            </a:r>
            <a:endParaRPr lang="en-IN" dirty="0" smtClean="0"/>
          </a:p>
          <a:p>
            <a:r>
              <a:rPr lang="en-IN" dirty="0" smtClean="0"/>
              <a:t>P</a:t>
            </a:r>
            <a:r>
              <a:rPr lang="en-IN" dirty="0" smtClean="0"/>
              <a:t>rimary  Legislation </a:t>
            </a:r>
          </a:p>
          <a:p>
            <a:r>
              <a:rPr lang="en-IN" dirty="0" smtClean="0"/>
              <a:t>S</a:t>
            </a:r>
            <a:r>
              <a:rPr lang="en-IN" dirty="0" smtClean="0"/>
              <a:t>ubordinate Legislation</a:t>
            </a:r>
            <a:endParaRPr lang="en-IN" dirty="0"/>
          </a:p>
          <a:p>
            <a:r>
              <a:rPr lang="en-IN" dirty="0"/>
              <a:t>Classification of primary </a:t>
            </a:r>
            <a:r>
              <a:rPr lang="en-IN" dirty="0" smtClean="0"/>
              <a:t>legislation-</a:t>
            </a:r>
          </a:p>
          <a:p>
            <a:r>
              <a:rPr lang="en-IN" dirty="0" smtClean="0"/>
              <a:t> Bills </a:t>
            </a:r>
            <a:r>
              <a:rPr lang="en-IN" dirty="0"/>
              <a:t>and </a:t>
            </a:r>
            <a:r>
              <a:rPr lang="en-IN" dirty="0" smtClean="0"/>
              <a:t>Acts</a:t>
            </a:r>
            <a:endParaRPr lang="en-IN" dirty="0"/>
          </a:p>
          <a:p>
            <a:r>
              <a:rPr lang="en-IN" dirty="0"/>
              <a:t>Structure and format of Bills and </a:t>
            </a:r>
            <a:r>
              <a:rPr lang="en-IN" dirty="0" smtClean="0"/>
              <a:t>Acts.</a:t>
            </a:r>
            <a:endParaRPr lang="en-IN" dirty="0"/>
          </a:p>
          <a:p>
            <a:endParaRPr lang="en-IN" dirty="0"/>
          </a:p>
          <a:p>
            <a:pPr>
              <a:buNone/>
            </a:pPr>
            <a:r>
              <a:rPr lang="en-IN" dirty="0" smtClean="0"/>
              <a:t/>
            </a:r>
            <a:br>
              <a:rPr lang="en-IN" dirty="0" smtClean="0"/>
            </a:b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a:t>
            </a:r>
            <a:r>
              <a:rPr lang="en-US" dirty="0" err="1" smtClean="0"/>
              <a:t>criminalisation</a:t>
            </a:r>
            <a:r>
              <a:rPr lang="en-US" dirty="0" smtClean="0"/>
              <a:t> of statute book</a:t>
            </a:r>
            <a:endParaRPr lang="en-IN" dirty="0"/>
          </a:p>
        </p:txBody>
      </p:sp>
      <p:sp>
        <p:nvSpPr>
          <p:cNvPr id="3" name="Content Placeholder 2"/>
          <p:cNvSpPr>
            <a:spLocks noGrp="1"/>
          </p:cNvSpPr>
          <p:nvPr>
            <p:ph idx="1"/>
          </p:nvPr>
        </p:nvSpPr>
        <p:spPr/>
        <p:txBody>
          <a:bodyPr/>
          <a:lstStyle/>
          <a:p>
            <a:r>
              <a:rPr lang="en-US" dirty="0" smtClean="0"/>
              <a:t>It is believed that a time has come to re-visit the statute book containing criminal sanctions.</a:t>
            </a:r>
          </a:p>
          <a:p>
            <a:r>
              <a:rPr lang="en-US" dirty="0" smtClean="0"/>
              <a:t>The Indian Penal code 1860 is a major criminal statute.</a:t>
            </a:r>
          </a:p>
          <a:p>
            <a:r>
              <a:rPr lang="en-US" dirty="0" smtClean="0"/>
              <a:t>Criminal offences have been created in tax laws, regulatory laws, </a:t>
            </a:r>
            <a:r>
              <a:rPr lang="en-US" dirty="0" err="1" smtClean="0"/>
              <a:t>labour</a:t>
            </a:r>
            <a:r>
              <a:rPr lang="en-US" dirty="0" smtClean="0"/>
              <a:t> laws, health laws.</a:t>
            </a: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377 Indian </a:t>
            </a:r>
            <a:r>
              <a:rPr lang="en-US" smtClean="0"/>
              <a:t>Penal Code</a:t>
            </a:r>
            <a:endParaRPr lang="en-IN" dirty="0"/>
          </a:p>
        </p:txBody>
      </p:sp>
      <p:sp>
        <p:nvSpPr>
          <p:cNvPr id="3" name="Content Placeholder 2"/>
          <p:cNvSpPr>
            <a:spLocks noGrp="1"/>
          </p:cNvSpPr>
          <p:nvPr>
            <p:ph idx="1"/>
          </p:nvPr>
        </p:nvSpPr>
        <p:spPr/>
        <p:txBody>
          <a:bodyPr>
            <a:normAutofit fontScale="92500" lnSpcReduction="10000"/>
          </a:bodyPr>
          <a:lstStyle/>
          <a:p>
            <a:pPr fontAlgn="base"/>
            <a:r>
              <a:rPr lang="en-US" dirty="0" smtClean="0"/>
              <a:t>S</a:t>
            </a:r>
            <a:r>
              <a:rPr lang="en-IN" dirty="0" err="1" smtClean="0"/>
              <a:t>ection</a:t>
            </a:r>
            <a:r>
              <a:rPr lang="en-IN" dirty="0" smtClean="0"/>
              <a:t> 377 was introduced during the British rule in India.</a:t>
            </a:r>
          </a:p>
          <a:p>
            <a:pPr fontAlgn="base"/>
            <a:r>
              <a:rPr lang="en-IN" dirty="0" smtClean="0"/>
              <a:t>The section was decriminalised by the High Court in 2009 if people engaging in sexual acts were adults and did so with consent.</a:t>
            </a:r>
          </a:p>
          <a:p>
            <a:r>
              <a:rPr lang="en-IN" dirty="0" smtClean="0"/>
              <a:t>The judgment of the High Court was overturned by the Supreme Court on 11 December 2013</a:t>
            </a:r>
            <a:br>
              <a:rPr lang="en-IN" dirty="0" smtClean="0"/>
            </a:br>
            <a:endParaRPr lang="en-IN" dirty="0" smtClean="0"/>
          </a:p>
          <a:p>
            <a:r>
              <a:rPr lang="en-IN" dirty="0" smtClean="0"/>
              <a:t> In February 2016, a curative petition was submitted by </a:t>
            </a:r>
            <a:r>
              <a:rPr lang="en-IN" dirty="0" err="1" smtClean="0"/>
              <a:t>Naz</a:t>
            </a:r>
            <a:r>
              <a:rPr lang="en-IN" dirty="0" smtClean="0"/>
              <a:t> Foundation and the Chief Justice of India, T.S. </a:t>
            </a:r>
            <a:r>
              <a:rPr lang="en-IN" dirty="0" err="1" smtClean="0"/>
              <a:t>Thakur</a:t>
            </a:r>
            <a:r>
              <a:rPr lang="en-IN" dirty="0" smtClean="0"/>
              <a:t> decided that the petitions will be reviewed again by a constitutional bench consisting of five members.</a:t>
            </a:r>
            <a:br>
              <a:rPr lang="en-IN" dirty="0" smtClean="0"/>
            </a:b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Influence of social change</a:t>
            </a:r>
            <a:endParaRPr lang="en-IN" dirty="0"/>
          </a:p>
        </p:txBody>
      </p:sp>
      <p:sp>
        <p:nvSpPr>
          <p:cNvPr id="3" name="Content Placeholder 2"/>
          <p:cNvSpPr>
            <a:spLocks noGrp="1"/>
          </p:cNvSpPr>
          <p:nvPr>
            <p:ph idx="1"/>
          </p:nvPr>
        </p:nvSpPr>
        <p:spPr/>
        <p:txBody>
          <a:bodyPr/>
          <a:lstStyle/>
          <a:p>
            <a:r>
              <a:rPr lang="en-US" dirty="0" smtClean="0"/>
              <a:t>Many traditional concepts are undergoing changes-</a:t>
            </a:r>
          </a:p>
          <a:p>
            <a:r>
              <a:rPr lang="en-US" dirty="0" smtClean="0"/>
              <a:t>Domestic violence is not limited to physical violence.</a:t>
            </a:r>
          </a:p>
          <a:p>
            <a:r>
              <a:rPr lang="en-US" dirty="0" smtClean="0"/>
              <a:t>Marriage(same sex marriage)</a:t>
            </a:r>
          </a:p>
          <a:p>
            <a:r>
              <a:rPr lang="en-US" dirty="0" smtClean="0"/>
              <a:t>Child(surrogate </a:t>
            </a:r>
            <a:r>
              <a:rPr lang="en-US" dirty="0" err="1" smtClean="0"/>
              <a:t>child,IVF</a:t>
            </a:r>
            <a:r>
              <a:rPr lang="en-US" dirty="0" smtClean="0"/>
              <a:t>)</a:t>
            </a:r>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Particpant’s</a:t>
            </a:r>
            <a:r>
              <a:rPr lang="en-US" dirty="0" smtClean="0"/>
              <a:t>     views</a:t>
            </a:r>
            <a:endParaRPr lang="en-IN" dirty="0"/>
          </a:p>
        </p:txBody>
      </p:sp>
      <p:sp>
        <p:nvSpPr>
          <p:cNvPr id="3" name="Content Placeholder 2"/>
          <p:cNvSpPr>
            <a:spLocks noGrp="1"/>
          </p:cNvSpPr>
          <p:nvPr>
            <p:ph idx="1"/>
          </p:nvPr>
        </p:nvSpPr>
        <p:spPr/>
        <p:txBody>
          <a:bodyPr/>
          <a:lstStyle/>
          <a:p>
            <a:endParaRPr lang="en-US" dirty="0" smtClean="0"/>
          </a:p>
          <a:p>
            <a:r>
              <a:rPr lang="en-US" dirty="0" smtClean="0"/>
              <a:t> Email your views at-</a:t>
            </a:r>
          </a:p>
          <a:p>
            <a:endParaRPr lang="en-US" dirty="0" smtClean="0"/>
          </a:p>
          <a:p>
            <a:endParaRPr lang="en-US" dirty="0" smtClean="0"/>
          </a:p>
          <a:p>
            <a:r>
              <a:rPr lang="en-US" dirty="0" smtClean="0"/>
              <a:t>Chaturvedi.kn@gmail.com</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of Legislation</a:t>
            </a:r>
            <a:endParaRPr lang="en-IN" dirty="0"/>
          </a:p>
        </p:txBody>
      </p:sp>
      <p:sp>
        <p:nvSpPr>
          <p:cNvPr id="3" name="Content Placeholder 2"/>
          <p:cNvSpPr>
            <a:spLocks noGrp="1"/>
          </p:cNvSpPr>
          <p:nvPr>
            <p:ph idx="1"/>
          </p:nvPr>
        </p:nvSpPr>
        <p:spPr/>
        <p:txBody>
          <a:bodyPr/>
          <a:lstStyle/>
          <a:p>
            <a:pPr algn="just"/>
            <a:endParaRPr lang="en-IN" dirty="0" smtClean="0"/>
          </a:p>
          <a:p>
            <a:pPr algn="just"/>
            <a:r>
              <a:rPr lang="en-US" dirty="0" smtClean="0"/>
              <a:t>Words, phrases and sentences are used to express the intention of lawmaker.</a:t>
            </a:r>
          </a:p>
          <a:p>
            <a:pPr algn="just"/>
            <a:r>
              <a:rPr lang="en-US" dirty="0" smtClean="0"/>
              <a:t>Text, co-text and context is used to find out the intent of lawmaker when the language is ambiguous or vague.</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of a legislation</a:t>
            </a:r>
            <a:endParaRPr lang="en-IN" dirty="0"/>
          </a:p>
        </p:txBody>
      </p:sp>
      <p:sp>
        <p:nvSpPr>
          <p:cNvPr id="3" name="Content Placeholder 2"/>
          <p:cNvSpPr>
            <a:spLocks noGrp="1"/>
          </p:cNvSpPr>
          <p:nvPr>
            <p:ph idx="1"/>
          </p:nvPr>
        </p:nvSpPr>
        <p:spPr/>
        <p:txBody>
          <a:bodyPr/>
          <a:lstStyle/>
          <a:p>
            <a:pPr>
              <a:buNone/>
            </a:pPr>
            <a:r>
              <a:rPr lang="en-US" dirty="0" smtClean="0"/>
              <a:t> International  Convention (money laundering).</a:t>
            </a:r>
          </a:p>
          <a:p>
            <a:pPr>
              <a:buNone/>
            </a:pPr>
            <a:r>
              <a:rPr lang="en-US" dirty="0"/>
              <a:t> </a:t>
            </a:r>
            <a:r>
              <a:rPr lang="en-US" dirty="0" smtClean="0"/>
              <a:t>Raising revenue for the State(taxes).</a:t>
            </a:r>
          </a:p>
          <a:p>
            <a:pPr>
              <a:buNone/>
            </a:pPr>
            <a:r>
              <a:rPr lang="en-US" dirty="0"/>
              <a:t> </a:t>
            </a:r>
            <a:r>
              <a:rPr lang="en-US" dirty="0" smtClean="0"/>
              <a:t>Reports of the Law Commission.</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Formulation</a:t>
            </a:r>
            <a:endParaRPr lang="en-IN" dirty="0"/>
          </a:p>
        </p:txBody>
      </p:sp>
      <p:sp>
        <p:nvSpPr>
          <p:cNvPr id="3" name="Content Placeholder 2"/>
          <p:cNvSpPr>
            <a:spLocks noGrp="1"/>
          </p:cNvSpPr>
          <p:nvPr>
            <p:ph idx="1"/>
          </p:nvPr>
        </p:nvSpPr>
        <p:spPr/>
        <p:txBody>
          <a:bodyPr/>
          <a:lstStyle/>
          <a:p>
            <a:r>
              <a:rPr lang="en-US" dirty="0" smtClean="0"/>
              <a:t>A decision to introduce a new legislation or to amend and existing legislation or to repeal an obsolete legislation is taken by the Union Cabinet.</a:t>
            </a:r>
          </a:p>
          <a:p>
            <a:r>
              <a:rPr lang="en-US" dirty="0" smtClean="0"/>
              <a:t>Allocation of Business Rules.</a:t>
            </a:r>
          </a:p>
          <a:p>
            <a:r>
              <a:rPr lang="en-US" dirty="0" smtClean="0"/>
              <a:t>Transaction of Business Rules.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Cabinet Note</a:t>
            </a:r>
            <a:endParaRPr lang="en-IN" dirty="0"/>
          </a:p>
        </p:txBody>
      </p:sp>
      <p:sp>
        <p:nvSpPr>
          <p:cNvPr id="3" name="Content Placeholder 2"/>
          <p:cNvSpPr>
            <a:spLocks noGrp="1"/>
          </p:cNvSpPr>
          <p:nvPr>
            <p:ph idx="1"/>
          </p:nvPr>
        </p:nvSpPr>
        <p:spPr/>
        <p:txBody>
          <a:bodyPr/>
          <a:lstStyle/>
          <a:p>
            <a:r>
              <a:rPr lang="en-US" dirty="0" smtClean="0"/>
              <a:t> A Cabinet note is prepared in the concerned ministry/department.</a:t>
            </a:r>
          </a:p>
          <a:p>
            <a:r>
              <a:rPr lang="en-US" dirty="0" smtClean="0"/>
              <a:t>Cabinet note is marked secret/confidential.</a:t>
            </a:r>
          </a:p>
          <a:p>
            <a:r>
              <a:rPr lang="en-US" dirty="0" smtClean="0"/>
              <a:t>Cabinet note is accompanied with a draft Bill.</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Preparation of a Draft Bill</a:t>
            </a:r>
            <a:endParaRPr lang="en-IN" dirty="0"/>
          </a:p>
        </p:txBody>
      </p:sp>
      <p:sp>
        <p:nvSpPr>
          <p:cNvPr id="3" name="Content Placeholder 2"/>
          <p:cNvSpPr>
            <a:spLocks noGrp="1"/>
          </p:cNvSpPr>
          <p:nvPr>
            <p:ph idx="1"/>
          </p:nvPr>
        </p:nvSpPr>
        <p:spPr/>
        <p:txBody>
          <a:bodyPr/>
          <a:lstStyle/>
          <a:p>
            <a:r>
              <a:rPr lang="en-US" dirty="0" smtClean="0"/>
              <a:t>The policy of a draft bill is determined by the ministry/department concerned.</a:t>
            </a:r>
          </a:p>
          <a:p>
            <a:r>
              <a:rPr lang="en-US" dirty="0" smtClean="0"/>
              <a:t>The language of a draft bill is chosen by  the parliamentary counsel.</a:t>
            </a:r>
          </a:p>
          <a:p>
            <a:r>
              <a:rPr lang="en-US" dirty="0" smtClean="0"/>
              <a:t>A draft bill undergoes many changes.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of a bill</a:t>
            </a:r>
            <a:endParaRPr lang="en-IN" dirty="0"/>
          </a:p>
        </p:txBody>
      </p:sp>
      <p:sp>
        <p:nvSpPr>
          <p:cNvPr id="3" name="Content Placeholder 2"/>
          <p:cNvSpPr>
            <a:spLocks noGrp="1"/>
          </p:cNvSpPr>
          <p:nvPr>
            <p:ph idx="1"/>
          </p:nvPr>
        </p:nvSpPr>
        <p:spPr/>
        <p:txBody>
          <a:bodyPr/>
          <a:lstStyle/>
          <a:p>
            <a:r>
              <a:rPr lang="en-US" dirty="0" smtClean="0"/>
              <a:t>A bill is sent for introduction to a house of parliament as per rules of procedure.</a:t>
            </a:r>
          </a:p>
          <a:p>
            <a:r>
              <a:rPr lang="en-US" dirty="0" smtClean="0"/>
              <a:t>Rules of Procedure of </a:t>
            </a:r>
            <a:r>
              <a:rPr lang="en-US" dirty="0" err="1" smtClean="0"/>
              <a:t>Lok</a:t>
            </a:r>
            <a:r>
              <a:rPr lang="en-US" dirty="0" smtClean="0"/>
              <a:t> </a:t>
            </a:r>
            <a:r>
              <a:rPr lang="en-US" dirty="0" err="1" smtClean="0"/>
              <a:t>Sabha</a:t>
            </a:r>
            <a:r>
              <a:rPr lang="en-US" dirty="0" smtClean="0"/>
              <a:t> and </a:t>
            </a:r>
            <a:r>
              <a:rPr lang="en-US" dirty="0" err="1" smtClean="0"/>
              <a:t>Rajya</a:t>
            </a:r>
            <a:r>
              <a:rPr lang="en-US" dirty="0" smtClean="0"/>
              <a:t> </a:t>
            </a:r>
            <a:r>
              <a:rPr lang="en-US" dirty="0" err="1" smtClean="0"/>
              <a:t>Sabha</a:t>
            </a:r>
            <a:r>
              <a:rPr lang="en-US" dirty="0" smtClean="0"/>
              <a:t> contain details as to introduction and passing of a bill.</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389</TotalTime>
  <Words>1406</Words>
  <Application>Microsoft Office PowerPoint</Application>
  <PresentationFormat>On-screen Show (4:3)</PresentationFormat>
  <Paragraphs>160</Paragraphs>
  <Slides>33</Slides>
  <Notes>2</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Flow</vt:lpstr>
      <vt:lpstr>INTRODUCTION TO LEGISLATIVE DRAFTING*</vt:lpstr>
      <vt:lpstr>Training Programme</vt:lpstr>
      <vt:lpstr> What is legislation?</vt:lpstr>
      <vt:lpstr>Language of Legislation</vt:lpstr>
      <vt:lpstr>Context of a legislation</vt:lpstr>
      <vt:lpstr>Policy Formulation</vt:lpstr>
      <vt:lpstr>Cabinet Note</vt:lpstr>
      <vt:lpstr>Preparation of a Draft Bill</vt:lpstr>
      <vt:lpstr>Introduction of a bill</vt:lpstr>
      <vt:lpstr>Bills referred to a Committee</vt:lpstr>
      <vt:lpstr>When Bill becomes an Act</vt:lpstr>
      <vt:lpstr>Bringing an Act into force</vt:lpstr>
      <vt:lpstr>Structure of a Bill/Act</vt:lpstr>
      <vt:lpstr>Preamble of a Bill/Act</vt:lpstr>
      <vt:lpstr>    Long title and Preamble-PMLA</vt:lpstr>
      <vt:lpstr>Commencement of an Act</vt:lpstr>
      <vt:lpstr>Retrospective legislation</vt:lpstr>
      <vt:lpstr>Structure of a Bill/Act-Definitions</vt:lpstr>
      <vt:lpstr>Definition clause</vt:lpstr>
      <vt:lpstr>Definition clause</vt:lpstr>
      <vt:lpstr>Functions of a Proviso  </vt:lpstr>
      <vt:lpstr>More than one Proviso</vt:lpstr>
      <vt:lpstr>Explanation</vt:lpstr>
      <vt:lpstr>Power conferring clauses of a Bill</vt:lpstr>
      <vt:lpstr>Penal provision of a bill</vt:lpstr>
      <vt:lpstr>Enforcement of a penal provision</vt:lpstr>
      <vt:lpstr>Enforcement of a penal provision</vt:lpstr>
      <vt:lpstr>Prosecution of a corporate offender</vt:lpstr>
      <vt:lpstr>Criminal prosecution replaced with civil penalty</vt:lpstr>
      <vt:lpstr>De-criminalisation of statute book</vt:lpstr>
      <vt:lpstr>Section 377 Indian Penal Code</vt:lpstr>
      <vt:lpstr>     Influence of social change</vt:lpstr>
      <vt:lpstr>         Particpant’s     views</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LEGISLATIVE DRAFTING</dc:title>
  <dc:creator>user</dc:creator>
  <cp:lastModifiedBy>user</cp:lastModifiedBy>
  <cp:revision>36</cp:revision>
  <dcterms:created xsi:type="dcterms:W3CDTF">2018-01-17T03:56:51Z</dcterms:created>
  <dcterms:modified xsi:type="dcterms:W3CDTF">2018-01-19T04:28:04Z</dcterms:modified>
</cp:coreProperties>
</file>