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handoutMasterIdLst>
    <p:handoutMasterId r:id="rId25"/>
  </p:handoutMasterIdLst>
  <p:sldIdLst>
    <p:sldId id="256" r:id="rId3"/>
    <p:sldId id="257" r:id="rId4"/>
    <p:sldId id="258" r:id="rId5"/>
    <p:sldId id="259" r:id="rId6"/>
    <p:sldId id="260" r:id="rId7"/>
    <p:sldId id="261" r:id="rId8"/>
    <p:sldId id="262" r:id="rId9"/>
    <p:sldId id="263" r:id="rId10"/>
    <p:sldId id="264"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85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F75D55-44A3-43A5-A6E9-A719113B23DA}"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D856D-29CF-466D-9DDC-E7B8B6FA3E2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userDrawn="1"/>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41D2AC3-6A0B-4169-B1EA-E3AE8B351BDD}"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D4B9363-8B87-41B7-9F8E-64519CBB8F34}"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AEF5746-5284-4951-9F37-7AE924EDBCB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2398B29-7265-4A65-A2A4-6703C057B7C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28FBA082-94DF-4C4B-A041-6624924AB0A8}"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B27686C4-3AB5-4E0C-86CA-FB108C350AA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F7F47CF-67C9-420C-80A5-E2069FF0C2D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0C3BFE2-83B7-4B0A-B9D3-AB28331082B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2EF78E3-FDA3-4D28-AAA2-0B81F349A39D}"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https://www.taxmann.com/preview-document?categoryName=direct-tax-laws&amp;fileId=101010000000325515&amp;subCategory=caselaws&amp;searchText=%5b2022%5d%20141%20taxmann.com%20332"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https://www.taxmann.com/preview-document?categoryName=direct-tax-laws&amp;fileId=101010000000319750&amp;subCategory=caselaws&amp;searchText=%5b2022%5d%20135%20taxmann.com%20286"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https://www.taxmann.com/preview-document?categoryName=direct-tax-laws&amp;fileId=101010000000319750&amp;subCategory=caselaws&amp;searchText=%5b2022%5d%20135%20taxmann.com%20286"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hyperlink" Target="https://taxmann.social/IuD9j" TargetMode="External"/></Relationships>
</file>

<file path=ppt/slides/_rels/slide21.xml.rels><?xml version="1.0" encoding="UTF-8" standalone="yes"?>
<Relationships xmlns="http://schemas.openxmlformats.org/package/2006/relationships"><Relationship Id="rId9" Type="http://schemas.openxmlformats.org/officeDocument/2006/relationships/hyperlink" Target="https://news.google.com/publications/CAAqBwgKMJP7lQsw1p6tAw?hl=en-IN&amp;gl=IN&amp;ceid=IN:en" TargetMode="External"/><Relationship Id="rId8" Type="http://schemas.openxmlformats.org/officeDocument/2006/relationships/image" Target="../media/image9.png"/><Relationship Id="rId7" Type="http://schemas.openxmlformats.org/officeDocument/2006/relationships/hyperlink" Target="https://www.youtube.com/user/TaxmannPublications?sub_confirmation=1" TargetMode="External"/><Relationship Id="rId6" Type="http://schemas.openxmlformats.org/officeDocument/2006/relationships/image" Target="../media/image8.png"/><Relationship Id="rId5" Type="http://schemas.openxmlformats.org/officeDocument/2006/relationships/hyperlink" Target="https://t.me/taxmannprofessionals" TargetMode="External"/><Relationship Id="rId4" Type="http://schemas.openxmlformats.org/officeDocument/2006/relationships/image" Target="../media/image7.png"/><Relationship Id="rId3" Type="http://schemas.openxmlformats.org/officeDocument/2006/relationships/hyperlink" Target="https://www.linkedin.com/company/taxmann/" TargetMode="External"/><Relationship Id="rId21" Type="http://schemas.openxmlformats.org/officeDocument/2006/relationships/slideLayout" Target="../slideLayouts/slideLayout13.xml"/><Relationship Id="rId20" Type="http://schemas.openxmlformats.org/officeDocument/2006/relationships/image" Target="../media/image4.png"/><Relationship Id="rId2" Type="http://schemas.openxmlformats.org/officeDocument/2006/relationships/image" Target="../media/image6.png"/><Relationship Id="rId19" Type="http://schemas.openxmlformats.org/officeDocument/2006/relationships/image" Target="../media/image15.png"/><Relationship Id="rId18" Type="http://schemas.openxmlformats.org/officeDocument/2006/relationships/hyperlink" Target="https://wa.me/919599414199?text=Hi" TargetMode="External"/><Relationship Id="rId17" Type="http://schemas.openxmlformats.org/officeDocument/2006/relationships/image" Target="../media/image14.png"/><Relationship Id="rId16" Type="http://schemas.openxmlformats.org/officeDocument/2006/relationships/image" Target="../media/image13.png"/><Relationship Id="rId15" Type="http://schemas.openxmlformats.org/officeDocument/2006/relationships/hyperlink" Target="https://twitter.com/taxmannindia" TargetMode="External"/><Relationship Id="rId14" Type="http://schemas.openxmlformats.org/officeDocument/2006/relationships/image" Target="../media/image12.png"/><Relationship Id="rId13" Type="http://schemas.openxmlformats.org/officeDocument/2006/relationships/hyperlink" Target="https://www.facebook.com/taxmannindia" TargetMode="External"/><Relationship Id="rId12" Type="http://schemas.openxmlformats.org/officeDocument/2006/relationships/image" Target="../media/image11.png"/><Relationship Id="rId11" Type="http://schemas.openxmlformats.org/officeDocument/2006/relationships/hyperlink" Target="https://www.instagram.com/taxmannindia/" TargetMode="External"/><Relationship Id="rId10" Type="http://schemas.openxmlformats.org/officeDocument/2006/relationships/image" Target="../media/image10.png"/><Relationship Id="rId1" Type="http://schemas.openxmlformats.org/officeDocument/2006/relationships/hyperlink" Target="https://taxmann.com/"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901361" y="946846"/>
            <a:ext cx="9755187" cy="2766528"/>
          </a:xfrm>
        </p:spPr>
        <p:txBody>
          <a:bodyPr/>
          <a:lstStyle/>
          <a:p>
            <a:r>
              <a:rPr lang="en-US" dirty="0"/>
              <a:t>Interpretation of Taxing statutes</a:t>
            </a:r>
            <a:endParaRPr lang="en-IN" dirty="0"/>
          </a:p>
        </p:txBody>
      </p:sp>
      <p:sp>
        <p:nvSpPr>
          <p:cNvPr id="3" name="Subtitle 2"/>
          <p:cNvSpPr>
            <a:spLocks noGrp="1"/>
          </p:cNvSpPr>
          <p:nvPr>
            <p:ph type="subTitle" idx="1"/>
          </p:nvPr>
        </p:nvSpPr>
        <p:spPr>
          <a:xfrm rot="21420000">
            <a:off x="993222" y="3789399"/>
            <a:ext cx="9755187" cy="550333"/>
          </a:xfrm>
        </p:spPr>
        <p:txBody>
          <a:bodyPr/>
          <a:lstStyle/>
          <a:p>
            <a:r>
              <a:rPr lang="en-US"/>
              <a:t>Dr. </a:t>
            </a:r>
            <a:r>
              <a:rPr lang="en-US" dirty="0"/>
              <a:t>KN Chaturvedi</a:t>
            </a:r>
            <a:endParaRPr lang="en-IN" dirty="0"/>
          </a:p>
        </p:txBody>
      </p:sp>
      <p:pic>
        <p:nvPicPr>
          <p:cNvPr id="4" name="Picture 3" descr="A picture containing text, font, graphics, graphic design&#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3015" y="693468"/>
            <a:ext cx="1668497" cy="4799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94335"/>
            <a:ext cx="10396882" cy="1151965"/>
          </a:xfrm>
        </p:spPr>
        <p:txBody>
          <a:bodyPr/>
          <a:lstStyle/>
          <a:p>
            <a:r>
              <a:rPr lang="en-US" dirty="0"/>
              <a:t>Open Texture language</a:t>
            </a:r>
            <a:endParaRPr lang="en-IN" dirty="0"/>
          </a:p>
        </p:txBody>
      </p:sp>
      <p:sp>
        <p:nvSpPr>
          <p:cNvPr id="3" name="Content Placeholder 2"/>
          <p:cNvSpPr>
            <a:spLocks noGrp="1"/>
          </p:cNvSpPr>
          <p:nvPr>
            <p:ph sz="quarter" idx="13"/>
          </p:nvPr>
        </p:nvSpPr>
        <p:spPr>
          <a:xfrm>
            <a:off x="685800" y="1858291"/>
            <a:ext cx="10394707" cy="3311189"/>
          </a:xfrm>
        </p:spPr>
        <p:txBody>
          <a:bodyPr/>
          <a:lstStyle/>
          <a:p>
            <a:r>
              <a:rPr lang="en-IN" sz="1800" dirty="0">
                <a:solidFill>
                  <a:srgbClr val="282625"/>
                </a:solidFill>
                <a:effectLst/>
                <a:latin typeface="Source Sans Pro" panose="020B0503030403020204" pitchFamily="34" charset="0"/>
                <a:ea typeface="Calibri" panose="020F0502020204030204" pitchFamily="34" charset="0"/>
                <a:cs typeface="Source Sans Pro" panose="020B0503030403020204" pitchFamily="34" charset="0"/>
              </a:rPr>
              <a:t>The legislature often uses open-texture language which is susceptible to varying interpretations.</a:t>
            </a:r>
            <a:endParaRPr lang="en-IN" sz="1800" dirty="0">
              <a:solidFill>
                <a:srgbClr val="282625"/>
              </a:solidFill>
              <a:effectLst/>
              <a:latin typeface="Source Sans Pro" panose="020B0503030403020204" pitchFamily="34" charset="0"/>
              <a:ea typeface="Calibri" panose="020F0502020204030204" pitchFamily="34" charset="0"/>
              <a:cs typeface="Source Sans Pro" panose="020B0503030403020204" pitchFamily="34" charset="0"/>
            </a:endParaRPr>
          </a:p>
          <a:p>
            <a:pPr algn="just">
              <a:lnSpc>
                <a:spcPct val="107000"/>
              </a:lnSpc>
              <a:spcAft>
                <a:spcPts val="800"/>
              </a:spcAft>
            </a:pPr>
            <a:r>
              <a:rPr lang="en-IN" sz="1800" kern="100" dirty="0">
                <a:effectLst/>
                <a:latin typeface="Source Sans Pro" panose="020B0503030403020204" pitchFamily="34" charset="0"/>
                <a:ea typeface="Calibri" panose="020F0502020204030204" pitchFamily="34" charset="0"/>
                <a:cs typeface="Source Sans Pro" panose="020B0503030403020204" pitchFamily="34" charset="0"/>
              </a:rPr>
              <a:t>Section 260A, to the extent relevant is as under:</a:t>
            </a:r>
            <a:endParaRPr lang="en-IN" sz="1800" kern="100" dirty="0">
              <a:effectLst/>
              <a:latin typeface="Source Sans Pro" panose="020B0503030403020204" pitchFamily="34" charset="0"/>
              <a:ea typeface="Calibri" panose="020F0502020204030204" pitchFamily="34" charset="0"/>
              <a:cs typeface="Source Sans Pro" panose="020B0503030403020204" pitchFamily="34" charset="0"/>
            </a:endParaRPr>
          </a:p>
          <a:p>
            <a:pPr algn="just">
              <a:lnSpc>
                <a:spcPct val="107000"/>
              </a:lnSpc>
              <a:spcAft>
                <a:spcPts val="800"/>
              </a:spcAft>
            </a:pPr>
            <a:r>
              <a:rPr lang="en-IN" sz="1800" kern="100" dirty="0">
                <a:effectLst/>
                <a:latin typeface="Source Sans Pro" panose="020B0503030403020204" pitchFamily="34" charset="0"/>
                <a:ea typeface="Calibri" panose="020F0502020204030204" pitchFamily="34" charset="0"/>
                <a:cs typeface="Source Sans Pro" panose="020B0503030403020204" pitchFamily="34" charset="0"/>
              </a:rPr>
              <a:t> “260A. Appeal to High Court. (1) An appeal shall lie to the High Court from every order passed in appeal by the Appellate Tribunal before the date of establishment of the National Tax Tribunal if the High Court is satisfied that the case involves a substantial question of law.”</a:t>
            </a:r>
            <a:endParaRPr lang="en-IN" dirty="0">
              <a:latin typeface="Source Sans Pro" panose="020B0503030403020204" pitchFamily="34" charset="0"/>
              <a:cs typeface="Source Sans Pro" panose="020B0503030403020204" pitchFamily="34" charset="0"/>
            </a:endParaRPr>
          </a:p>
        </p:txBody>
      </p:sp>
      <p:pic>
        <p:nvPicPr>
          <p:cNvPr id="4" name="Picture 3" descr="A picture containing text, font, graphics, graphic design&#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73359" y="250283"/>
            <a:ext cx="1130901" cy="3253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Section 260- A varying interpretation</a:t>
            </a:r>
            <a:endParaRPr lang="en-IN" dirty="0"/>
          </a:p>
        </p:txBody>
      </p:sp>
      <p:sp>
        <p:nvSpPr>
          <p:cNvPr id="3" name="Content Placeholder 2"/>
          <p:cNvSpPr>
            <a:spLocks noGrp="1"/>
          </p:cNvSpPr>
          <p:nvPr>
            <p:ph sz="quarter" idx="13"/>
          </p:nvPr>
        </p:nvSpPr>
        <p:spPr/>
        <p:txBody>
          <a:bodyPr/>
          <a:lstStyle/>
          <a:p>
            <a:r>
              <a:rPr lang="en-IN" sz="1800" dirty="0">
                <a:effectLst/>
                <a:latin typeface="Source Sans Pro" panose="020B0503030403020204" pitchFamily="34" charset="0"/>
                <a:ea typeface="Calibri" panose="020F0502020204030204" pitchFamily="34" charset="0"/>
                <a:cs typeface="Source Sans Pro" panose="020B0503030403020204" pitchFamily="34" charset="0"/>
              </a:rPr>
              <a:t>section 260A is open textual and does not specify the High Court before which an appeal under section 260A of the Act would lie. </a:t>
            </a:r>
            <a:endParaRPr lang="en-IN" sz="1800" dirty="0">
              <a:effectLst/>
              <a:latin typeface="Source Sans Pro" panose="020B0503030403020204" pitchFamily="34" charset="0"/>
              <a:ea typeface="Calibri" panose="020F0502020204030204" pitchFamily="34" charset="0"/>
              <a:cs typeface="Source Sans Pro" panose="020B0503030403020204" pitchFamily="34" charset="0"/>
            </a:endParaRPr>
          </a:p>
          <a:p>
            <a:r>
              <a:rPr lang="en-IN" sz="1800" dirty="0">
                <a:effectLst/>
                <a:latin typeface="Source Sans Pro" panose="020B0503030403020204" pitchFamily="34" charset="0"/>
                <a:ea typeface="Calibri" panose="020F0502020204030204" pitchFamily="34" charset="0"/>
                <a:cs typeface="Source Sans Pro" panose="020B0503030403020204" pitchFamily="34" charset="0"/>
              </a:rPr>
              <a:t>Should it be the High Court of the State in which the ITAT is physically located or the High Court of the State in which the </a:t>
            </a:r>
            <a:r>
              <a:rPr lang="en-IN" sz="1800" dirty="0" err="1">
                <a:effectLst/>
                <a:latin typeface="Source Sans Pro" panose="020B0503030403020204" pitchFamily="34" charset="0"/>
                <a:ea typeface="Calibri" panose="020F0502020204030204" pitchFamily="34" charset="0"/>
                <a:cs typeface="Source Sans Pro" panose="020B0503030403020204" pitchFamily="34" charset="0"/>
              </a:rPr>
              <a:t>assessee</a:t>
            </a:r>
            <a:r>
              <a:rPr lang="en-IN" sz="1800" dirty="0">
                <a:effectLst/>
                <a:latin typeface="Source Sans Pro" panose="020B0503030403020204" pitchFamily="34" charset="0"/>
                <a:ea typeface="Calibri" panose="020F0502020204030204" pitchFamily="34" charset="0"/>
                <a:cs typeface="Source Sans Pro" panose="020B0503030403020204" pitchFamily="34" charset="0"/>
              </a:rPr>
              <a:t> is residing and/or doing its business or the High Court where the Assessing Officer who assessed the </a:t>
            </a:r>
            <a:r>
              <a:rPr lang="en-IN" sz="1800" dirty="0" err="1">
                <a:effectLst/>
                <a:latin typeface="Source Sans Pro" panose="020B0503030403020204" pitchFamily="34" charset="0"/>
                <a:ea typeface="Calibri" panose="020F0502020204030204" pitchFamily="34" charset="0"/>
                <a:cs typeface="Source Sans Pro" panose="020B0503030403020204" pitchFamily="34" charset="0"/>
              </a:rPr>
              <a:t>assessee</a:t>
            </a:r>
            <a:r>
              <a:rPr lang="en-IN" sz="1800" dirty="0">
                <a:effectLst/>
                <a:latin typeface="Source Sans Pro" panose="020B0503030403020204" pitchFamily="34" charset="0"/>
                <a:ea typeface="Calibri" panose="020F0502020204030204" pitchFamily="34" charset="0"/>
                <a:cs typeface="Source Sans Pro" panose="020B0503030403020204" pitchFamily="34" charset="0"/>
              </a:rPr>
              <a:t> is located? </a:t>
            </a:r>
            <a:endParaRPr lang="en-IN" dirty="0">
              <a:latin typeface="Source Sans Pro" panose="020B0503030403020204" pitchFamily="34" charset="0"/>
              <a:cs typeface="Source Sans Pro" panose="020B0503030403020204" pitchFamily="34" charset="0"/>
            </a:endParaRPr>
          </a:p>
        </p:txBody>
      </p:sp>
      <p:pic>
        <p:nvPicPr>
          <p:cNvPr id="4" name="Picture 3" descr="A picture containing text, font, graphics, graphic design&#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73359" y="250283"/>
            <a:ext cx="1130901" cy="3253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94335"/>
            <a:ext cx="10396882" cy="1151965"/>
          </a:xfrm>
        </p:spPr>
        <p:txBody>
          <a:bodyPr/>
          <a:lstStyle/>
          <a:p>
            <a:r>
              <a:rPr lang="en-US" dirty="0"/>
              <a:t>ABC Papers</a:t>
            </a:r>
            <a:endParaRPr lang="en-IN" dirty="0"/>
          </a:p>
        </p:txBody>
      </p:sp>
      <p:sp>
        <p:nvSpPr>
          <p:cNvPr id="3" name="Content Placeholder 2"/>
          <p:cNvSpPr>
            <a:spLocks noGrp="1"/>
          </p:cNvSpPr>
          <p:nvPr>
            <p:ph sz="quarter" idx="13"/>
          </p:nvPr>
        </p:nvSpPr>
        <p:spPr/>
        <p:txBody>
          <a:bodyPr>
            <a:normAutofit/>
          </a:bodyPr>
          <a:lstStyle/>
          <a:p>
            <a:pPr algn="just"/>
            <a:r>
              <a:rPr lang="en-IN" sz="1800" dirty="0">
                <a:effectLst/>
                <a:latin typeface="Source Sans Pro" panose="020B0503030403020204" pitchFamily="34" charset="0"/>
                <a:ea typeface="Calibri" panose="020F0502020204030204" pitchFamily="34" charset="0"/>
                <a:cs typeface="Source Sans Pro" panose="020B0503030403020204" pitchFamily="34" charset="0"/>
              </a:rPr>
              <a:t> we hold that appeals against every decision of the ITAT shall lie only before the High Court within whose jurisdiction the Assessing Officer who passed the assessment order is situated. </a:t>
            </a:r>
            <a:endParaRPr lang="en-IN" sz="1800" dirty="0">
              <a:effectLst/>
              <a:latin typeface="Source Sans Pro" panose="020B0503030403020204" pitchFamily="34" charset="0"/>
              <a:ea typeface="Calibri" panose="020F0502020204030204" pitchFamily="34" charset="0"/>
              <a:cs typeface="Source Sans Pro" panose="020B0503030403020204" pitchFamily="34" charset="0"/>
            </a:endParaRPr>
          </a:p>
          <a:p>
            <a:pPr algn="just"/>
            <a:r>
              <a:rPr lang="en-IN" sz="1800" dirty="0">
                <a:effectLst/>
                <a:latin typeface="Source Sans Pro" panose="020B0503030403020204" pitchFamily="34" charset="0"/>
                <a:ea typeface="Calibri" panose="020F0502020204030204" pitchFamily="34" charset="0"/>
                <a:cs typeface="Source Sans Pro" panose="020B0503030403020204" pitchFamily="34" charset="0"/>
              </a:rPr>
              <a:t>Even if the case or cases of an </a:t>
            </a:r>
            <a:r>
              <a:rPr lang="en-IN" sz="1800" dirty="0" err="1">
                <a:effectLst/>
                <a:latin typeface="Source Sans Pro" panose="020B0503030403020204" pitchFamily="34" charset="0"/>
                <a:ea typeface="Calibri" panose="020F0502020204030204" pitchFamily="34" charset="0"/>
                <a:cs typeface="Source Sans Pro" panose="020B0503030403020204" pitchFamily="34" charset="0"/>
              </a:rPr>
              <a:t>assessee</a:t>
            </a:r>
            <a:r>
              <a:rPr lang="en-IN" sz="1800" dirty="0">
                <a:effectLst/>
                <a:latin typeface="Source Sans Pro" panose="020B0503030403020204" pitchFamily="34" charset="0"/>
                <a:ea typeface="Calibri" panose="020F0502020204030204" pitchFamily="34" charset="0"/>
                <a:cs typeface="Source Sans Pro" panose="020B0503030403020204" pitchFamily="34" charset="0"/>
              </a:rPr>
              <a:t> are transferred in the exercise of power under Section 127 of the Income Tax Act, the High Court within whose jurisdiction the Assessing Officer has passed the order, shall continue to exercise the jurisdiction of appeal. This principle is applicable even if the transfer is under Section 127 for the same assessment year(s). </a:t>
            </a:r>
            <a:endParaRPr lang="en-IN" sz="1800" dirty="0">
              <a:effectLst/>
              <a:latin typeface="Source Sans Pro" panose="020B0503030403020204" pitchFamily="34" charset="0"/>
              <a:ea typeface="Calibri" panose="020F0502020204030204" pitchFamily="34" charset="0"/>
              <a:cs typeface="Source Sans Pro" panose="020B0503030403020204" pitchFamily="34" charset="0"/>
            </a:endParaRPr>
          </a:p>
          <a:p>
            <a:pPr algn="just"/>
            <a:r>
              <a:rPr lang="en-US" altLang="en-IN" sz="1800" kern="100" dirty="0">
                <a:effectLst/>
                <a:latin typeface="Source Sans Pro" panose="020B0503030403020204" pitchFamily="34" charset="0"/>
                <a:ea typeface="Calibri" panose="020F0502020204030204" pitchFamily="34" charset="0"/>
                <a:cs typeface="Source Sans Pro" panose="020B0503030403020204" pitchFamily="34" charset="0"/>
              </a:rPr>
              <a:t>pr</a:t>
            </a:r>
            <a:r>
              <a:rPr lang="en-IN" sz="1800" kern="100" dirty="0">
                <a:effectLst/>
                <a:latin typeface="Source Sans Pro" panose="020B0503030403020204" pitchFamily="34" charset="0"/>
                <a:ea typeface="Calibri" panose="020F0502020204030204" pitchFamily="34" charset="0"/>
                <a:cs typeface="Source Sans Pro" panose="020B0503030403020204" pitchFamily="34" charset="0"/>
              </a:rPr>
              <a:t>. </a:t>
            </a:r>
            <a:r>
              <a:rPr lang="en-US" altLang="en-IN" sz="1800" kern="100" dirty="0">
                <a:effectLst/>
                <a:latin typeface="Source Sans Pro" panose="020B0503030403020204" pitchFamily="34" charset="0"/>
                <a:ea typeface="Calibri" panose="020F0502020204030204" pitchFamily="34" charset="0"/>
                <a:cs typeface="Source Sans Pro" panose="020B0503030403020204" pitchFamily="34" charset="0"/>
              </a:rPr>
              <a:t>cit</a:t>
            </a:r>
            <a:r>
              <a:rPr lang="en-IN" sz="1800" kern="100" dirty="0">
                <a:effectLst/>
                <a:latin typeface="Source Sans Pro" panose="020B0503030403020204" pitchFamily="34" charset="0"/>
                <a:ea typeface="Calibri" panose="020F0502020204030204" pitchFamily="34" charset="0"/>
                <a:cs typeface="Source Sans Pro" panose="020B0503030403020204" pitchFamily="34" charset="0"/>
              </a:rPr>
              <a:t> v. ABC Papers Ltd. </a:t>
            </a:r>
            <a:r>
              <a:rPr lang="en-IN" sz="1800" kern="100" dirty="0">
                <a:effectLst/>
                <a:latin typeface="Source Sans Pro" panose="020B0503030403020204" pitchFamily="34" charset="0"/>
                <a:ea typeface="Calibri" panose="020F0502020204030204" pitchFamily="34" charset="0"/>
                <a:cs typeface="Source Sans Pro" panose="020B0503030403020204" pitchFamily="34" charset="0"/>
                <a:hlinkClick r:id="rId1" action="ppaction://hlinkfile"/>
              </a:rPr>
              <a:t>[2022] 141 taxmann.com 332/289 Taxman 150 (SC).]</a:t>
            </a:r>
            <a:endParaRPr lang="en-IN" dirty="0">
              <a:latin typeface="Source Sans Pro" panose="020B0503030403020204" pitchFamily="34" charset="0"/>
              <a:cs typeface="Source Sans Pro" panose="020B0503030403020204" pitchFamily="34" charset="0"/>
            </a:endParaRPr>
          </a:p>
        </p:txBody>
      </p:sp>
      <p:pic>
        <p:nvPicPr>
          <p:cNvPr id="4" name="Picture 3" descr="A picture containing text, font, graphics, graphic design&#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3359" y="250283"/>
            <a:ext cx="1130901" cy="3253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37515"/>
            <a:ext cx="10396882" cy="1151965"/>
          </a:xfrm>
        </p:spPr>
        <p:txBody>
          <a:bodyPr>
            <a:normAutofit fontScale="90000"/>
          </a:bodyPr>
          <a:lstStyle/>
          <a:p>
            <a:r>
              <a:rPr lang="en-US" dirty="0"/>
              <a:t>Traditional rules of interpretation</a:t>
            </a:r>
            <a:endParaRPr lang="en-IN" dirty="0"/>
          </a:p>
        </p:txBody>
      </p:sp>
      <p:sp>
        <p:nvSpPr>
          <p:cNvPr id="3" name="Content Placeholder 2"/>
          <p:cNvSpPr>
            <a:spLocks noGrp="1"/>
          </p:cNvSpPr>
          <p:nvPr>
            <p:ph sz="quarter" idx="13"/>
          </p:nvPr>
        </p:nvSpPr>
        <p:spPr/>
        <p:txBody>
          <a:bodyPr>
            <a:normAutofit/>
          </a:bodyPr>
          <a:lstStyle/>
          <a:p>
            <a:pPr algn="just"/>
            <a:r>
              <a:rPr lang="en-US" sz="1800" dirty="0">
                <a:latin typeface="Source Sans Pro" panose="020B0503030403020204" pitchFamily="34" charset="0"/>
                <a:cs typeface="Source Sans Pro" panose="020B0503030403020204" pitchFamily="34" charset="0"/>
              </a:rPr>
              <a:t>Interpretation means an activity to decipher the true meaning of words, passages, and sentences in a statute.</a:t>
            </a:r>
            <a:endParaRPr lang="en-US" sz="1800" dirty="0">
              <a:latin typeface="Source Sans Pro" panose="020B0503030403020204" pitchFamily="34" charset="0"/>
              <a:cs typeface="Source Sans Pro" panose="020B0503030403020204" pitchFamily="34" charset="0"/>
            </a:endParaRPr>
          </a:p>
          <a:p>
            <a:pPr algn="just"/>
            <a:r>
              <a:rPr lang="en-US" sz="1800" dirty="0">
                <a:latin typeface="Source Sans Pro" panose="020B0503030403020204" pitchFamily="34" charset="0"/>
                <a:cs typeface="Source Sans Pro" panose="020B0503030403020204" pitchFamily="34" charset="0"/>
              </a:rPr>
              <a:t>Statute says what it means and means what it says.</a:t>
            </a:r>
            <a:endParaRPr lang="en-US" sz="1800" dirty="0">
              <a:latin typeface="Source Sans Pro" panose="020B0503030403020204" pitchFamily="34" charset="0"/>
              <a:cs typeface="Source Sans Pro" panose="020B0503030403020204" pitchFamily="34" charset="0"/>
            </a:endParaRPr>
          </a:p>
          <a:p>
            <a:pPr algn="just"/>
            <a:r>
              <a:rPr lang="en-US" sz="1800" dirty="0">
                <a:latin typeface="Source Sans Pro" panose="020B0503030403020204" pitchFamily="34" charset="0"/>
                <a:cs typeface="Source Sans Pro" panose="020B0503030403020204" pitchFamily="34" charset="0"/>
              </a:rPr>
              <a:t>In the majority of cases where the language is plain and unambiguous literal rule or plain meaning rule or rule of strict construction is applied.</a:t>
            </a:r>
            <a:endParaRPr lang="en-US" sz="1800" dirty="0">
              <a:latin typeface="Source Sans Pro" panose="020B0503030403020204" pitchFamily="34" charset="0"/>
              <a:cs typeface="Source Sans Pro" panose="020B0503030403020204" pitchFamily="34" charset="0"/>
            </a:endParaRPr>
          </a:p>
          <a:p>
            <a:pPr algn="just"/>
            <a:r>
              <a:rPr lang="en-US" sz="1800" dirty="0">
                <a:latin typeface="Source Sans Pro" panose="020B0503030403020204" pitchFamily="34" charset="0"/>
                <a:cs typeface="Source Sans Pro" panose="020B0503030403020204" pitchFamily="34" charset="0"/>
              </a:rPr>
              <a:t>Where literal rule leads to absurdity, the golden rule is applied</a:t>
            </a:r>
            <a:endParaRPr lang="en-US" sz="1800" dirty="0">
              <a:latin typeface="Source Sans Pro" panose="020B0503030403020204" pitchFamily="34" charset="0"/>
              <a:cs typeface="Source Sans Pro" panose="020B0503030403020204" pitchFamily="34" charset="0"/>
            </a:endParaRPr>
          </a:p>
          <a:p>
            <a:pPr algn="just"/>
            <a:r>
              <a:rPr lang="en-US" sz="1800" dirty="0">
                <a:latin typeface="Source Sans Pro" panose="020B0503030403020204" pitchFamily="34" charset="0"/>
                <a:cs typeface="Source Sans Pro" panose="020B0503030403020204" pitchFamily="34" charset="0"/>
              </a:rPr>
              <a:t>Mischief rule aims at finding out the mischief and the remedy to rectify the mischief.</a:t>
            </a:r>
            <a:endParaRPr lang="en-IN" sz="1800" dirty="0">
              <a:latin typeface="Source Sans Pro" panose="020B0503030403020204" pitchFamily="34" charset="0"/>
              <a:cs typeface="Source Sans Pro" panose="020B0503030403020204" pitchFamily="34" charset="0"/>
            </a:endParaRPr>
          </a:p>
        </p:txBody>
      </p:sp>
      <p:pic>
        <p:nvPicPr>
          <p:cNvPr id="4" name="Picture 3" descr="A picture containing text, font, graphics, graphic design&#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73359" y="250283"/>
            <a:ext cx="1130901" cy="32532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556260"/>
            <a:ext cx="10396882" cy="1151965"/>
          </a:xfrm>
        </p:spPr>
        <p:txBody>
          <a:bodyPr>
            <a:normAutofit fontScale="90000"/>
          </a:bodyPr>
          <a:lstStyle/>
          <a:p>
            <a:r>
              <a:rPr lang="en-US" dirty="0"/>
              <a:t>Modern Approach to Interpretation</a:t>
            </a:r>
            <a:endParaRPr lang="en-IN" dirty="0"/>
          </a:p>
        </p:txBody>
      </p:sp>
      <p:sp>
        <p:nvSpPr>
          <p:cNvPr id="3" name="Content Placeholder 2"/>
          <p:cNvSpPr>
            <a:spLocks noGrp="1"/>
          </p:cNvSpPr>
          <p:nvPr>
            <p:ph sz="quarter" idx="13"/>
          </p:nvPr>
        </p:nvSpPr>
        <p:spPr/>
        <p:txBody>
          <a:bodyPr/>
          <a:lstStyle/>
          <a:p>
            <a:r>
              <a:rPr lang="en-IN" sz="1800" kern="100" dirty="0">
                <a:effectLst/>
                <a:latin typeface="Source Sans Pro" panose="020B0503030403020204" pitchFamily="34" charset="0"/>
                <a:ea typeface="Calibri" panose="020F0502020204030204" pitchFamily="34" charset="0"/>
                <a:cs typeface="Source Sans Pro" panose="020B0503030403020204" pitchFamily="34" charset="0"/>
              </a:rPr>
              <a:t>the modern approach to statutory interpretation is </a:t>
            </a:r>
            <a:r>
              <a:rPr lang="en-IN" sz="1800" b="1" kern="100" dirty="0">
                <a:effectLst/>
                <a:latin typeface="Source Sans Pro" panose="020B0503030403020204" pitchFamily="34" charset="0"/>
                <a:ea typeface="Calibri" panose="020F0502020204030204" pitchFamily="34" charset="0"/>
                <a:cs typeface="Source Sans Pro" panose="020B0503030403020204" pitchFamily="34" charset="0"/>
              </a:rPr>
              <a:t>contextual and purposive</a:t>
            </a:r>
            <a:r>
              <a:rPr lang="en-IN" sz="1800" kern="100" dirty="0">
                <a:effectLst/>
                <a:latin typeface="Source Sans Pro" panose="020B0503030403020204" pitchFamily="34" charset="0"/>
                <a:ea typeface="Calibri" panose="020F0502020204030204" pitchFamily="34" charset="0"/>
                <a:cs typeface="Source Sans Pro" panose="020B0503030403020204" pitchFamily="34" charset="0"/>
              </a:rPr>
              <a:t> – </a:t>
            </a:r>
            <a:r>
              <a:rPr lang="en-IN" sz="1800" b="1" kern="100" dirty="0">
                <a:effectLst/>
                <a:latin typeface="Source Sans Pro" panose="020B0503030403020204" pitchFamily="34" charset="0"/>
                <a:ea typeface="Calibri" panose="020F0502020204030204" pitchFamily="34" charset="0"/>
                <a:cs typeface="Source Sans Pro" panose="020B0503030403020204" pitchFamily="34" charset="0"/>
              </a:rPr>
              <a:t>one seeks to arrive at the best interpretation of the words in the light of their context and the purpose of the statutory provision.</a:t>
            </a:r>
            <a:r>
              <a:rPr lang="en-IN" sz="1800" kern="100" dirty="0">
                <a:effectLst/>
                <a:latin typeface="Source Sans Pro" panose="020B0503030403020204" pitchFamily="34" charset="0"/>
                <a:ea typeface="Calibri" panose="020F0502020204030204" pitchFamily="34" charset="0"/>
                <a:cs typeface="Source Sans Pro" panose="020B0503030403020204" pitchFamily="34" charset="0"/>
              </a:rPr>
              <a:t> </a:t>
            </a:r>
            <a:endParaRPr lang="en-IN" sz="1800" kern="100" dirty="0">
              <a:effectLst/>
              <a:latin typeface="Source Sans Pro" panose="020B0503030403020204" pitchFamily="34" charset="0"/>
              <a:ea typeface="Calibri" panose="020F0502020204030204" pitchFamily="34" charset="0"/>
              <a:cs typeface="Source Sans Pro" panose="020B0503030403020204" pitchFamily="34" charset="0"/>
            </a:endParaRPr>
          </a:p>
          <a:p>
            <a:r>
              <a:rPr lang="en-IN" sz="1800" kern="100" dirty="0">
                <a:effectLst/>
                <a:latin typeface="Source Sans Pro" panose="020B0503030403020204" pitchFamily="34" charset="0"/>
                <a:ea typeface="Calibri" panose="020F0502020204030204" pitchFamily="34" charset="0"/>
                <a:cs typeface="Source Sans Pro" panose="020B0503030403020204" pitchFamily="34" charset="0"/>
              </a:rPr>
              <a:t>one no longer gives words their literal or dictionary meaning in so far as the context and purpose of the statute indicate that that is not the best interpretation of what Parliament has enacted</a:t>
            </a:r>
            <a:endParaRPr lang="en-IN" dirty="0">
              <a:latin typeface="Source Sans Pro" panose="020B0503030403020204" pitchFamily="34" charset="0"/>
              <a:cs typeface="Source Sans Pro" panose="020B0503030403020204" pitchFamily="34" charset="0"/>
            </a:endParaRPr>
          </a:p>
        </p:txBody>
      </p:sp>
      <p:pic>
        <p:nvPicPr>
          <p:cNvPr id="4" name="Picture 3" descr="A picture containing text, font, graphics, graphic design&#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73359" y="250283"/>
            <a:ext cx="1130901" cy="32532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Contextual Interpretation</a:t>
            </a:r>
            <a:endParaRPr lang="en-IN" dirty="0"/>
          </a:p>
        </p:txBody>
      </p:sp>
      <p:sp>
        <p:nvSpPr>
          <p:cNvPr id="3" name="Content Placeholder 2"/>
          <p:cNvSpPr>
            <a:spLocks noGrp="1"/>
          </p:cNvSpPr>
          <p:nvPr>
            <p:ph sz="quarter" idx="13"/>
          </p:nvPr>
        </p:nvSpPr>
        <p:spPr/>
        <p:txBody>
          <a:bodyPr/>
          <a:lstStyle/>
          <a:p>
            <a:pPr algn="just"/>
            <a:r>
              <a:rPr lang="en-IN" sz="1800" dirty="0">
                <a:effectLst/>
                <a:latin typeface="Source Sans Pro" panose="020B0503030403020204" pitchFamily="34" charset="0"/>
                <a:ea typeface="Calibri" panose="020F0502020204030204" pitchFamily="34" charset="0"/>
                <a:cs typeface="Source Sans Pro" panose="020B0503030403020204" pitchFamily="34" charset="0"/>
              </a:rPr>
              <a:t>one must ascertain the meaning of the words, and passage in the light of their context.</a:t>
            </a:r>
            <a:endParaRPr lang="en-IN" sz="1800" dirty="0">
              <a:effectLst/>
              <a:latin typeface="Source Sans Pro" panose="020B0503030403020204" pitchFamily="34" charset="0"/>
              <a:ea typeface="Calibri" panose="020F0502020204030204" pitchFamily="34" charset="0"/>
              <a:cs typeface="Source Sans Pro" panose="020B0503030403020204" pitchFamily="34" charset="0"/>
            </a:endParaRPr>
          </a:p>
          <a:p>
            <a:pPr algn="just"/>
            <a:r>
              <a:rPr lang="en-IN" sz="1800" dirty="0">
                <a:latin typeface="Source Sans Pro" panose="020B0503030403020204" pitchFamily="34" charset="0"/>
                <a:ea typeface="Calibri" panose="020F0502020204030204" pitchFamily="34" charset="0"/>
                <a:cs typeface="Source Sans Pro" panose="020B0503030403020204" pitchFamily="34" charset="0"/>
              </a:rPr>
              <a:t>Context is found in the same section of the Act or any part of the Act.</a:t>
            </a:r>
            <a:endParaRPr lang="en-IN" sz="1800" dirty="0">
              <a:latin typeface="Source Sans Pro" panose="020B0503030403020204" pitchFamily="34" charset="0"/>
              <a:ea typeface="Calibri" panose="020F0502020204030204" pitchFamily="34" charset="0"/>
              <a:cs typeface="Source Sans Pro" panose="020B0503030403020204" pitchFamily="34" charset="0"/>
            </a:endParaRPr>
          </a:p>
          <a:p>
            <a:pPr algn="just"/>
            <a:r>
              <a:rPr lang="en-IN" sz="1800" dirty="0">
                <a:latin typeface="Source Sans Pro" panose="020B0503030403020204" pitchFamily="34" charset="0"/>
                <a:ea typeface="Calibri" panose="020F0502020204030204" pitchFamily="34" charset="0"/>
                <a:cs typeface="Source Sans Pro" panose="020B0503030403020204" pitchFamily="34" charset="0"/>
              </a:rPr>
              <a:t>Context is also found in the reports of the Committee or commissions.</a:t>
            </a:r>
            <a:endParaRPr lang="en-IN" dirty="0">
              <a:latin typeface="Source Sans Pro" panose="020B0503030403020204" pitchFamily="34" charset="0"/>
              <a:cs typeface="Source Sans Pro" panose="020B0503030403020204" pitchFamily="34" charset="0"/>
            </a:endParaRPr>
          </a:p>
        </p:txBody>
      </p:sp>
      <p:pic>
        <p:nvPicPr>
          <p:cNvPr id="4" name="Picture 3" descr="A picture containing text, font, graphics, graphic design&#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73359" y="250283"/>
            <a:ext cx="1130901" cy="32532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Purposive Interpretation</a:t>
            </a:r>
            <a:endParaRPr lang="en-IN" dirty="0"/>
          </a:p>
        </p:txBody>
      </p:sp>
      <p:sp>
        <p:nvSpPr>
          <p:cNvPr id="3" name="Content Placeholder 2"/>
          <p:cNvSpPr>
            <a:spLocks noGrp="1"/>
          </p:cNvSpPr>
          <p:nvPr>
            <p:ph sz="quarter" idx="13"/>
          </p:nvPr>
        </p:nvSpPr>
        <p:spPr/>
        <p:txBody>
          <a:bodyPr/>
          <a:lstStyle/>
          <a:p>
            <a:pPr algn="just"/>
            <a:r>
              <a:rPr lang="en-US" sz="1800" dirty="0">
                <a:latin typeface="Source Sans Pro" panose="020B0503030403020204" pitchFamily="34" charset="0"/>
                <a:cs typeface="Source Sans Pro" panose="020B0503030403020204" pitchFamily="34" charset="0"/>
              </a:rPr>
              <a:t>Every Act or part of an Act seeks to achieve a purpose.</a:t>
            </a:r>
            <a:endParaRPr lang="en-US" sz="1800" dirty="0">
              <a:latin typeface="Source Sans Pro" panose="020B0503030403020204" pitchFamily="34" charset="0"/>
              <a:cs typeface="Source Sans Pro" panose="020B0503030403020204" pitchFamily="34" charset="0"/>
            </a:endParaRPr>
          </a:p>
          <a:p>
            <a:pPr algn="just"/>
            <a:r>
              <a:rPr lang="en-US" sz="1800" dirty="0">
                <a:latin typeface="Source Sans Pro" panose="020B0503030403020204" pitchFamily="34" charset="0"/>
                <a:cs typeface="Source Sans Pro" panose="020B0503030403020204" pitchFamily="34" charset="0"/>
              </a:rPr>
              <a:t>The purpose may be available in any part of the Act i.e. title or preamble.</a:t>
            </a:r>
            <a:endParaRPr lang="en-US" sz="1800" dirty="0">
              <a:latin typeface="Source Sans Pro" panose="020B0503030403020204" pitchFamily="34" charset="0"/>
              <a:cs typeface="Source Sans Pro" panose="020B0503030403020204" pitchFamily="34" charset="0"/>
            </a:endParaRPr>
          </a:p>
          <a:p>
            <a:pPr algn="just"/>
            <a:r>
              <a:rPr lang="en-US" sz="1800" dirty="0">
                <a:latin typeface="Source Sans Pro" panose="020B0503030403020204" pitchFamily="34" charset="0"/>
                <a:cs typeface="Source Sans Pro" panose="020B0503030403020204" pitchFamily="34" charset="0"/>
              </a:rPr>
              <a:t>For example the Kar </a:t>
            </a:r>
            <a:r>
              <a:rPr lang="en-US" sz="1800" dirty="0" err="1">
                <a:latin typeface="Source Sans Pro" panose="020B0503030403020204" pitchFamily="34" charset="0"/>
                <a:cs typeface="Source Sans Pro" panose="020B0503030403020204" pitchFamily="34" charset="0"/>
              </a:rPr>
              <a:t>vivad</a:t>
            </a:r>
            <a:r>
              <a:rPr lang="en-US" sz="1800" dirty="0">
                <a:latin typeface="Source Sans Pro" panose="020B0503030403020204" pitchFamily="34" charset="0"/>
                <a:cs typeface="Source Sans Pro" panose="020B0503030403020204" pitchFamily="34" charset="0"/>
              </a:rPr>
              <a:t> </a:t>
            </a:r>
            <a:r>
              <a:rPr lang="en-US" sz="1800" dirty="0" err="1">
                <a:latin typeface="Source Sans Pro" panose="020B0503030403020204" pitchFamily="34" charset="0"/>
                <a:cs typeface="Source Sans Pro" panose="020B0503030403020204" pitchFamily="34" charset="0"/>
              </a:rPr>
              <a:t>Samadhan</a:t>
            </a:r>
            <a:r>
              <a:rPr lang="en-US" sz="1800" dirty="0">
                <a:latin typeface="Source Sans Pro" panose="020B0503030403020204" pitchFamily="34" charset="0"/>
                <a:cs typeface="Source Sans Pro" panose="020B0503030403020204" pitchFamily="34" charset="0"/>
              </a:rPr>
              <a:t> Scheme.</a:t>
            </a:r>
            <a:endParaRPr lang="en-US" sz="1800" dirty="0">
              <a:latin typeface="Source Sans Pro" panose="020B0503030403020204" pitchFamily="34" charset="0"/>
              <a:cs typeface="Source Sans Pro" panose="020B0503030403020204" pitchFamily="34" charset="0"/>
            </a:endParaRPr>
          </a:p>
          <a:p>
            <a:pPr algn="just"/>
            <a:r>
              <a:rPr lang="en-US" sz="1800" dirty="0">
                <a:latin typeface="Source Sans Pro" panose="020B0503030403020204" pitchFamily="34" charset="0"/>
                <a:cs typeface="Source Sans Pro" panose="020B0503030403020204" pitchFamily="34" charset="0"/>
              </a:rPr>
              <a:t>The interpretation of the word ‘pending’</a:t>
            </a:r>
            <a:endParaRPr lang="en-US" sz="1800" dirty="0">
              <a:latin typeface="Source Sans Pro" panose="020B0503030403020204" pitchFamily="34" charset="0"/>
              <a:cs typeface="Source Sans Pro" panose="020B0503030403020204" pitchFamily="34" charset="0"/>
            </a:endParaRPr>
          </a:p>
          <a:p>
            <a:pPr algn="just"/>
            <a:r>
              <a:rPr lang="en-US" sz="1800" dirty="0">
                <a:latin typeface="Source Sans Pro" panose="020B0503030403020204" pitchFamily="34" charset="0"/>
                <a:cs typeface="Source Sans Pro" panose="020B0503030403020204" pitchFamily="34" charset="0"/>
              </a:rPr>
              <a:t>It includes an appeal which is defective and time-barred.</a:t>
            </a:r>
            <a:endParaRPr lang="en-IN" sz="1800" dirty="0">
              <a:latin typeface="Source Sans Pro" panose="020B0503030403020204" pitchFamily="34" charset="0"/>
              <a:cs typeface="Source Sans Pro" panose="020B0503030403020204" pitchFamily="34" charset="0"/>
            </a:endParaRPr>
          </a:p>
        </p:txBody>
      </p:sp>
      <p:pic>
        <p:nvPicPr>
          <p:cNvPr id="4" name="Picture 3" descr="A picture containing text, font, graphics, graphic design&#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73359" y="250283"/>
            <a:ext cx="1130901" cy="32532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523875"/>
            <a:ext cx="10396882" cy="1151965"/>
          </a:xfrm>
        </p:spPr>
        <p:txBody>
          <a:bodyPr>
            <a:normAutofit fontScale="90000"/>
          </a:bodyPr>
          <a:lstStyle/>
          <a:p>
            <a:r>
              <a:rPr lang="en-US" dirty="0"/>
              <a:t>Apex Laboratory and Interpretation of section 37</a:t>
            </a:r>
            <a:endParaRPr lang="en-IN" dirty="0"/>
          </a:p>
        </p:txBody>
      </p:sp>
      <p:sp>
        <p:nvSpPr>
          <p:cNvPr id="3" name="Content Placeholder 2"/>
          <p:cNvSpPr>
            <a:spLocks noGrp="1"/>
          </p:cNvSpPr>
          <p:nvPr>
            <p:ph sz="quarter" idx="13"/>
          </p:nvPr>
        </p:nvSpPr>
        <p:spPr/>
        <p:txBody>
          <a:bodyPr>
            <a:noAutofit/>
          </a:bodyPr>
          <a:lstStyle/>
          <a:p>
            <a:pPr algn="just"/>
            <a:r>
              <a:rPr lang="en-IN" sz="1300" kern="100" dirty="0">
                <a:solidFill>
                  <a:schemeClr val="tx1"/>
                </a:solidFill>
                <a:effectLst/>
                <a:latin typeface="Source Sans Pro" panose="020B0503030403020204" pitchFamily="34" charset="0"/>
                <a:ea typeface="Calibri" panose="020F0502020204030204" pitchFamily="34" charset="0"/>
                <a:cs typeface="Source Sans Pro" panose="020B0503030403020204" pitchFamily="34" charset="0"/>
              </a:rPr>
              <a:t>Apex incurred expenditure of ₹ 4,72,91,159/- incurred towards the distribution of incentives i.e. gifting freebies such as hospitality, conference fees, gold coins, LCD TVs, fridges, laptops, etc. to medical practitioners for creating awareness about the health supplement ‘</a:t>
            </a:r>
            <a:r>
              <a:rPr lang="en-IN" sz="1300" kern="100" dirty="0" err="1">
                <a:solidFill>
                  <a:schemeClr val="tx1"/>
                </a:solidFill>
                <a:effectLst/>
                <a:latin typeface="Source Sans Pro" panose="020B0503030403020204" pitchFamily="34" charset="0"/>
                <a:ea typeface="Calibri" panose="020F0502020204030204" pitchFamily="34" charset="0"/>
                <a:cs typeface="Source Sans Pro" panose="020B0503030403020204" pitchFamily="34" charset="0"/>
              </a:rPr>
              <a:t>Zincovit</a:t>
            </a:r>
            <a:r>
              <a:rPr lang="en-IN" sz="1300" kern="100" dirty="0">
                <a:solidFill>
                  <a:schemeClr val="tx1"/>
                </a:solidFill>
                <a:effectLst/>
                <a:latin typeface="Source Sans Pro" panose="020B0503030403020204" pitchFamily="34" charset="0"/>
                <a:ea typeface="Calibri" panose="020F0502020204030204" pitchFamily="34" charset="0"/>
                <a:cs typeface="Source Sans Pro" panose="020B0503030403020204" pitchFamily="34" charset="0"/>
              </a:rPr>
              <a:t>’.( nutritional health supplement).  </a:t>
            </a:r>
            <a:endParaRPr lang="en-IN" sz="1300" kern="100" dirty="0">
              <a:solidFill>
                <a:schemeClr val="tx1"/>
              </a:solidFill>
              <a:effectLst/>
              <a:latin typeface="Source Sans Pro" panose="020B0503030403020204" pitchFamily="34" charset="0"/>
              <a:ea typeface="Calibri" panose="020F0502020204030204" pitchFamily="34" charset="0"/>
              <a:cs typeface="Source Sans Pro" panose="020B0503030403020204" pitchFamily="34" charset="0"/>
            </a:endParaRPr>
          </a:p>
          <a:p>
            <a:pPr algn="just"/>
            <a:r>
              <a:rPr lang="en-IN" sz="1300" kern="100" dirty="0">
                <a:solidFill>
                  <a:schemeClr val="tx1"/>
                </a:solidFill>
                <a:effectLst/>
                <a:latin typeface="Source Sans Pro" panose="020B0503030403020204" pitchFamily="34" charset="0"/>
                <a:ea typeface="Calibri" panose="020F0502020204030204" pitchFamily="34" charset="0"/>
                <a:cs typeface="Source Sans Pro" panose="020B0503030403020204" pitchFamily="34" charset="0"/>
              </a:rPr>
              <a:t>Whether Apex could be allowed to claim a deduction under Section 37(1)?</a:t>
            </a:r>
            <a:endParaRPr lang="en-IN" sz="1300" kern="100" dirty="0">
              <a:solidFill>
                <a:schemeClr val="tx1"/>
              </a:solidFill>
              <a:effectLst/>
              <a:latin typeface="Source Sans Pro" panose="020B0503030403020204" pitchFamily="34" charset="0"/>
              <a:ea typeface="Calibri" panose="020F0502020204030204" pitchFamily="34" charset="0"/>
              <a:cs typeface="Source Sans Pro" panose="020B0503030403020204" pitchFamily="34" charset="0"/>
            </a:endParaRPr>
          </a:p>
          <a:p>
            <a:pPr algn="just">
              <a:lnSpc>
                <a:spcPts val="2250"/>
              </a:lnSpc>
              <a:spcAft>
                <a:spcPts val="750"/>
              </a:spcAft>
            </a:pPr>
            <a:r>
              <a:rPr lang="en-IN" sz="1300" kern="0" dirty="0">
                <a:solidFill>
                  <a:schemeClr val="tx1"/>
                </a:solidFill>
                <a:effectLst/>
                <a:latin typeface="Source Sans Pro" panose="020B0503030403020204" pitchFamily="34" charset="0"/>
                <a:ea typeface="Times New Roman" panose="02020603050405020304" pitchFamily="18" charset="0"/>
                <a:cs typeface="Source Sans Pro" panose="020B0503030403020204" pitchFamily="34" charset="0"/>
              </a:rPr>
              <a:t>In Section 37 of the Income Tax Act the explanation inserted by the Finance Act(No2) of 1998 with effect from the 1</a:t>
            </a:r>
            <a:r>
              <a:rPr lang="en-IN" sz="1300" kern="0" baseline="30000" dirty="0">
                <a:solidFill>
                  <a:schemeClr val="tx1"/>
                </a:solidFill>
                <a:effectLst/>
                <a:latin typeface="Source Sans Pro" panose="020B0503030403020204" pitchFamily="34" charset="0"/>
                <a:ea typeface="Times New Roman" panose="02020603050405020304" pitchFamily="18" charset="0"/>
                <a:cs typeface="Source Sans Pro" panose="020B0503030403020204" pitchFamily="34" charset="0"/>
              </a:rPr>
              <a:t>st</a:t>
            </a:r>
            <a:r>
              <a:rPr lang="en-IN" sz="1300" kern="0" dirty="0">
                <a:solidFill>
                  <a:schemeClr val="tx1"/>
                </a:solidFill>
                <a:effectLst/>
                <a:latin typeface="Source Sans Pro" panose="020B0503030403020204" pitchFamily="34" charset="0"/>
                <a:ea typeface="Times New Roman" panose="02020603050405020304" pitchFamily="18" charset="0"/>
                <a:cs typeface="Source Sans Pro" panose="020B0503030403020204" pitchFamily="34" charset="0"/>
              </a:rPr>
              <a:t> day of April 1962, is as follows:</a:t>
            </a:r>
            <a:endParaRPr lang="en-IN" sz="1300" kern="100" dirty="0">
              <a:solidFill>
                <a:schemeClr val="tx1"/>
              </a:solidFill>
              <a:effectLst/>
              <a:latin typeface="Source Sans Pro" panose="020B0503030403020204" pitchFamily="34" charset="0"/>
              <a:ea typeface="Calibri" panose="020F0502020204030204" pitchFamily="34" charset="0"/>
              <a:cs typeface="Source Sans Pro" panose="020B0503030403020204" pitchFamily="34" charset="0"/>
            </a:endParaRPr>
          </a:p>
          <a:p>
            <a:pPr algn="just">
              <a:lnSpc>
                <a:spcPts val="2250"/>
              </a:lnSpc>
              <a:spcAft>
                <a:spcPts val="750"/>
              </a:spcAft>
            </a:pPr>
            <a:r>
              <a:rPr lang="en-IN" sz="1300" i="1" kern="0" dirty="0">
                <a:solidFill>
                  <a:schemeClr val="tx1"/>
                </a:solidFill>
                <a:effectLst/>
                <a:latin typeface="Source Sans Pro" panose="020B0503030403020204" pitchFamily="34" charset="0"/>
                <a:ea typeface="Times New Roman" panose="02020603050405020304" pitchFamily="18" charset="0"/>
                <a:cs typeface="Source Sans Pro" panose="020B0503030403020204" pitchFamily="34" charset="0"/>
              </a:rPr>
              <a:t>Explanation</a:t>
            </a:r>
            <a:r>
              <a:rPr lang="en-IN" sz="1300" kern="0" dirty="0">
                <a:solidFill>
                  <a:schemeClr val="tx1"/>
                </a:solidFill>
                <a:effectLst/>
                <a:latin typeface="Source Sans Pro" panose="020B0503030403020204" pitchFamily="34" charset="0"/>
                <a:ea typeface="Times New Roman" panose="02020603050405020304" pitchFamily="18" charset="0"/>
                <a:cs typeface="Source Sans Pro" panose="020B0503030403020204" pitchFamily="34" charset="0"/>
              </a:rPr>
              <a:t>. For the removal of doubts, it is hereby declared that any expenditure incurred by an </a:t>
            </a:r>
            <a:r>
              <a:rPr lang="en-IN" sz="1300" kern="0" dirty="0" err="1">
                <a:solidFill>
                  <a:schemeClr val="tx1"/>
                </a:solidFill>
                <a:effectLst/>
                <a:latin typeface="Source Sans Pro" panose="020B0503030403020204" pitchFamily="34" charset="0"/>
                <a:ea typeface="Times New Roman" panose="02020603050405020304" pitchFamily="18" charset="0"/>
                <a:cs typeface="Source Sans Pro" panose="020B0503030403020204" pitchFamily="34" charset="0"/>
              </a:rPr>
              <a:t>assessee</a:t>
            </a:r>
            <a:r>
              <a:rPr lang="en-IN" sz="1300" kern="0" dirty="0">
                <a:solidFill>
                  <a:schemeClr val="tx1"/>
                </a:solidFill>
                <a:effectLst/>
                <a:latin typeface="Source Sans Pro" panose="020B0503030403020204" pitchFamily="34" charset="0"/>
                <a:ea typeface="Times New Roman" panose="02020603050405020304" pitchFamily="18" charset="0"/>
                <a:cs typeface="Source Sans Pro" panose="020B0503030403020204" pitchFamily="34" charset="0"/>
              </a:rPr>
              <a:t> for any purpose which is an offence or which is prohibited by law shall not be deemed to have been incurred for the purpose of business or profession and no deduction or allowance shall be made in respect of such expenditure..[</a:t>
            </a:r>
            <a:r>
              <a:rPr lang="en-US" sz="1300" dirty="0">
                <a:solidFill>
                  <a:schemeClr val="tx1"/>
                </a:solidFill>
                <a:latin typeface="Source Sans Pro" panose="020B0503030403020204" pitchFamily="34" charset="0"/>
                <a:cs typeface="Source Sans Pro" panose="020B0503030403020204" pitchFamily="34" charset="0"/>
              </a:rPr>
              <a:t>Apex Laboratories (P.) Ltd. v. Dy. Commissioner of Income Tax </a:t>
            </a:r>
            <a:r>
              <a:rPr lang="en-US" sz="1300" dirty="0">
                <a:solidFill>
                  <a:schemeClr val="tx1"/>
                </a:solidFill>
                <a:latin typeface="Source Sans Pro" panose="020B0503030403020204" pitchFamily="34" charset="0"/>
                <a:cs typeface="Source Sans Pro" panose="020B0503030403020204" pitchFamily="34" charset="0"/>
                <a:hlinkClick r:id="rId1" action="ppaction://hlinkfile"/>
              </a:rPr>
              <a:t>[2022] 135 taxmann.com 286/286 Taxman 200 (SC)</a:t>
            </a:r>
            <a:r>
              <a:rPr lang="en-US" sz="1300" dirty="0">
                <a:solidFill>
                  <a:schemeClr val="tx1"/>
                </a:solidFill>
                <a:latin typeface="Source Sans Pro" panose="020B0503030403020204" pitchFamily="34" charset="0"/>
                <a:cs typeface="Source Sans Pro" panose="020B0503030403020204" pitchFamily="34" charset="0"/>
              </a:rPr>
              <a:t>]</a:t>
            </a:r>
            <a:r>
              <a:rPr lang="en-IN" sz="1300" kern="0" dirty="0">
                <a:solidFill>
                  <a:schemeClr val="tx1"/>
                </a:solidFill>
                <a:effectLst/>
                <a:latin typeface="Source Sans Pro" panose="020B0503030403020204" pitchFamily="34" charset="0"/>
                <a:ea typeface="Times New Roman" panose="02020603050405020304" pitchFamily="18" charset="0"/>
                <a:cs typeface="Source Sans Pro" panose="020B0503030403020204" pitchFamily="34" charset="0"/>
              </a:rPr>
              <a:t> </a:t>
            </a:r>
            <a:endParaRPr lang="en-IN" sz="1300" kern="0" dirty="0">
              <a:solidFill>
                <a:schemeClr val="tx1"/>
              </a:solidFill>
              <a:effectLst/>
              <a:latin typeface="Source Sans Pro" panose="020B0503030403020204" pitchFamily="34" charset="0"/>
              <a:ea typeface="Times New Roman" panose="02020603050405020304" pitchFamily="18" charset="0"/>
              <a:cs typeface="Source Sans Pro" panose="020B0503030403020204" pitchFamily="34" charset="0"/>
            </a:endParaRPr>
          </a:p>
        </p:txBody>
      </p:sp>
      <p:pic>
        <p:nvPicPr>
          <p:cNvPr id="4" name="Picture 3" descr="A picture containing text, font, graphics, graphic design&#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3359" y="250283"/>
            <a:ext cx="1130901" cy="32532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900" dirty="0"/>
              <a:t>any purpose which is an offence or which is prohibited by law</a:t>
            </a:r>
            <a:endParaRPr lang="en-IN" sz="4900" dirty="0"/>
          </a:p>
        </p:txBody>
      </p:sp>
      <p:sp>
        <p:nvSpPr>
          <p:cNvPr id="3" name="Content Placeholder 2"/>
          <p:cNvSpPr>
            <a:spLocks noGrp="1"/>
          </p:cNvSpPr>
          <p:nvPr>
            <p:ph sz="quarter" idx="13"/>
          </p:nvPr>
        </p:nvSpPr>
        <p:spPr/>
        <p:txBody>
          <a:bodyPr>
            <a:noAutofit/>
          </a:bodyPr>
          <a:lstStyle/>
          <a:p>
            <a:pPr algn="just"/>
            <a:r>
              <a:rPr lang="en-US" sz="1600" dirty="0">
                <a:latin typeface="Source Sans Pro" panose="020B0503030403020204" pitchFamily="34" charset="0"/>
                <a:cs typeface="Source Sans Pro" panose="020B0503030403020204" pitchFamily="34" charset="0"/>
              </a:rPr>
              <a:t>Does The expression ‘prohibited by law’ include freebies given to doctors by pharma companies?</a:t>
            </a:r>
            <a:endParaRPr lang="en-US" sz="1600" dirty="0">
              <a:latin typeface="Source Sans Pro" panose="020B0503030403020204" pitchFamily="34" charset="0"/>
              <a:cs typeface="Source Sans Pro" panose="020B0503030403020204" pitchFamily="34" charset="0"/>
            </a:endParaRPr>
          </a:p>
          <a:p>
            <a:pPr algn="just"/>
            <a:r>
              <a:rPr lang="en-IN" sz="1600" dirty="0">
                <a:effectLst/>
                <a:latin typeface="Source Sans Pro" panose="020B0503030403020204" pitchFamily="34" charset="0"/>
                <a:ea typeface="Calibri" panose="020F0502020204030204" pitchFamily="34" charset="0"/>
                <a:cs typeface="Source Sans Pro" panose="020B0503030403020204" pitchFamily="34" charset="0"/>
              </a:rPr>
              <a:t>Justice S. Ravindra Bhat observed that a narrow interpretation of Explanation 1 to Section 37(1) defeats the purpose for which it was inserted, i.e., to disallow an </a:t>
            </a:r>
            <a:r>
              <a:rPr lang="en-IN" sz="1600" dirty="0" err="1">
                <a:effectLst/>
                <a:latin typeface="Source Sans Pro" panose="020B0503030403020204" pitchFamily="34" charset="0"/>
                <a:ea typeface="Calibri" panose="020F0502020204030204" pitchFamily="34" charset="0"/>
                <a:cs typeface="Source Sans Pro" panose="020B0503030403020204" pitchFamily="34" charset="0"/>
              </a:rPr>
              <a:t>assessee</a:t>
            </a:r>
            <a:r>
              <a:rPr lang="en-IN" sz="1600" dirty="0">
                <a:effectLst/>
                <a:latin typeface="Source Sans Pro" panose="020B0503030403020204" pitchFamily="34" charset="0"/>
                <a:ea typeface="Calibri" panose="020F0502020204030204" pitchFamily="34" charset="0"/>
                <a:cs typeface="Source Sans Pro" panose="020B0503030403020204" pitchFamily="34" charset="0"/>
              </a:rPr>
              <a:t> from claiming a tax benefit for its participation in an illegal activity… </a:t>
            </a:r>
            <a:endParaRPr lang="en-IN" sz="1600" dirty="0">
              <a:effectLst/>
              <a:latin typeface="Source Sans Pro" panose="020B0503030403020204" pitchFamily="34" charset="0"/>
              <a:ea typeface="Calibri" panose="020F0502020204030204" pitchFamily="34" charset="0"/>
              <a:cs typeface="Source Sans Pro" panose="020B0503030403020204" pitchFamily="34" charset="0"/>
            </a:endParaRPr>
          </a:p>
          <a:p>
            <a:pPr algn="just"/>
            <a:r>
              <a:rPr lang="en-IN" sz="1600" dirty="0">
                <a:effectLst/>
                <a:latin typeface="Source Sans Pro" panose="020B0503030403020204" pitchFamily="34" charset="0"/>
                <a:ea typeface="Calibri" panose="020F0502020204030204" pitchFamily="34" charset="0"/>
                <a:cs typeface="Source Sans Pro" panose="020B0503030403020204" pitchFamily="34" charset="0"/>
              </a:rPr>
              <a:t>Thus, pharmaceutical companies’ gifting freebies to doctors, etc. is clearly “prohibited by law”, and not allowed to be claimed as a deduction under Section 37(1). </a:t>
            </a:r>
            <a:endParaRPr lang="en-IN" sz="1600" dirty="0">
              <a:effectLst/>
              <a:latin typeface="Source Sans Pro" panose="020B0503030403020204" pitchFamily="34" charset="0"/>
              <a:ea typeface="Calibri" panose="020F0502020204030204" pitchFamily="34" charset="0"/>
              <a:cs typeface="Source Sans Pro" panose="020B0503030403020204" pitchFamily="34" charset="0"/>
            </a:endParaRPr>
          </a:p>
          <a:p>
            <a:pPr algn="just"/>
            <a:r>
              <a:rPr lang="en-IN" sz="1600" dirty="0">
                <a:effectLst/>
                <a:latin typeface="Source Sans Pro" panose="020B0503030403020204" pitchFamily="34" charset="0"/>
                <a:ea typeface="Calibri" panose="020F0502020204030204" pitchFamily="34" charset="0"/>
                <a:cs typeface="Source Sans Pro" panose="020B0503030403020204" pitchFamily="34" charset="0"/>
              </a:rPr>
              <a:t>The object of all the rules of interpretation is to give effect to the object of the enactment having regard to the language used.[</a:t>
            </a:r>
            <a:r>
              <a:rPr lang="en-US" sz="1600" dirty="0">
                <a:latin typeface="Source Sans Pro" panose="020B0503030403020204" pitchFamily="34" charset="0"/>
                <a:cs typeface="Source Sans Pro" panose="020B0503030403020204" pitchFamily="34" charset="0"/>
              </a:rPr>
              <a:t>Apex Laboratories (P.) Ltd. v. Dy. Commissioner of Income Tax </a:t>
            </a:r>
            <a:r>
              <a:rPr lang="en-US" sz="1600" dirty="0">
                <a:latin typeface="Source Sans Pro" panose="020B0503030403020204" pitchFamily="34" charset="0"/>
                <a:cs typeface="Source Sans Pro" panose="020B0503030403020204" pitchFamily="34" charset="0"/>
                <a:hlinkClick r:id="rId1" action="ppaction://hlinkfile"/>
              </a:rPr>
              <a:t>[2022] 135 taxmann.com 286/286 Taxman 200 (SC)</a:t>
            </a:r>
            <a:endParaRPr lang="en-US" sz="1600" b="1" dirty="0">
              <a:latin typeface="Source Sans Pro" panose="020B0503030403020204" pitchFamily="34" charset="0"/>
              <a:cs typeface="Source Sans Pro" panose="020B0503030403020204" pitchFamily="34" charset="0"/>
              <a:hlinkClick r:id="rId1" action="ppaction://hlinkfile"/>
            </a:endParaRPr>
          </a:p>
        </p:txBody>
      </p:sp>
      <p:pic>
        <p:nvPicPr>
          <p:cNvPr id="4" name="Picture 3" descr="A picture containing text, font, graphics, graphic design&#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73359" y="250283"/>
            <a:ext cx="1130901" cy="32532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IN" dirty="0"/>
          </a:p>
        </p:txBody>
      </p:sp>
      <p:sp>
        <p:nvSpPr>
          <p:cNvPr id="3" name="Content Placeholder 2"/>
          <p:cNvSpPr>
            <a:spLocks noGrp="1"/>
          </p:cNvSpPr>
          <p:nvPr>
            <p:ph sz="quarter" idx="13"/>
          </p:nvPr>
        </p:nvSpPr>
        <p:spPr/>
        <p:txBody>
          <a:bodyPr>
            <a:noAutofit/>
          </a:bodyPr>
          <a:lstStyle/>
          <a:p>
            <a:pPr algn="just"/>
            <a:r>
              <a:rPr lang="en-US" sz="1800" dirty="0">
                <a:latin typeface="Source Sans Pro" panose="020B0503030403020204" pitchFamily="34" charset="0"/>
                <a:cs typeface="Source Sans Pro" panose="020B0503030403020204" pitchFamily="34" charset="0"/>
              </a:rPr>
              <a:t>In the majority of cases, the language used is plain and unambiguous.</a:t>
            </a:r>
            <a:endParaRPr lang="en-US" sz="1800" dirty="0">
              <a:latin typeface="Source Sans Pro" panose="020B0503030403020204" pitchFamily="34" charset="0"/>
              <a:cs typeface="Source Sans Pro" panose="020B0503030403020204" pitchFamily="34" charset="0"/>
            </a:endParaRPr>
          </a:p>
          <a:p>
            <a:pPr algn="just"/>
            <a:r>
              <a:rPr lang="en-US" sz="1800" dirty="0">
                <a:latin typeface="Source Sans Pro" panose="020B0503030403020204" pitchFamily="34" charset="0"/>
                <a:cs typeface="Source Sans Pro" panose="020B0503030403020204" pitchFamily="34" charset="0"/>
              </a:rPr>
              <a:t>Mostly in tax laws, criminal laws, corporate laws, and election laws, cases of statutory interpretation do arise.</a:t>
            </a:r>
            <a:endParaRPr lang="en-US" sz="1800" dirty="0">
              <a:latin typeface="Source Sans Pro" panose="020B0503030403020204" pitchFamily="34" charset="0"/>
              <a:cs typeface="Source Sans Pro" panose="020B0503030403020204" pitchFamily="34" charset="0"/>
            </a:endParaRPr>
          </a:p>
          <a:p>
            <a:pPr algn="just"/>
            <a:r>
              <a:rPr lang="en-US" sz="1800" dirty="0">
                <a:latin typeface="Source Sans Pro" panose="020B0503030403020204" pitchFamily="34" charset="0"/>
                <a:cs typeface="Source Sans Pro" panose="020B0503030403020204" pitchFamily="34" charset="0"/>
              </a:rPr>
              <a:t>Traditional rules of interpretation namely, literal rule, golden rule, and mischief rule have been replaced by plain meaning rule and contextual and purposive interpretation.</a:t>
            </a:r>
            <a:endParaRPr lang="en-US" sz="1800" dirty="0">
              <a:latin typeface="Source Sans Pro" panose="020B0503030403020204" pitchFamily="34" charset="0"/>
              <a:cs typeface="Source Sans Pro" panose="020B0503030403020204" pitchFamily="34" charset="0"/>
            </a:endParaRPr>
          </a:p>
          <a:p>
            <a:pPr algn="just"/>
            <a:r>
              <a:rPr lang="en-US" sz="1800" dirty="0">
                <a:latin typeface="Source Sans Pro" panose="020B0503030403020204" pitchFamily="34" charset="0"/>
                <a:cs typeface="Source Sans Pro" panose="020B0503030403020204" pitchFamily="34" charset="0"/>
              </a:rPr>
              <a:t>The reason for the shift in judicial approach in the UK, Canada, Australia, and India is to find out the purpose of the Act or its provisions in place of the semantic meaning used in the Act.</a:t>
            </a:r>
            <a:endParaRPr lang="en-IN" sz="1800" dirty="0">
              <a:latin typeface="Source Sans Pro" panose="020B0503030403020204" pitchFamily="34" charset="0"/>
              <a:cs typeface="Source Sans Pro" panose="020B0503030403020204" pitchFamily="34" charset="0"/>
            </a:endParaRPr>
          </a:p>
        </p:txBody>
      </p:sp>
      <p:pic>
        <p:nvPicPr>
          <p:cNvPr id="4" name="Picture 3" descr="A picture containing text, font, graphics, graphic design&#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73359" y="250283"/>
            <a:ext cx="1130901" cy="3253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Constitutional provisions</a:t>
            </a:r>
            <a:endParaRPr lang="en-IN" dirty="0"/>
          </a:p>
        </p:txBody>
      </p:sp>
      <p:sp>
        <p:nvSpPr>
          <p:cNvPr id="3" name="Content Placeholder 2"/>
          <p:cNvSpPr>
            <a:spLocks noGrp="1"/>
          </p:cNvSpPr>
          <p:nvPr>
            <p:ph sz="quarter" idx="13"/>
          </p:nvPr>
        </p:nvSpPr>
        <p:spPr>
          <a:xfrm>
            <a:off x="685800" y="1815111"/>
            <a:ext cx="10394707" cy="3311189"/>
          </a:xfrm>
        </p:spPr>
        <p:txBody>
          <a:bodyPr/>
          <a:lstStyle/>
          <a:p>
            <a:pPr algn="just"/>
            <a:r>
              <a:rPr lang="en-IN" sz="1800" dirty="0">
                <a:solidFill>
                  <a:schemeClr val="tx1"/>
                </a:solidFill>
                <a:effectLst/>
                <a:latin typeface="Source Sans Pro" panose="020B0503030403020204" pitchFamily="34" charset="0"/>
                <a:ea typeface="Calibri" panose="020F0502020204030204" pitchFamily="34" charset="0"/>
                <a:cs typeface="Source Sans Pro" panose="020B0503030403020204" pitchFamily="34" charset="0"/>
              </a:rPr>
              <a:t>India is a union of States. The main function of Parliament and the state legislature is to make laws. The taxing power is given to the Parliament and state legislature. For example, entry 82 list I empowers Parliament to tax on income other than agricultural income. Similarly, entry 46 of List II of the seventh schedule empowers the state legislature to tax on agricultural income. A proposal for new legislation or to amend an existing legislation or repeal a pre-independence legislation is initiated in the concerned Ministry or department of the Government of India</a:t>
            </a:r>
            <a:endParaRPr lang="en-IN" sz="1800" dirty="0">
              <a:solidFill>
                <a:schemeClr val="tx1"/>
              </a:solidFill>
              <a:effectLst/>
              <a:latin typeface="Source Sans Pro" panose="020B0503030403020204" pitchFamily="34" charset="0"/>
              <a:ea typeface="Calibri" panose="020F0502020204030204" pitchFamily="34" charset="0"/>
              <a:cs typeface="Source Sans Pro" panose="020B0503030403020204" pitchFamily="34" charset="0"/>
            </a:endParaRPr>
          </a:p>
        </p:txBody>
      </p:sp>
      <p:pic>
        <p:nvPicPr>
          <p:cNvPr id="4" name="Picture 3" descr="A picture containing text, font, graphics, graphic design&#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73359" y="250283"/>
            <a:ext cx="1130901" cy="32532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hlinkClick r:id="rId1"/>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755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65465" y="539976"/>
            <a:ext cx="10952002" cy="4696391"/>
            <a:chOff x="862314" y="1294292"/>
            <a:chExt cx="10952002" cy="4696391"/>
          </a:xfrm>
        </p:grpSpPr>
        <p:sp>
          <p:nvSpPr>
            <p:cNvPr id="6" name="Google Shape;865;p35"/>
            <p:cNvSpPr txBox="1"/>
            <p:nvPr/>
          </p:nvSpPr>
          <p:spPr>
            <a:xfrm>
              <a:off x="1968015" y="2316570"/>
              <a:ext cx="8255970" cy="1825993"/>
            </a:xfrm>
            <a:prstGeom prst="rect">
              <a:avLst/>
            </a:prstGeom>
            <a:noFill/>
            <a:ln>
              <a:noFill/>
            </a:ln>
          </p:spPr>
          <p:txBody>
            <a:bodyPr spcFirstLastPara="1" wrap="square" lIns="0" tIns="0" rIns="0" bIns="0" anchor="t" anchorCtr="0">
              <a:spAutoFit/>
            </a:bodyPr>
            <a:lstStyle/>
            <a:p>
              <a:pPr algn="ctr">
                <a:lnSpc>
                  <a:spcPct val="120000"/>
                </a:lnSpc>
              </a:pPr>
              <a:r>
                <a:rPr lang="en-US" sz="8800" dirty="0">
                  <a:ln w="0"/>
                  <a:solidFill>
                    <a:schemeClr val="accent1">
                      <a:lumMod val="75000"/>
                    </a:schemeClr>
                  </a:solidFill>
                  <a:latin typeface="Segoe UI Black" panose="020B0A02040204020203" pitchFamily="34" charset="0"/>
                  <a:ea typeface="Segoe UI Black" panose="020B0A02040204020203" pitchFamily="34" charset="0"/>
                  <a:cs typeface="Playfair Display Black" panose="00000A00000000000000"/>
                  <a:sym typeface="Playfair Display Black" panose="00000A00000000000000"/>
                </a:rPr>
                <a:t>Thank You!</a:t>
              </a:r>
              <a:endParaRPr sz="8800" dirty="0">
                <a:ln w="0"/>
                <a:solidFill>
                  <a:schemeClr val="accent1">
                    <a:lumMod val="75000"/>
                  </a:schemeClr>
                </a:solidFill>
                <a:latin typeface="Segoe UI Black" panose="020B0A02040204020203" pitchFamily="34" charset="0"/>
                <a:ea typeface="Segoe UI Black" panose="020B0A02040204020203" pitchFamily="34" charset="0"/>
              </a:endParaRPr>
            </a:p>
          </p:txBody>
        </p:sp>
        <p:sp>
          <p:nvSpPr>
            <p:cNvPr id="7" name="TextBox 6"/>
            <p:cNvSpPr txBox="1"/>
            <p:nvPr/>
          </p:nvSpPr>
          <p:spPr>
            <a:xfrm>
              <a:off x="1664405" y="3839238"/>
              <a:ext cx="8863191" cy="460375"/>
            </a:xfrm>
            <a:prstGeom prst="rect">
              <a:avLst/>
            </a:prstGeom>
            <a:noFill/>
          </p:spPr>
          <p:txBody>
            <a:bodyPr wrap="square" rtlCol="0">
              <a:spAutoFit/>
            </a:bodyPr>
            <a:lstStyle/>
            <a:p>
              <a:pPr algn="ctr"/>
              <a:r>
                <a:rPr lang="en-US" sz="2400" b="1" dirty="0">
                  <a:latin typeface="Times New Roman" panose="02020603050405020304" pitchFamily="18" charset="0"/>
                  <a:ea typeface="Open Sans" panose="020B0606030504020204" pitchFamily="34" charset="0"/>
                  <a:cs typeface="Times New Roman" panose="02020603050405020304" pitchFamily="18" charset="0"/>
                </a:rPr>
                <a:t>For More Information, Visit: </a:t>
              </a:r>
              <a:r>
                <a:rPr lang="en-US" sz="2400" b="1" dirty="0" smtClean="0">
                  <a:solidFill>
                    <a:schemeClr val="bg1"/>
                  </a:solidFill>
                  <a:latin typeface="Times New Roman" panose="02020603050405020304" pitchFamily="18" charset="0"/>
                  <a:ea typeface="Open Sans" panose="020B0606030504020204" pitchFamily="34" charset="0"/>
                  <a:cs typeface="Times New Roman" panose="02020603050405020304" pitchFamily="18" charset="0"/>
                  <a:hlinkClick r:id="rId1"/>
                </a:rPr>
                <a:t>https</a:t>
              </a:r>
              <a:r>
                <a:rPr lang="en-US" sz="24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hlinkClick r:id="rId1"/>
                </a:rPr>
                <a:t>://taxmann.com/</a:t>
              </a:r>
              <a:endParaRPr lang="en-US" sz="24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grpSp>
          <p:nvGrpSpPr>
            <p:cNvPr id="8" name="Group 7"/>
            <p:cNvGrpSpPr/>
            <p:nvPr/>
          </p:nvGrpSpPr>
          <p:grpSpPr>
            <a:xfrm>
              <a:off x="8178180" y="4934372"/>
              <a:ext cx="3636136" cy="1056311"/>
              <a:chOff x="5703688" y="5416378"/>
              <a:chExt cx="2902391" cy="843155"/>
            </a:xfrm>
          </p:grpSpPr>
          <p:sp>
            <p:nvSpPr>
              <p:cNvPr id="22" name="TextBox 21"/>
              <p:cNvSpPr txBox="1"/>
              <p:nvPr/>
            </p:nvSpPr>
            <p:spPr>
              <a:xfrm>
                <a:off x="5703688" y="5416378"/>
                <a:ext cx="2902391" cy="303650"/>
              </a:xfrm>
              <a:prstGeom prst="rect">
                <a:avLst/>
              </a:prstGeom>
              <a:noFill/>
            </p:spPr>
            <p:txBody>
              <a:bodyPr wrap="square" rtlCol="0">
                <a:spAutoFit/>
              </a:bodyPr>
              <a:lstStyle/>
              <a:p>
                <a:pPr algn="ctr"/>
                <a:r>
                  <a:rPr lang="en-US" sz="1600" spc="40" dirty="0">
                    <a:solidFill>
                      <a:schemeClr val="bg2">
                        <a:lumMod val="25000"/>
                      </a:schemeClr>
                    </a:solidFill>
                    <a:latin typeface="Tahoma" panose="020B0604030504040204" pitchFamily="34" charset="0"/>
                    <a:ea typeface="Open Sans" panose="020B0606030504020204" pitchFamily="34" charset="0"/>
                    <a:cs typeface="Tahoma" panose="020B0604030504040204" pitchFamily="34" charset="0"/>
                  </a:rPr>
                  <a:t>Download </a:t>
                </a:r>
                <a:r>
                  <a:rPr lang="en-US" sz="1600" spc="40" dirty="0" err="1">
                    <a:solidFill>
                      <a:schemeClr val="bg2">
                        <a:lumMod val="25000"/>
                      </a:schemeClr>
                    </a:solidFill>
                    <a:latin typeface="Tahoma" panose="020B0604030504040204" pitchFamily="34" charset="0"/>
                    <a:ea typeface="Open Sans" panose="020B0606030504020204" pitchFamily="34" charset="0"/>
                    <a:cs typeface="Tahoma" panose="020B0604030504040204" pitchFamily="34" charset="0"/>
                  </a:rPr>
                  <a:t>Taxmann</a:t>
                </a:r>
                <a:r>
                  <a:rPr lang="en-US" sz="1600" spc="40" dirty="0">
                    <a:solidFill>
                      <a:schemeClr val="bg2">
                        <a:lumMod val="25000"/>
                      </a:schemeClr>
                    </a:solidFill>
                    <a:latin typeface="Tahoma" panose="020B0604030504040204" pitchFamily="34" charset="0"/>
                    <a:ea typeface="Open Sans" panose="020B0606030504020204" pitchFamily="34" charset="0"/>
                    <a:cs typeface="Tahoma" panose="020B0604030504040204" pitchFamily="34" charset="0"/>
                  </a:rPr>
                  <a:t> App</a:t>
                </a:r>
                <a:endParaRPr lang="en-US" sz="1600" spc="40" dirty="0">
                  <a:solidFill>
                    <a:schemeClr val="bg2">
                      <a:lumMod val="25000"/>
                    </a:schemeClr>
                  </a:solidFill>
                  <a:latin typeface="Tahoma" panose="020B0604030504040204" pitchFamily="34" charset="0"/>
                  <a:ea typeface="Open Sans" panose="020B0606030504020204" pitchFamily="34" charset="0"/>
                  <a:cs typeface="Tahoma" panose="020B0604030504040204" pitchFamily="34" charset="0"/>
                </a:endParaRPr>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4341" y="5636796"/>
                <a:ext cx="2381084" cy="622737"/>
              </a:xfrm>
              <a:prstGeom prst="rect">
                <a:avLst/>
              </a:prstGeom>
            </p:spPr>
          </p:pic>
        </p:grpSp>
        <p:grpSp>
          <p:nvGrpSpPr>
            <p:cNvPr id="9" name="Group 8"/>
            <p:cNvGrpSpPr/>
            <p:nvPr/>
          </p:nvGrpSpPr>
          <p:grpSpPr>
            <a:xfrm>
              <a:off x="862314" y="4946459"/>
              <a:ext cx="4166075" cy="852383"/>
              <a:chOff x="1972867" y="8208695"/>
              <a:chExt cx="5359061" cy="1096469"/>
            </a:xfrm>
          </p:grpSpPr>
          <p:sp>
            <p:nvSpPr>
              <p:cNvPr id="11" name="TextBox 10"/>
              <p:cNvSpPr txBox="1"/>
              <p:nvPr/>
            </p:nvSpPr>
            <p:spPr>
              <a:xfrm>
                <a:off x="1972867" y="8208695"/>
                <a:ext cx="5154908" cy="435501"/>
              </a:xfrm>
              <a:prstGeom prst="rect">
                <a:avLst/>
              </a:prstGeom>
              <a:noFill/>
            </p:spPr>
            <p:txBody>
              <a:bodyPr wrap="square" rtlCol="0">
                <a:spAutoFit/>
              </a:bodyPr>
              <a:lstStyle/>
              <a:p>
                <a:pPr algn="ctr"/>
                <a:r>
                  <a:rPr lang="en-US" sz="1600" spc="40" dirty="0">
                    <a:solidFill>
                      <a:schemeClr val="bg2">
                        <a:lumMod val="25000"/>
                      </a:schemeClr>
                    </a:solidFill>
                    <a:latin typeface="Tahoma" panose="020B0604030504040204" pitchFamily="34" charset="0"/>
                    <a:ea typeface="Open Sans" panose="020B0606030504020204" pitchFamily="34" charset="0"/>
                    <a:cs typeface="Tahoma" panose="020B0604030504040204" pitchFamily="34" charset="0"/>
                  </a:rPr>
                  <a:t>Follow us on Social </a:t>
                </a:r>
                <a:r>
                  <a:rPr lang="en-US" sz="1600" spc="40" dirty="0" smtClean="0">
                    <a:solidFill>
                      <a:schemeClr val="bg2">
                        <a:lumMod val="25000"/>
                      </a:schemeClr>
                    </a:solidFill>
                    <a:latin typeface="Tahoma" panose="020B0604030504040204" pitchFamily="34" charset="0"/>
                    <a:ea typeface="Open Sans" panose="020B0606030504020204" pitchFamily="34" charset="0"/>
                    <a:cs typeface="Tahoma" panose="020B0604030504040204" pitchFamily="34" charset="0"/>
                  </a:rPr>
                  <a:t>Media</a:t>
                </a:r>
                <a:endParaRPr lang="en-US" sz="1600" spc="40" dirty="0">
                  <a:solidFill>
                    <a:schemeClr val="bg2">
                      <a:lumMod val="25000"/>
                    </a:schemeClr>
                  </a:solidFill>
                  <a:latin typeface="Tahoma" panose="020B0604030504040204" pitchFamily="34" charset="0"/>
                  <a:ea typeface="Open Sans" panose="020B0606030504020204" pitchFamily="34" charset="0"/>
                  <a:cs typeface="Tahoma" panose="020B0604030504040204" pitchFamily="34" charset="0"/>
                </a:endParaRPr>
              </a:p>
            </p:txBody>
          </p:sp>
          <p:grpSp>
            <p:nvGrpSpPr>
              <p:cNvPr id="12" name="Group 11"/>
              <p:cNvGrpSpPr/>
              <p:nvPr/>
            </p:nvGrpSpPr>
            <p:grpSpPr>
              <a:xfrm>
                <a:off x="1972867" y="8821152"/>
                <a:ext cx="5359061" cy="484012"/>
                <a:chOff x="1972867" y="8821152"/>
                <a:chExt cx="5359061" cy="484012"/>
              </a:xfrm>
            </p:grpSpPr>
            <p:pic>
              <p:nvPicPr>
                <p:cNvPr id="13" name="Picture 12">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2867" y="8840170"/>
                  <a:ext cx="450889" cy="447389"/>
                </a:xfrm>
                <a:prstGeom prst="rect">
                  <a:avLst/>
                </a:prstGeom>
              </p:spPr>
            </p:pic>
            <p:pic>
              <p:nvPicPr>
                <p:cNvPr id="14" name="Picture 13">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4923" y="8848255"/>
                  <a:ext cx="450889" cy="456909"/>
                </a:xfrm>
                <a:prstGeom prst="rect">
                  <a:avLst/>
                </a:prstGeom>
              </p:spPr>
            </p:pic>
            <p:pic>
              <p:nvPicPr>
                <p:cNvPr id="15" name="Picture 14">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74259" y="8826232"/>
                  <a:ext cx="450889" cy="456909"/>
                </a:xfrm>
                <a:prstGeom prst="rect">
                  <a:avLst/>
                </a:prstGeom>
              </p:spPr>
            </p:pic>
            <p:pic>
              <p:nvPicPr>
                <p:cNvPr id="16" name="Picture 15">
                  <a:hlinkClick r:id="rId9"/>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93595" y="8839034"/>
                  <a:ext cx="450889" cy="456909"/>
                </a:xfrm>
                <a:prstGeom prst="rect">
                  <a:avLst/>
                </a:prstGeom>
              </p:spPr>
            </p:pic>
            <p:pic>
              <p:nvPicPr>
                <p:cNvPr id="17" name="Picture 16">
                  <a:hlinkClick r:id="rId11"/>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12931" y="8846782"/>
                  <a:ext cx="450889" cy="456909"/>
                </a:xfrm>
                <a:prstGeom prst="rect">
                  <a:avLst/>
                </a:prstGeom>
              </p:spPr>
            </p:pic>
            <p:pic>
              <p:nvPicPr>
                <p:cNvPr id="18" name="Picture 17">
                  <a:hlinkClick r:id="rId13"/>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881039" y="8832385"/>
                  <a:ext cx="450889" cy="456909"/>
                </a:xfrm>
                <a:prstGeom prst="rect">
                  <a:avLst/>
                </a:prstGeom>
              </p:spPr>
            </p:pic>
            <p:pic>
              <p:nvPicPr>
                <p:cNvPr id="19" name="Picture 18">
                  <a:hlinkClick r:id="rId15"/>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592203" y="8888460"/>
                  <a:ext cx="394680" cy="394680"/>
                </a:xfrm>
                <a:prstGeom prst="rect">
                  <a:avLst/>
                </a:prstGeom>
              </p:spPr>
            </p:pic>
            <p:pic>
              <p:nvPicPr>
                <p:cNvPr id="20" name="Picture 1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232267" y="8821152"/>
                  <a:ext cx="480323" cy="480323"/>
                </a:xfrm>
                <a:prstGeom prst="rect">
                  <a:avLst/>
                </a:prstGeom>
              </p:spPr>
            </p:pic>
            <p:pic>
              <p:nvPicPr>
                <p:cNvPr id="21" name="Picture 20">
                  <a:hlinkClick r:id="rId18"/>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155330" y="8872545"/>
                  <a:ext cx="431146" cy="431146"/>
                </a:xfrm>
                <a:prstGeom prst="rect">
                  <a:avLst/>
                </a:prstGeom>
              </p:spPr>
            </p:pic>
          </p:grpSp>
        </p:grpSp>
        <p:pic>
          <p:nvPicPr>
            <p:cNvPr id="10" name="Picture 9" descr="A picture containing text, font, graphics, graphic design&#10;&#10;Description automatically generated"/>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830600" y="1294292"/>
              <a:ext cx="2530800" cy="728041"/>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Formulation of tax policies</a:t>
            </a:r>
            <a:endParaRPr lang="en-IN" dirty="0"/>
          </a:p>
        </p:txBody>
      </p:sp>
      <p:sp>
        <p:nvSpPr>
          <p:cNvPr id="3" name="Content Placeholder 2"/>
          <p:cNvSpPr>
            <a:spLocks noGrp="1"/>
          </p:cNvSpPr>
          <p:nvPr>
            <p:ph sz="quarter" idx="13"/>
          </p:nvPr>
        </p:nvSpPr>
        <p:spPr>
          <a:xfrm>
            <a:off x="685800" y="2020216"/>
            <a:ext cx="10394707" cy="3311189"/>
          </a:xfrm>
        </p:spPr>
        <p:txBody>
          <a:bodyPr>
            <a:normAutofit/>
          </a:bodyPr>
          <a:lstStyle/>
          <a:p>
            <a:pPr algn="just">
              <a:lnSpc>
                <a:spcPct val="107000"/>
              </a:lnSpc>
              <a:spcAft>
                <a:spcPts val="800"/>
              </a:spcAft>
            </a:pPr>
            <a:r>
              <a:rPr lang="en-IN" sz="1800" kern="100" dirty="0">
                <a:solidFill>
                  <a:srgbClr val="282625"/>
                </a:solidFill>
                <a:effectLst/>
                <a:latin typeface="Source Sans Pro" panose="020B0503030403020204" pitchFamily="34" charset="0"/>
                <a:ea typeface="Calibri" panose="020F0502020204030204" pitchFamily="34" charset="0"/>
                <a:cs typeface="Source Sans Pro" panose="020B0503030403020204" pitchFamily="34" charset="0"/>
              </a:rPr>
              <a:t>In taxation matters, the Ministry of Finance is the concerned Ministry. The apex body in direct taxes is the Central Board of Direct Taxes and in indirect taxes is the Central Board of Indirect Taxes and Customs.</a:t>
            </a:r>
            <a:endParaRPr lang="en-IN" sz="1800" kern="100" dirty="0">
              <a:effectLst/>
              <a:latin typeface="Source Sans Pro" panose="020B0503030403020204" pitchFamily="34" charset="0"/>
              <a:ea typeface="Calibri" panose="020F0502020204030204" pitchFamily="34" charset="0"/>
              <a:cs typeface="Source Sans Pro" panose="020B0503030403020204" pitchFamily="34" charset="0"/>
            </a:endParaRPr>
          </a:p>
          <a:p>
            <a:pPr algn="just">
              <a:lnSpc>
                <a:spcPct val="107000"/>
              </a:lnSpc>
              <a:spcAft>
                <a:spcPts val="800"/>
              </a:spcAft>
            </a:pPr>
            <a:r>
              <a:rPr lang="en-IN" sz="1800" kern="100" dirty="0">
                <a:solidFill>
                  <a:srgbClr val="282625"/>
                </a:solidFill>
                <a:effectLst/>
                <a:latin typeface="Source Sans Pro" panose="020B0503030403020204" pitchFamily="34" charset="0"/>
                <a:ea typeface="Calibri" panose="020F0502020204030204" pitchFamily="34" charset="0"/>
                <a:cs typeface="Source Sans Pro" panose="020B0503030403020204" pitchFamily="34" charset="0"/>
              </a:rPr>
              <a:t>In the formulation of tax policies, experimentation is inevitable. Since independence, many taxation laws have been enacted by the parliament. In many cases, a new tax law is based on the report of a Commission or committee. For example, the Income Tax Act of 1961 is primarily based on the 12th report of the Law Commission of India. Similarly, in the Finance Act 1994 for the first time service tax was introduced on a limited number of services based on the Raja </a:t>
            </a:r>
            <a:r>
              <a:rPr lang="en-IN" sz="1800" kern="100" dirty="0" err="1">
                <a:solidFill>
                  <a:srgbClr val="282625"/>
                </a:solidFill>
                <a:effectLst/>
                <a:latin typeface="Source Sans Pro" panose="020B0503030403020204" pitchFamily="34" charset="0"/>
                <a:ea typeface="Calibri" panose="020F0502020204030204" pitchFamily="34" charset="0"/>
                <a:cs typeface="Source Sans Pro" panose="020B0503030403020204" pitchFamily="34" charset="0"/>
              </a:rPr>
              <a:t>Chelliah</a:t>
            </a:r>
            <a:r>
              <a:rPr lang="en-IN" sz="1800" kern="100" dirty="0">
                <a:solidFill>
                  <a:srgbClr val="282625"/>
                </a:solidFill>
                <a:effectLst/>
                <a:latin typeface="Source Sans Pro" panose="020B0503030403020204" pitchFamily="34" charset="0"/>
                <a:ea typeface="Calibri" panose="020F0502020204030204" pitchFamily="34" charset="0"/>
                <a:cs typeface="Source Sans Pro" panose="020B0503030403020204" pitchFamily="34" charset="0"/>
              </a:rPr>
              <a:t> Committee report.  A new structure of indirect taxes in the form of the Goods and Services Tax Act came into effect in 2017.</a:t>
            </a:r>
            <a:endParaRPr lang="en-IN" dirty="0">
              <a:latin typeface="Source Sans Pro" panose="020B0503030403020204" pitchFamily="34" charset="0"/>
              <a:cs typeface="Source Sans Pro" panose="020B0503030403020204" pitchFamily="34" charset="0"/>
            </a:endParaRPr>
          </a:p>
        </p:txBody>
      </p:sp>
      <p:pic>
        <p:nvPicPr>
          <p:cNvPr id="4" name="Picture 3" descr="A picture containing text, font, graphics, graphic design&#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73359" y="250283"/>
            <a:ext cx="1130901" cy="3253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Legislative process: Drafting of tax proposals</a:t>
            </a:r>
            <a:endParaRPr lang="en-IN" dirty="0"/>
          </a:p>
        </p:txBody>
      </p:sp>
      <p:sp>
        <p:nvSpPr>
          <p:cNvPr id="3" name="Content Placeholder 2"/>
          <p:cNvSpPr>
            <a:spLocks noGrp="1"/>
          </p:cNvSpPr>
          <p:nvPr>
            <p:ph sz="quarter" idx="13"/>
          </p:nvPr>
        </p:nvSpPr>
        <p:spPr>
          <a:xfrm>
            <a:off x="685800" y="2036445"/>
            <a:ext cx="10394950" cy="3514725"/>
          </a:xfrm>
        </p:spPr>
        <p:txBody>
          <a:bodyPr>
            <a:normAutofit lnSpcReduction="10000"/>
          </a:bodyPr>
          <a:lstStyle/>
          <a:p>
            <a:pPr algn="just"/>
            <a:r>
              <a:rPr lang="en-IN" sz="1400" kern="1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A tax proposal for direct taxes is prepared under the supervision of a joint secretary in the Tax Planning and Legislation division, Central Board of Direct Taxes. A proposal for indirect taxes is prepared in the Tax Research Unit division in the Central Board of Indirect Taxes and Customs. Now, there is a common policy unit. Tax Policy Research Unit and Tax Policy Council.</a:t>
            </a:r>
            <a:endParaRPr lang="en-IN" sz="1400" kern="1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endParaRPr>
          </a:p>
          <a:p>
            <a:pPr algn="just"/>
            <a:r>
              <a:rPr lang="en-IN" sz="1400" kern="1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Every tax proposal is required to be approved by the Minister of Finance, Government of India. </a:t>
            </a:r>
            <a:endParaRPr lang="en-IN" sz="1400" kern="1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endParaRPr>
          </a:p>
          <a:p>
            <a:pPr algn="just"/>
            <a:r>
              <a:rPr lang="en-IN" sz="1400" kern="1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Based on all the tax proposals of direct and indirect taxes, a draft bill is prepared in the legislative department of the Ministry of Law and Justice in consultation with the officers of the Ministry of Finance. </a:t>
            </a:r>
            <a:endParaRPr lang="en-IN" sz="1400" kern="1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endParaRPr>
          </a:p>
          <a:p>
            <a:pPr algn="just"/>
            <a:r>
              <a:rPr lang="en-IN" sz="1400" kern="1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Every Bill is accompanied by a statement of object and reasons signed by the Minister of Finance, Government of India. </a:t>
            </a:r>
            <a:endParaRPr lang="en-IN" sz="1400" kern="1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endParaRPr>
          </a:p>
          <a:p>
            <a:pPr algn="just"/>
            <a:r>
              <a:rPr lang="en-IN" sz="1400" kern="1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Other documents prepared by the Ministry of Law and Justice are the notes and clauses, a memorandum regarding delegated legislation, and a financial memorandum.</a:t>
            </a:r>
            <a:endParaRPr lang="en-IN" sz="1400" kern="1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endParaRPr>
          </a:p>
        </p:txBody>
      </p:sp>
      <p:pic>
        <p:nvPicPr>
          <p:cNvPr id="4" name="Picture 3" descr="A picture containing text, font, graphics, graphic design&#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73359" y="250283"/>
            <a:ext cx="1130901" cy="3253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847725"/>
            <a:ext cx="10396882" cy="1151965"/>
          </a:xfrm>
        </p:spPr>
        <p:txBody>
          <a:bodyPr>
            <a:noAutofit/>
          </a:bodyPr>
          <a:lstStyle/>
          <a:p>
            <a:r>
              <a:rPr lang="en-IN" sz="4900" dirty="0"/>
              <a:t>Finance Bill and The Provisional Collection of Tax Act 2023.</a:t>
            </a:r>
            <a:endParaRPr lang="en-IN" sz="4900" dirty="0"/>
          </a:p>
        </p:txBody>
      </p:sp>
      <p:sp>
        <p:nvSpPr>
          <p:cNvPr id="3" name="Content Placeholder 2"/>
          <p:cNvSpPr>
            <a:spLocks noGrp="1"/>
          </p:cNvSpPr>
          <p:nvPr>
            <p:ph sz="quarter" idx="13"/>
          </p:nvPr>
        </p:nvSpPr>
        <p:spPr>
          <a:xfrm>
            <a:off x="685800" y="2322476"/>
            <a:ext cx="10394707" cy="3311189"/>
          </a:xfrm>
        </p:spPr>
        <p:txBody>
          <a:bodyPr/>
          <a:lstStyle/>
          <a:p>
            <a:pPr algn="just"/>
            <a:r>
              <a:rPr lang="en-IN" sz="1800" dirty="0">
                <a:solidFill>
                  <a:srgbClr val="282625"/>
                </a:solidFill>
                <a:effectLst/>
                <a:latin typeface="Source Sans Pro" panose="020B0503030403020204" pitchFamily="34" charset="0"/>
                <a:ea typeface="Calibri" panose="020F0502020204030204" pitchFamily="34" charset="0"/>
                <a:cs typeface="Times New Roman" panose="02020603050405020304" pitchFamily="18" charset="0"/>
              </a:rPr>
              <a:t>One of the unique features of a Finance bill is that the proposals relating to the rate of tax of Central Excise and Customs take effect immediately upon the introduction of the Finance bill. For this purpose, a declaration is to be made under the Provisional Collection of Tax Act 1931. </a:t>
            </a:r>
            <a:endParaRPr lang="en-IN" sz="1800" dirty="0">
              <a:solidFill>
                <a:srgbClr val="282625"/>
              </a:solidFill>
              <a:effectLst/>
              <a:latin typeface="Source Sans Pro" panose="020B0503030403020204" pitchFamily="34" charset="0"/>
              <a:ea typeface="Calibri" panose="020F0502020204030204" pitchFamily="34" charset="0"/>
              <a:cs typeface="Times New Roman" panose="02020603050405020304" pitchFamily="18" charset="0"/>
            </a:endParaRPr>
          </a:p>
          <a:p>
            <a:pPr algn="just"/>
            <a:r>
              <a:rPr lang="en-IN" sz="1800" dirty="0">
                <a:solidFill>
                  <a:srgbClr val="282625"/>
                </a:solidFill>
                <a:effectLst/>
                <a:latin typeface="Source Sans Pro" panose="020B0503030403020204" pitchFamily="34" charset="0"/>
                <a:ea typeface="Calibri" panose="020F0502020204030204" pitchFamily="34" charset="0"/>
                <a:cs typeface="Times New Roman" panose="02020603050405020304" pitchFamily="18" charset="0"/>
              </a:rPr>
              <a:t>This declaration is published in the finance bill itself. </a:t>
            </a:r>
            <a:endParaRPr lang="en-IN" sz="1800" dirty="0">
              <a:solidFill>
                <a:srgbClr val="282625"/>
              </a:solidFill>
              <a:effectLst/>
              <a:latin typeface="Source Sans Pro" panose="020B0503030403020204" pitchFamily="34" charset="0"/>
              <a:ea typeface="Calibri" panose="020F0502020204030204" pitchFamily="34" charset="0"/>
              <a:cs typeface="Times New Roman" panose="02020603050405020304" pitchFamily="18" charset="0"/>
            </a:endParaRPr>
          </a:p>
          <a:p>
            <a:pPr algn="just"/>
            <a:r>
              <a:rPr lang="en-IN" sz="1800" dirty="0">
                <a:solidFill>
                  <a:srgbClr val="282625"/>
                </a:solidFill>
                <a:effectLst/>
                <a:latin typeface="Source Sans Pro" panose="020B0503030403020204" pitchFamily="34" charset="0"/>
                <a:ea typeface="Calibri" panose="020F0502020204030204" pitchFamily="34" charset="0"/>
                <a:cs typeface="Times New Roman" panose="02020603050405020304" pitchFamily="18" charset="0"/>
              </a:rPr>
              <a:t>The Provisional Collection of Tax Act 1931, a pre-Independence Act has been repealed and reacted with the title The Provisional Collection of Tax Act 2023</a:t>
            </a:r>
            <a:endParaRPr lang="en-IN" dirty="0"/>
          </a:p>
        </p:txBody>
      </p:sp>
      <p:pic>
        <p:nvPicPr>
          <p:cNvPr id="4" name="Picture 3" descr="A picture containing text, font, graphics, graphic design&#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73359" y="250283"/>
            <a:ext cx="1130901" cy="3253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826135"/>
            <a:ext cx="10396882" cy="1151965"/>
          </a:xfrm>
        </p:spPr>
        <p:txBody>
          <a:bodyPr>
            <a:noAutofit/>
          </a:bodyPr>
          <a:lstStyle/>
          <a:p>
            <a:r>
              <a:rPr lang="en-IN" sz="4900" dirty="0"/>
              <a:t>Finance Bill and the explanatory memorandum </a:t>
            </a:r>
            <a:endParaRPr lang="en-IN" sz="4900" dirty="0"/>
          </a:p>
        </p:txBody>
      </p:sp>
      <p:sp>
        <p:nvSpPr>
          <p:cNvPr id="3" name="Content Placeholder 2"/>
          <p:cNvSpPr>
            <a:spLocks noGrp="1"/>
          </p:cNvSpPr>
          <p:nvPr>
            <p:ph sz="quarter" idx="13"/>
          </p:nvPr>
        </p:nvSpPr>
        <p:spPr>
          <a:xfrm>
            <a:off x="685800" y="2192020"/>
            <a:ext cx="10394950" cy="3178810"/>
          </a:xfrm>
        </p:spPr>
        <p:txBody>
          <a:bodyPr/>
          <a:lstStyle/>
          <a:p>
            <a:r>
              <a:rPr lang="en-IN" sz="1800" kern="100" dirty="0">
                <a:solidFill>
                  <a:srgbClr val="282625"/>
                </a:solidFill>
                <a:effectLst/>
                <a:latin typeface="Source Sans Pro" panose="020B0503030403020204" pitchFamily="34" charset="0"/>
                <a:ea typeface="Calibri" panose="020F0502020204030204" pitchFamily="34" charset="0"/>
                <a:cs typeface="Times New Roman" panose="02020603050405020304" pitchFamily="18" charset="0"/>
              </a:rPr>
              <a:t>The Ministry of Finance also prepares a document titled explanatory memorandum to the finance bill which is released separately from the finance bill. </a:t>
            </a:r>
            <a:endParaRPr lang="en-IN" sz="1800" kern="100" dirty="0">
              <a:solidFill>
                <a:srgbClr val="282625"/>
              </a:solidFill>
              <a:effectLst/>
              <a:latin typeface="Source Sans Pro" panose="020B0503030403020204" pitchFamily="34" charset="0"/>
              <a:ea typeface="Calibri" panose="020F0502020204030204" pitchFamily="34" charset="0"/>
              <a:cs typeface="Times New Roman" panose="02020603050405020304" pitchFamily="18" charset="0"/>
            </a:endParaRPr>
          </a:p>
          <a:p>
            <a:r>
              <a:rPr lang="en-IN" sz="1800" kern="100" dirty="0">
                <a:solidFill>
                  <a:srgbClr val="282625"/>
                </a:solidFill>
                <a:effectLst/>
                <a:latin typeface="Source Sans Pro" panose="020B0503030403020204" pitchFamily="34" charset="0"/>
                <a:ea typeface="Calibri" panose="020F0502020204030204" pitchFamily="34" charset="0"/>
                <a:cs typeface="Times New Roman" panose="02020603050405020304" pitchFamily="18" charset="0"/>
              </a:rPr>
              <a:t>the explanatory memorandum to the finance bill explains in detail the rationale for all the provisions in the finance bill.</a:t>
            </a:r>
            <a:endParaRPr lang="en-IN" dirty="0"/>
          </a:p>
        </p:txBody>
      </p:sp>
      <p:pic>
        <p:nvPicPr>
          <p:cNvPr id="4" name="Picture 3" descr="A picture containing text, font, graphics, graphic design&#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73359" y="250283"/>
            <a:ext cx="1130901" cy="3253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Parliamentary Process</a:t>
            </a:r>
            <a:endParaRPr lang="en-IN" dirty="0"/>
          </a:p>
        </p:txBody>
      </p:sp>
      <p:sp>
        <p:nvSpPr>
          <p:cNvPr id="3" name="Content Placeholder 2"/>
          <p:cNvSpPr>
            <a:spLocks noGrp="1"/>
          </p:cNvSpPr>
          <p:nvPr>
            <p:ph sz="quarter" idx="13"/>
          </p:nvPr>
        </p:nvSpPr>
        <p:spPr>
          <a:xfrm>
            <a:off x="685800" y="1804316"/>
            <a:ext cx="10394707" cy="3311189"/>
          </a:xfrm>
        </p:spPr>
        <p:txBody>
          <a:bodyPr/>
          <a:lstStyle/>
          <a:p>
            <a:pPr algn="just"/>
            <a:r>
              <a:rPr lang="en-IN" sz="1800" kern="100" dirty="0">
                <a:solidFill>
                  <a:srgbClr val="282625"/>
                </a:solidFill>
                <a:effectLst/>
                <a:latin typeface="Source Sans Pro" panose="020B0503030403020204" pitchFamily="34" charset="0"/>
                <a:ea typeface="Calibri" panose="020F0502020204030204" pitchFamily="34" charset="0"/>
                <a:cs typeface="Source Sans Pro" panose="020B0503030403020204" pitchFamily="34" charset="0"/>
              </a:rPr>
              <a:t>Once a draft bill is finalized in the legislative department, it is sent to the Lok Sabha secretariat for its introduction. The copies of a bill are circulated before the date of introduction at least two days in advance so that the members may be aware of the contents of the bill.</a:t>
            </a:r>
            <a:endParaRPr lang="en-IN" dirty="0">
              <a:latin typeface="Source Sans Pro" panose="020B0503030403020204" pitchFamily="34" charset="0"/>
              <a:cs typeface="Source Sans Pro" panose="020B0503030403020204" pitchFamily="34" charset="0"/>
            </a:endParaRPr>
          </a:p>
        </p:txBody>
      </p:sp>
      <p:pic>
        <p:nvPicPr>
          <p:cNvPr id="4" name="Picture 3" descr="A picture containing text, font, graphics, graphic design&#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73359" y="250283"/>
            <a:ext cx="1130901" cy="3253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405130"/>
            <a:ext cx="10396882" cy="1151965"/>
          </a:xfrm>
        </p:spPr>
        <p:txBody>
          <a:bodyPr/>
          <a:lstStyle/>
          <a:p>
            <a:r>
              <a:rPr lang="en-US" dirty="0"/>
              <a:t>Parliamentary Process</a:t>
            </a:r>
            <a:endParaRPr lang="en-IN" dirty="0"/>
          </a:p>
        </p:txBody>
      </p:sp>
      <p:sp>
        <p:nvSpPr>
          <p:cNvPr id="3" name="Content Placeholder 2"/>
          <p:cNvSpPr>
            <a:spLocks noGrp="1"/>
          </p:cNvSpPr>
          <p:nvPr>
            <p:ph sz="quarter" idx="13"/>
          </p:nvPr>
        </p:nvSpPr>
        <p:spPr/>
        <p:txBody>
          <a:bodyPr>
            <a:noAutofit/>
          </a:bodyPr>
          <a:lstStyle/>
          <a:p>
            <a:pPr algn="just"/>
            <a:r>
              <a:rPr lang="en-IN" sz="1600" kern="100" dirty="0">
                <a:solidFill>
                  <a:srgbClr val="282625"/>
                </a:solidFill>
                <a:effectLst/>
                <a:latin typeface="Source Sans Pro" panose="020B0503030403020204" pitchFamily="34" charset="0"/>
                <a:ea typeface="Calibri" panose="020F0502020204030204" pitchFamily="34" charset="0"/>
                <a:cs typeface="Source Sans Pro" panose="020B0503030403020204" pitchFamily="34" charset="0"/>
              </a:rPr>
              <a:t>A taxation proposal after its introduction in some cases is referred to a committee of parliament known as the select committee or a joint committee. </a:t>
            </a:r>
            <a:endParaRPr lang="en-IN" sz="1600" kern="100" dirty="0">
              <a:solidFill>
                <a:srgbClr val="282625"/>
              </a:solidFill>
              <a:effectLst/>
              <a:latin typeface="Source Sans Pro" panose="020B0503030403020204" pitchFamily="34" charset="0"/>
              <a:ea typeface="Calibri" panose="020F0502020204030204" pitchFamily="34" charset="0"/>
              <a:cs typeface="Source Sans Pro" panose="020B0503030403020204" pitchFamily="34" charset="0"/>
            </a:endParaRPr>
          </a:p>
          <a:p>
            <a:pPr algn="just"/>
            <a:r>
              <a:rPr lang="en-IN" sz="1600" kern="100" dirty="0">
                <a:solidFill>
                  <a:srgbClr val="282625"/>
                </a:solidFill>
                <a:effectLst/>
                <a:latin typeface="Source Sans Pro" panose="020B0503030403020204" pitchFamily="34" charset="0"/>
                <a:ea typeface="Calibri" panose="020F0502020204030204" pitchFamily="34" charset="0"/>
                <a:cs typeface="Source Sans Pro" panose="020B0503030403020204" pitchFamily="34" charset="0"/>
              </a:rPr>
              <a:t>The recommendations of the committee are not binding on the government as it may accept all or some of the recommendations of the committee. </a:t>
            </a:r>
            <a:endParaRPr lang="en-IN" sz="1600" kern="100" dirty="0">
              <a:solidFill>
                <a:srgbClr val="282625"/>
              </a:solidFill>
              <a:effectLst/>
              <a:latin typeface="Source Sans Pro" panose="020B0503030403020204" pitchFamily="34" charset="0"/>
              <a:ea typeface="Calibri" panose="020F0502020204030204" pitchFamily="34" charset="0"/>
              <a:cs typeface="Source Sans Pro" panose="020B0503030403020204" pitchFamily="34" charset="0"/>
            </a:endParaRPr>
          </a:p>
          <a:p>
            <a:pPr algn="just"/>
            <a:r>
              <a:rPr lang="en-IN" sz="1600" kern="100" dirty="0">
                <a:solidFill>
                  <a:srgbClr val="282625"/>
                </a:solidFill>
                <a:effectLst/>
                <a:latin typeface="Source Sans Pro" panose="020B0503030403020204" pitchFamily="34" charset="0"/>
                <a:ea typeface="Calibri" panose="020F0502020204030204" pitchFamily="34" charset="0"/>
                <a:cs typeface="Source Sans Pro" panose="020B0503030403020204" pitchFamily="34" charset="0"/>
              </a:rPr>
              <a:t>When the bill is taken up for consideration and passing, at that point official amendments by the government and non-official amendments by the private members may be moved.</a:t>
            </a:r>
            <a:endParaRPr lang="en-IN" sz="1600" kern="100" dirty="0">
              <a:solidFill>
                <a:srgbClr val="282625"/>
              </a:solidFill>
              <a:effectLst/>
              <a:latin typeface="Source Sans Pro" panose="020B0503030403020204" pitchFamily="34" charset="0"/>
              <a:ea typeface="Calibri" panose="020F0502020204030204" pitchFamily="34" charset="0"/>
              <a:cs typeface="Source Sans Pro" panose="020B0503030403020204" pitchFamily="34" charset="0"/>
            </a:endParaRPr>
          </a:p>
          <a:p>
            <a:pPr algn="just"/>
            <a:r>
              <a:rPr lang="en-IN" sz="1600" kern="100" dirty="0">
                <a:solidFill>
                  <a:srgbClr val="282625"/>
                </a:solidFill>
                <a:effectLst/>
                <a:latin typeface="Source Sans Pro" panose="020B0503030403020204" pitchFamily="34" charset="0"/>
                <a:ea typeface="Calibri" panose="020F0502020204030204" pitchFamily="34" charset="0"/>
                <a:cs typeface="Source Sans Pro" panose="020B0503030403020204" pitchFamily="34" charset="0"/>
              </a:rPr>
              <a:t> After the amendments are accepted by the house the bill amended is passed by the Lok Sabha and then it is sent to the Rajya Sabha. On the concurrence of parliament, the bill is sent for assent to the president. After the assent of the president, the bill is published in the official gazette.</a:t>
            </a:r>
            <a:endParaRPr lang="en-IN" sz="1600" kern="100" dirty="0">
              <a:effectLst/>
              <a:latin typeface="Source Sans Pro" panose="020B0503030403020204" pitchFamily="34" charset="0"/>
              <a:ea typeface="Calibri" panose="020F0502020204030204" pitchFamily="34" charset="0"/>
              <a:cs typeface="Source Sans Pro" panose="020B0503030403020204" pitchFamily="34" charset="0"/>
            </a:endParaRPr>
          </a:p>
        </p:txBody>
      </p:sp>
      <p:pic>
        <p:nvPicPr>
          <p:cNvPr id="4" name="Picture 3" descr="A picture containing text, font, graphics, graphic design&#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73359" y="250283"/>
            <a:ext cx="1130901" cy="3253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13665"/>
            <a:ext cx="10396882" cy="1151965"/>
          </a:xfrm>
        </p:spPr>
        <p:txBody>
          <a:bodyPr>
            <a:normAutofit/>
          </a:bodyPr>
          <a:lstStyle/>
          <a:p>
            <a:r>
              <a:rPr lang="en-IN" dirty="0"/>
              <a:t>Power of Judicial Review </a:t>
            </a:r>
            <a:endParaRPr lang="en-IN" dirty="0"/>
          </a:p>
        </p:txBody>
      </p:sp>
      <p:sp>
        <p:nvSpPr>
          <p:cNvPr id="3" name="Content Placeholder 2"/>
          <p:cNvSpPr>
            <a:spLocks noGrp="1"/>
          </p:cNvSpPr>
          <p:nvPr>
            <p:ph sz="quarter" idx="13"/>
          </p:nvPr>
        </p:nvSpPr>
        <p:spPr>
          <a:xfrm>
            <a:off x="685800" y="1696366"/>
            <a:ext cx="10394707" cy="3311189"/>
          </a:xfrm>
        </p:spPr>
        <p:txBody>
          <a:bodyPr>
            <a:noAutofit/>
          </a:bodyPr>
          <a:lstStyle/>
          <a:p>
            <a:pPr algn="just"/>
            <a:r>
              <a:rPr lang="en-IN" sz="15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The Supreme Court of India and the High Court exercise the power of Judicial review over legislation and administrative action. </a:t>
            </a:r>
            <a:r>
              <a:rPr lang="en-IN" sz="1500" dirty="0">
                <a:solidFill>
                  <a:schemeClr val="tx1"/>
                </a:solidFill>
                <a:latin typeface="Source Sans Pro" panose="020B0503030403020204" pitchFamily="34" charset="0"/>
                <a:ea typeface="Calibri" panose="020F0502020204030204" pitchFamily="34" charset="0"/>
                <a:cs typeface="Times New Roman" panose="02020603050405020304" pitchFamily="18" charset="0"/>
              </a:rPr>
              <a:t> </a:t>
            </a:r>
            <a:r>
              <a:rPr lang="en-IN" sz="15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The constitutionality of legislation may be challenged before the Supreme Court under Article 32 of the Constitution and before the High Courts under Article 226 of the Constitution. </a:t>
            </a:r>
            <a:r>
              <a:rPr lang="en-IN" sz="1500" dirty="0">
                <a:solidFill>
                  <a:schemeClr val="tx1"/>
                </a:solidFill>
                <a:latin typeface="Source Sans Pro" panose="020B0503030403020204" pitchFamily="34" charset="0"/>
                <a:ea typeface="Calibri" panose="020F0502020204030204" pitchFamily="34" charset="0"/>
                <a:cs typeface="Times New Roman" panose="02020603050405020304" pitchFamily="18" charset="0"/>
              </a:rPr>
              <a:t> </a:t>
            </a:r>
            <a:r>
              <a:rPr lang="en-IN" sz="15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The Supreme Court of India in its various pronouncements has given a wide discretion in the matter of tax policies. </a:t>
            </a:r>
            <a:r>
              <a:rPr lang="en-IN" sz="1500" dirty="0">
                <a:solidFill>
                  <a:schemeClr val="tx1"/>
                </a:solidFill>
                <a:latin typeface="Source Sans Pro" panose="020B0503030403020204" pitchFamily="34" charset="0"/>
                <a:ea typeface="Calibri" panose="020F0502020204030204" pitchFamily="34" charset="0"/>
                <a:cs typeface="Times New Roman" panose="02020603050405020304" pitchFamily="18" charset="0"/>
              </a:rPr>
              <a:t> </a:t>
            </a:r>
            <a:r>
              <a:rPr lang="en-IN" sz="15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In many cases, provisions of tax legislation have been held constitutional. </a:t>
            </a:r>
            <a:r>
              <a:rPr lang="en-IN" sz="1500" dirty="0">
                <a:solidFill>
                  <a:schemeClr val="tx1"/>
                </a:solidFill>
                <a:latin typeface="Source Sans Pro" panose="020B0503030403020204" pitchFamily="34" charset="0"/>
                <a:ea typeface="Calibri" panose="020F0502020204030204" pitchFamily="34" charset="0"/>
                <a:cs typeface="Times New Roman" panose="02020603050405020304" pitchFamily="18" charset="0"/>
              </a:rPr>
              <a:t> </a:t>
            </a:r>
            <a:r>
              <a:rPr lang="en-IN" sz="15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The most celebrated case is RK Garg vs Union of India. In this case, the Special Bearer Bond Privileges and Immunities Act 1981 was challenged before the Supreme Court. This Act provided immunity to persons purchasing special bearer bonds. It was held constitutional. </a:t>
            </a:r>
            <a:endParaRPr lang="en-IN" sz="15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endParaRPr>
          </a:p>
          <a:p>
            <a:pPr algn="just"/>
            <a:r>
              <a:rPr lang="en-IN" sz="15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Only in a few cases, a provision of the tax law was held unconstitutional. The National Tax Tribunal Act 2005 was held unconstitutional.[Madras Bar Association </a:t>
            </a:r>
            <a:r>
              <a:rPr lang="en-IN" sz="1500" dirty="0" err="1">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v.Union</a:t>
            </a:r>
            <a:r>
              <a:rPr lang="en-IN" sz="15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 of India(2014) 10 SCC 1] </a:t>
            </a:r>
            <a:r>
              <a:rPr lang="en-IN" sz="1500" dirty="0">
                <a:solidFill>
                  <a:schemeClr val="tx1"/>
                </a:solidFill>
                <a:latin typeface="Source Sans Pro" panose="020B0503030403020204" pitchFamily="34" charset="0"/>
                <a:ea typeface="Calibri" panose="020F0502020204030204" pitchFamily="34" charset="0"/>
                <a:cs typeface="Times New Roman" panose="02020603050405020304" pitchFamily="18" charset="0"/>
              </a:rPr>
              <a:t> </a:t>
            </a:r>
            <a:r>
              <a:rPr lang="en-IN" sz="15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rPr>
              <a:t>Recently, a provision denying benefits to Sikkimese women marrying non-Sikkimese was held unconstitutional. The deficiency pointed out by the Supreme Court was removed by making necessary changes in section 10( 26AAA) of the Income Tax Act 1961 by the Finance Act 2023.</a:t>
            </a:r>
            <a:endParaRPr lang="en-IN" sz="1500" dirty="0">
              <a:solidFill>
                <a:schemeClr val="tx1"/>
              </a:solidFill>
              <a:effectLst/>
              <a:latin typeface="Source Sans Pro" panose="020B0503030403020204" pitchFamily="34" charset="0"/>
              <a:ea typeface="Calibri" panose="020F0502020204030204" pitchFamily="34" charset="0"/>
              <a:cs typeface="Times New Roman" panose="02020603050405020304" pitchFamily="18" charset="0"/>
            </a:endParaRPr>
          </a:p>
        </p:txBody>
      </p:sp>
      <p:pic>
        <p:nvPicPr>
          <p:cNvPr id="4" name="Picture 3" descr="A picture containing text, font, graphics, graphic design&#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73359" y="250283"/>
            <a:ext cx="1130901" cy="32532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0</TotalTime>
  <Words>11195</Words>
  <Application>WPS Presentation</Application>
  <PresentationFormat>Widescreen</PresentationFormat>
  <Paragraphs>121</Paragraphs>
  <Slides>21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Arial</vt:lpstr>
      <vt:lpstr>SimSun</vt:lpstr>
      <vt:lpstr>Wingdings</vt:lpstr>
      <vt:lpstr>Source Sans Pro</vt:lpstr>
      <vt:lpstr>Calibri</vt:lpstr>
      <vt:lpstr>Times New Roman</vt:lpstr>
      <vt:lpstr>Impact</vt:lpstr>
      <vt:lpstr>Microsoft YaHei</vt:lpstr>
      <vt:lpstr>Arial Unicode MS</vt:lpstr>
      <vt:lpstr>Segoe UI Black</vt:lpstr>
      <vt:lpstr>Playfair Display Black</vt:lpstr>
      <vt:lpstr>Segoe Print</vt:lpstr>
      <vt:lpstr>Open Sans</vt:lpstr>
      <vt:lpstr>Tahoma</vt:lpstr>
      <vt:lpstr>Main Event</vt:lpstr>
      <vt:lpstr>Interpretation of Taxing statutes</vt:lpstr>
      <vt:lpstr>Constitutional provisions</vt:lpstr>
      <vt:lpstr>Formulation of tax policies</vt:lpstr>
      <vt:lpstr>Legislative process: Drafting of tax proposals</vt:lpstr>
      <vt:lpstr>Finance Bill and The Provisional Collection of Tax Act 2023.</vt:lpstr>
      <vt:lpstr>Finance Bill and the explanatory memorandum </vt:lpstr>
      <vt:lpstr>Parliamentary Process</vt:lpstr>
      <vt:lpstr>Parliamentary Process</vt:lpstr>
      <vt:lpstr>Power of Judicial Review </vt:lpstr>
      <vt:lpstr>Open Texture language</vt:lpstr>
      <vt:lpstr>Section 260- A varying interpretation</vt:lpstr>
      <vt:lpstr>ABC Papers</vt:lpstr>
      <vt:lpstr>Traditional rules of interpretation</vt:lpstr>
      <vt:lpstr>Modern Approach to Interpretation</vt:lpstr>
      <vt:lpstr>Contextual Interpretation</vt:lpstr>
      <vt:lpstr>Purposive Interpretation</vt:lpstr>
      <vt:lpstr>Apex Laboratory and Interpretation of section 37</vt:lpstr>
      <vt:lpstr>any purpose which is an offence or which is prohibited by law</vt:lpstr>
      <vt:lpstr>Summary</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Interpretation of Taxing statutes</dc:title>
  <dc:creator>KN Chaturvedi</dc:creator>
  <cp:lastModifiedBy>USER</cp:lastModifiedBy>
  <cp:revision>40</cp:revision>
  <dcterms:created xsi:type="dcterms:W3CDTF">2024-03-14T13:18:00Z</dcterms:created>
  <dcterms:modified xsi:type="dcterms:W3CDTF">2024-03-21T12:48:20Z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886AA9E025C542659DEE1F464A003CDC</vt:lpwstr>
  </property>
  <property fmtid="{D5CDD505-2E9C-101B-9397-08002B2CF9AE}" pid="3" name="KSOProductBuildVer">
    <vt:lpwstr>1033-11.2.0.8888</vt:lpwstr>
  </property>
</Properties>
</file>