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31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5E451A-A493-4FE0-8CFF-7C0FD5FC126D}" type="datetimeFigureOut">
              <a:rPr lang="en-IN" smtClean="0"/>
              <a:t>15-03-2015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76719-D890-44C4-88F6-15BEDDE0936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68771548-BA41-430B-AB6A-5939FEF3B5C3}" type="datetime1">
              <a:rPr lang="en-IN" smtClean="0"/>
              <a:t>15-03-2015</a:t>
            </a:fld>
            <a:endParaRPr lang="en-IN"/>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C9D1C3B-B034-4C8D-BEBD-9B4F0ABC1864}" type="slidenum">
              <a:rPr lang="en-IN" smtClean="0"/>
              <a:t>‹#›</a:t>
            </a:fld>
            <a:endParaRPr lang="en-IN"/>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DC8032-7982-4A43-8665-1D9205B2D3FE}" type="datetime1">
              <a:rPr lang="en-IN" smtClean="0"/>
              <a:t>15-03-2015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C9D1C3B-B034-4C8D-BEBD-9B4F0ABC186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6CF693-BA67-4F1A-85F4-552DAE5B6467}" type="datetime1">
              <a:rPr lang="en-IN" smtClean="0"/>
              <a:t>15-03-2015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C9D1C3B-B034-4C8D-BEBD-9B4F0ABC186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F5F0DC-B85C-46EA-A757-8EA31806FAC1}" type="datetime1">
              <a:rPr lang="en-IN" smtClean="0"/>
              <a:t>15-03-2015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C9D1C3B-B034-4C8D-BEBD-9B4F0ABC186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4849E0F2-58A0-49C1-9875-70E1554F5E9D}" type="datetime1">
              <a:rPr lang="en-IN" smtClean="0"/>
              <a:t>15-03-2015</a:t>
            </a:fld>
            <a:endParaRPr lang="en-IN"/>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C9D1C3B-B034-4C8D-BEBD-9B4F0ABC1864}" type="slidenum">
              <a:rPr lang="en-IN" smtClean="0"/>
              <a:t>‹#›</a:t>
            </a:fld>
            <a:endParaRPr lang="en-IN"/>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6347B3-E712-43A5-A4C9-7E1C9AC2C651}" type="datetime1">
              <a:rPr lang="en-IN" smtClean="0"/>
              <a:t>15-03-2015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a:xfrm>
            <a:off x="8641080" y="6514568"/>
            <a:ext cx="464288" cy="274320"/>
          </a:xfrm>
        </p:spPr>
        <p:txBody>
          <a:bodyPr/>
          <a:lstStyle>
            <a:extLst/>
          </a:lstStyle>
          <a:p>
            <a:fld id="{5C9D1C3B-B034-4C8D-BEBD-9B4F0ABC1864}" type="slidenum">
              <a:rPr lang="en-IN" smtClean="0"/>
              <a:t>‹#›</a:t>
            </a:fld>
            <a:endParaRPr lang="en-IN"/>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FAA3210-09B5-4942-B753-52EA162D861C}" type="datetime1">
              <a:rPr lang="en-IN" smtClean="0"/>
              <a:t>15-03-2015</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a:xfrm>
            <a:off x="8641080" y="6514568"/>
            <a:ext cx="464288" cy="274320"/>
          </a:xfrm>
        </p:spPr>
        <p:txBody>
          <a:bodyPr/>
          <a:lstStyle>
            <a:extLst/>
          </a:lstStyle>
          <a:p>
            <a:fld id="{5C9D1C3B-B034-4C8D-BEBD-9B4F0ABC186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EAA71A1-FD4D-4617-9449-863D997E980F}" type="datetime1">
              <a:rPr lang="en-IN" smtClean="0"/>
              <a:t>15-03-2015</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5C9D1C3B-B034-4C8D-BEBD-9B4F0ABC1864}" type="slidenum">
              <a:rPr lang="en-IN" smtClean="0"/>
              <a:t>‹#›</a:t>
            </a:fld>
            <a:endParaRPr lang="en-IN"/>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359F9F5-F672-464D-A75C-503A62E0B969}" type="datetime1">
              <a:rPr lang="en-IN" smtClean="0"/>
              <a:t>15-03-2015</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5C9D1C3B-B034-4C8D-BEBD-9B4F0ABC186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44624327-8A92-47AA-A035-F7A2B98A4CE8}" type="datetime1">
              <a:rPr lang="en-IN" smtClean="0"/>
              <a:t>15-03-2015</a:t>
            </a:fld>
            <a:endParaRPr lang="en-IN"/>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C9D1C3B-B034-4C8D-BEBD-9B4F0ABC1864}" type="slidenum">
              <a:rPr lang="en-IN" smtClean="0"/>
              <a:t>‹#›</a:t>
            </a:fld>
            <a:endParaRPr lang="en-IN"/>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26D46217-8446-40A0-9C56-55028CC2C937}" type="datetime1">
              <a:rPr lang="en-IN" smtClean="0"/>
              <a:t>15-03-2015</a:t>
            </a:fld>
            <a:endParaRPr lang="en-IN"/>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C9D1C3B-B034-4C8D-BEBD-9B4F0ABC1864}" type="slidenum">
              <a:rPr lang="en-IN" smtClean="0"/>
              <a:t>‹#›</a:t>
            </a:fld>
            <a:endParaRPr lang="en-IN"/>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IN"/>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0E127AB3-F0C6-44DC-8759-D37C3B3DC463}" type="datetime1">
              <a:rPr lang="en-IN" smtClean="0"/>
              <a:t>15-03-2015</a:t>
            </a:fld>
            <a:endParaRPr lang="en-IN"/>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5C9D1C3B-B034-4C8D-BEBD-9B4F0ABC1864}" type="slidenum">
              <a:rPr lang="en-IN" smtClean="0"/>
              <a:t>‹#›</a:t>
            </a:fld>
            <a:endParaRPr lang="en-IN"/>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Drafting of IRDA Regulations</a:t>
            </a:r>
            <a:endParaRPr lang="en-IN" dirty="0"/>
          </a:p>
        </p:txBody>
      </p:sp>
      <p:sp>
        <p:nvSpPr>
          <p:cNvPr id="3" name="Subtitle 2"/>
          <p:cNvSpPr>
            <a:spLocks noGrp="1"/>
          </p:cNvSpPr>
          <p:nvPr>
            <p:ph type="subTitle" idx="1"/>
          </p:nvPr>
        </p:nvSpPr>
        <p:spPr/>
        <p:txBody>
          <a:bodyPr>
            <a:normAutofit fontScale="92500" lnSpcReduction="10000"/>
          </a:bodyPr>
          <a:lstStyle/>
          <a:p>
            <a:r>
              <a:rPr lang="en-US" dirty="0" smtClean="0"/>
              <a:t>Dr. </a:t>
            </a:r>
            <a:r>
              <a:rPr lang="en-US" dirty="0" err="1" smtClean="0"/>
              <a:t>K.N.Chaturvedi</a:t>
            </a:r>
            <a:r>
              <a:rPr lang="en-US" dirty="0" smtClean="0"/>
              <a:t>, Former Secretary(Legislative)Ministry of Law and Justice, Government of India</a:t>
            </a:r>
            <a:endParaRPr lang="en-IN" dirty="0" smtClean="0"/>
          </a:p>
          <a:p>
            <a:endParaRPr lang="en-IN" dirty="0"/>
          </a:p>
        </p:txBody>
      </p:sp>
      <p:sp>
        <p:nvSpPr>
          <p:cNvPr id="4" name="Date Placeholder 3"/>
          <p:cNvSpPr>
            <a:spLocks noGrp="1"/>
          </p:cNvSpPr>
          <p:nvPr>
            <p:ph type="dt" sz="half" idx="10"/>
          </p:nvPr>
        </p:nvSpPr>
        <p:spPr/>
        <p:txBody>
          <a:bodyPr/>
          <a:lstStyle/>
          <a:p>
            <a:r>
              <a:rPr lang="en-US" dirty="0" smtClean="0"/>
              <a:t>18</a:t>
            </a:r>
            <a:r>
              <a:rPr lang="en-US" baseline="30000" dirty="0" smtClean="0"/>
              <a:t>th</a:t>
            </a:r>
            <a:r>
              <a:rPr lang="en-US" dirty="0" smtClean="0"/>
              <a:t> March,2015</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List-4</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Extension of Time-</a:t>
            </a:r>
          </a:p>
          <a:p>
            <a:r>
              <a:rPr lang="en-GB" dirty="0" smtClean="0"/>
              <a:t>In case the departments are not able to frame the regulations within the prescribed period of six months, they should seek extension of time from the Committee on Subordinate Legislation stating reasons for such extension; such extension being not more than for a period of three months at a time. The request should be made after obtaining the approval of the Minister.</a:t>
            </a:r>
            <a:endParaRPr lang="en-IN" dirty="0"/>
          </a:p>
        </p:txBody>
      </p:sp>
      <p:sp>
        <p:nvSpPr>
          <p:cNvPr id="4" name="Date Placeholder 3"/>
          <p:cNvSpPr>
            <a:spLocks noGrp="1"/>
          </p:cNvSpPr>
          <p:nvPr>
            <p:ph type="dt" sz="half" idx="10"/>
          </p:nvPr>
        </p:nvSpPr>
        <p:spPr/>
        <p:txBody>
          <a:bodyPr/>
          <a:lstStyle/>
          <a:p>
            <a:r>
              <a:rPr lang="en-US" dirty="0" smtClean="0"/>
              <a:t>18</a:t>
            </a:r>
            <a:r>
              <a:rPr lang="en-US" baseline="30000" dirty="0" smtClean="0"/>
              <a:t>th</a:t>
            </a:r>
            <a:r>
              <a:rPr lang="en-US" dirty="0" smtClean="0"/>
              <a:t> March,2015</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Guidelines for drafting Regulations-I</a:t>
            </a:r>
            <a:endParaRPr lang="en-IN" dirty="0"/>
          </a:p>
        </p:txBody>
      </p:sp>
      <p:sp>
        <p:nvSpPr>
          <p:cNvPr id="3" name="Content Placeholder 2"/>
          <p:cNvSpPr>
            <a:spLocks noGrp="1"/>
          </p:cNvSpPr>
          <p:nvPr>
            <p:ph idx="1"/>
          </p:nvPr>
        </p:nvSpPr>
        <p:spPr/>
        <p:txBody>
          <a:bodyPr/>
          <a:lstStyle/>
          <a:p>
            <a:r>
              <a:rPr lang="en-US" dirty="0" smtClean="0"/>
              <a:t>Preamble-Precise statutory authority should be cited in the subordinate legislation to enable one to know whether subordinate legislation has been framed under due legal authority and within the limits of the parent Act</a:t>
            </a:r>
          </a:p>
          <a:p>
            <a:endParaRPr lang="en-IN" dirty="0"/>
          </a:p>
        </p:txBody>
      </p:sp>
      <p:sp>
        <p:nvSpPr>
          <p:cNvPr id="4" name="Date Placeholder 3"/>
          <p:cNvSpPr>
            <a:spLocks noGrp="1"/>
          </p:cNvSpPr>
          <p:nvPr>
            <p:ph type="dt" sz="half" idx="10"/>
          </p:nvPr>
        </p:nvSpPr>
        <p:spPr/>
        <p:txBody>
          <a:bodyPr/>
          <a:lstStyle/>
          <a:p>
            <a:r>
              <a:rPr lang="en-US" dirty="0" smtClean="0"/>
              <a:t>18</a:t>
            </a:r>
            <a:r>
              <a:rPr lang="en-US" baseline="30000" dirty="0" smtClean="0"/>
              <a:t>th</a:t>
            </a:r>
            <a:r>
              <a:rPr lang="en-US" dirty="0" smtClean="0"/>
              <a:t> March,2015</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Guidelines for drafting Regulations-II</a:t>
            </a:r>
            <a:endParaRPr lang="en-IN" dirty="0"/>
          </a:p>
        </p:txBody>
      </p:sp>
      <p:sp>
        <p:nvSpPr>
          <p:cNvPr id="3" name="Content Placeholder 2"/>
          <p:cNvSpPr>
            <a:spLocks noGrp="1"/>
          </p:cNvSpPr>
          <p:nvPr>
            <p:ph idx="1"/>
          </p:nvPr>
        </p:nvSpPr>
        <p:spPr/>
        <p:txBody>
          <a:bodyPr/>
          <a:lstStyle/>
          <a:p>
            <a:r>
              <a:rPr lang="en-US" dirty="0" smtClean="0"/>
              <a:t>Commencement clause- The date of coming into force of the subordinate legislation is  to be a specified date which is prospective in nature.</a:t>
            </a:r>
            <a:endParaRPr lang="en-IN" dirty="0"/>
          </a:p>
        </p:txBody>
      </p:sp>
      <p:sp>
        <p:nvSpPr>
          <p:cNvPr id="4" name="Date Placeholder 3"/>
          <p:cNvSpPr>
            <a:spLocks noGrp="1"/>
          </p:cNvSpPr>
          <p:nvPr>
            <p:ph type="dt" sz="half" idx="10"/>
          </p:nvPr>
        </p:nvSpPr>
        <p:spPr/>
        <p:txBody>
          <a:bodyPr/>
          <a:lstStyle/>
          <a:p>
            <a:r>
              <a:rPr lang="en-US" dirty="0" smtClean="0"/>
              <a:t>18</a:t>
            </a:r>
            <a:r>
              <a:rPr lang="en-US" baseline="30000" dirty="0" smtClean="0"/>
              <a:t>th</a:t>
            </a:r>
            <a:r>
              <a:rPr lang="en-US" dirty="0" smtClean="0"/>
              <a:t> March,2015</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Guidelines for drafting Regulations-III</a:t>
            </a:r>
            <a:endParaRPr lang="en-IN" dirty="0"/>
          </a:p>
        </p:txBody>
      </p:sp>
      <p:sp>
        <p:nvSpPr>
          <p:cNvPr id="3" name="Content Placeholder 2"/>
          <p:cNvSpPr>
            <a:spLocks noGrp="1"/>
          </p:cNvSpPr>
          <p:nvPr>
            <p:ph idx="1"/>
          </p:nvPr>
        </p:nvSpPr>
        <p:spPr/>
        <p:txBody>
          <a:bodyPr/>
          <a:lstStyle/>
          <a:p>
            <a:r>
              <a:rPr lang="en-US" dirty="0" smtClean="0"/>
              <a:t>Publication in the Official Gazette</a:t>
            </a:r>
          </a:p>
          <a:p>
            <a:r>
              <a:rPr lang="en-IN" dirty="0" smtClean="0"/>
              <a:t>Gazette of India is published in five different parts and these are further divided into sections and sub-sections .</a:t>
            </a:r>
          </a:p>
          <a:p>
            <a:endParaRPr lang="en-IN" dirty="0"/>
          </a:p>
        </p:txBody>
      </p:sp>
      <p:sp>
        <p:nvSpPr>
          <p:cNvPr id="5" name="Date Placeholder 4"/>
          <p:cNvSpPr>
            <a:spLocks noGrp="1"/>
          </p:cNvSpPr>
          <p:nvPr>
            <p:ph type="dt" sz="half" idx="10"/>
          </p:nvPr>
        </p:nvSpPr>
        <p:spPr/>
        <p:txBody>
          <a:bodyPr/>
          <a:lstStyle/>
          <a:p>
            <a:r>
              <a:rPr lang="en-US" dirty="0" smtClean="0"/>
              <a:t>18</a:t>
            </a:r>
            <a:r>
              <a:rPr lang="en-US" baseline="30000" dirty="0" smtClean="0"/>
              <a:t>th</a:t>
            </a:r>
            <a:r>
              <a:rPr lang="en-US" dirty="0" smtClean="0"/>
              <a:t> March,2015</a:t>
            </a:r>
            <a:endParaRPr lang="en-IN" dirty="0"/>
          </a:p>
        </p:txBody>
      </p:sp>
      <p:sp>
        <p:nvSpPr>
          <p:cNvPr id="4" name="Rectangle 3"/>
          <p:cNvSpPr/>
          <p:nvPr/>
        </p:nvSpPr>
        <p:spPr>
          <a:xfrm>
            <a:off x="2734541" y="3244334"/>
            <a:ext cx="184731" cy="369332"/>
          </a:xfrm>
          <a:prstGeom prst="rect">
            <a:avLst/>
          </a:prstGeom>
        </p:spPr>
        <p:txBody>
          <a:bodyPr wrap="none">
            <a:spAutoFit/>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Guidelines for drafting Regulations-IV</a:t>
            </a:r>
            <a:endParaRPr lang="en-IN" dirty="0"/>
          </a:p>
        </p:txBody>
      </p:sp>
      <p:sp>
        <p:nvSpPr>
          <p:cNvPr id="3" name="Content Placeholder 2"/>
          <p:cNvSpPr>
            <a:spLocks noGrp="1"/>
          </p:cNvSpPr>
          <p:nvPr>
            <p:ph idx="1"/>
          </p:nvPr>
        </p:nvSpPr>
        <p:spPr/>
        <p:txBody>
          <a:bodyPr/>
          <a:lstStyle/>
          <a:p>
            <a:pPr algn="just"/>
            <a:r>
              <a:rPr lang="en-US" dirty="0" smtClean="0"/>
              <a:t>Corrigendum- The Ministry/Departments should carefully check the published rules/regulations and issue corrigendum if necessary for removing typographical or clerical errors.</a:t>
            </a:r>
          </a:p>
          <a:p>
            <a:pPr algn="just"/>
            <a:r>
              <a:rPr lang="en-US" dirty="0" smtClean="0"/>
              <a:t>It should be published within 15days of the publication of the rules/regulations.</a:t>
            </a:r>
            <a:endParaRPr lang="en-IN" dirty="0"/>
          </a:p>
        </p:txBody>
      </p:sp>
      <p:sp>
        <p:nvSpPr>
          <p:cNvPr id="4" name="Date Placeholder 3"/>
          <p:cNvSpPr>
            <a:spLocks noGrp="1"/>
          </p:cNvSpPr>
          <p:nvPr>
            <p:ph type="dt" sz="half" idx="10"/>
          </p:nvPr>
        </p:nvSpPr>
        <p:spPr/>
        <p:txBody>
          <a:bodyPr/>
          <a:lstStyle/>
          <a:p>
            <a:r>
              <a:rPr lang="en-US" dirty="0" smtClean="0"/>
              <a:t>18</a:t>
            </a:r>
            <a:r>
              <a:rPr lang="en-US" baseline="30000" dirty="0" smtClean="0"/>
              <a:t>th</a:t>
            </a:r>
            <a:r>
              <a:rPr lang="en-US" dirty="0" smtClean="0"/>
              <a:t> March,2015</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information</a:t>
            </a:r>
            <a:endParaRPr lang="en-IN" dirty="0"/>
          </a:p>
        </p:txBody>
      </p:sp>
      <p:sp>
        <p:nvSpPr>
          <p:cNvPr id="3" name="Content Placeholder 2"/>
          <p:cNvSpPr>
            <a:spLocks noGrp="1"/>
          </p:cNvSpPr>
          <p:nvPr>
            <p:ph idx="1"/>
          </p:nvPr>
        </p:nvSpPr>
        <p:spPr/>
        <p:txBody>
          <a:bodyPr/>
          <a:lstStyle/>
          <a:p>
            <a:r>
              <a:rPr lang="en-US" dirty="0" smtClean="0">
                <a:solidFill>
                  <a:schemeClr val="tx1"/>
                </a:solidFill>
              </a:rPr>
              <a:t>Contact</a:t>
            </a:r>
            <a:r>
              <a:rPr lang="en-US" dirty="0" smtClean="0"/>
              <a:t>:</a:t>
            </a:r>
          </a:p>
          <a:p>
            <a:r>
              <a:rPr lang="en-US" dirty="0" smtClean="0"/>
              <a:t>Dr </a:t>
            </a:r>
            <a:r>
              <a:rPr lang="en-US" dirty="0" err="1" smtClean="0"/>
              <a:t>K.N.Chaturvedi,Advocate</a:t>
            </a:r>
            <a:endParaRPr lang="en-US" dirty="0" smtClean="0"/>
          </a:p>
          <a:p>
            <a:r>
              <a:rPr lang="en-US" dirty="0" smtClean="0"/>
              <a:t>Supreme Court ,130,Lawyer’s Chamber</a:t>
            </a:r>
          </a:p>
          <a:p>
            <a:r>
              <a:rPr lang="en-US" dirty="0" err="1" smtClean="0"/>
              <a:t>R.K.Jain</a:t>
            </a:r>
            <a:r>
              <a:rPr lang="en-US" dirty="0" smtClean="0"/>
              <a:t>, Block, Supreme Court, </a:t>
            </a:r>
          </a:p>
          <a:p>
            <a:r>
              <a:rPr lang="en-US" dirty="0" smtClean="0"/>
              <a:t>New Delhi-110001</a:t>
            </a:r>
          </a:p>
          <a:p>
            <a:r>
              <a:rPr lang="en-US" dirty="0" err="1" smtClean="0"/>
              <a:t>Email:chaturvedi.kn@gmail.com</a:t>
            </a:r>
            <a:endParaRPr lang="en-IN" dirty="0"/>
          </a:p>
        </p:txBody>
      </p:sp>
      <p:sp>
        <p:nvSpPr>
          <p:cNvPr id="4" name="Date Placeholder 3"/>
          <p:cNvSpPr>
            <a:spLocks noGrp="1"/>
          </p:cNvSpPr>
          <p:nvPr>
            <p:ph type="dt" sz="half" idx="10"/>
          </p:nvPr>
        </p:nvSpPr>
        <p:spPr/>
        <p:txBody>
          <a:bodyPr/>
          <a:lstStyle/>
          <a:p>
            <a:r>
              <a:rPr lang="en-US" dirty="0" smtClean="0"/>
              <a:t>18</a:t>
            </a:r>
            <a:r>
              <a:rPr lang="en-US" baseline="30000" dirty="0" smtClean="0"/>
              <a:t>th</a:t>
            </a:r>
            <a:r>
              <a:rPr lang="en-US" dirty="0" smtClean="0"/>
              <a:t> March,2015</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IN" dirty="0"/>
          </a:p>
        </p:txBody>
      </p:sp>
      <p:sp>
        <p:nvSpPr>
          <p:cNvPr id="3" name="Content Placeholder 2"/>
          <p:cNvSpPr>
            <a:spLocks noGrp="1"/>
          </p:cNvSpPr>
          <p:nvPr>
            <p:ph idx="1"/>
          </p:nvPr>
        </p:nvSpPr>
        <p:spPr/>
        <p:txBody>
          <a:bodyPr/>
          <a:lstStyle/>
          <a:p>
            <a:r>
              <a:rPr lang="en-US" dirty="0" smtClean="0"/>
              <a:t>Forty-First Report of the Standing Committee on Finance(2011-2012) Fifteenth </a:t>
            </a:r>
            <a:r>
              <a:rPr lang="en-US" dirty="0" err="1" smtClean="0"/>
              <a:t>Lok</a:t>
            </a:r>
            <a:r>
              <a:rPr lang="en-US" dirty="0" smtClean="0"/>
              <a:t> </a:t>
            </a:r>
            <a:r>
              <a:rPr lang="en-US" dirty="0" err="1" smtClean="0"/>
              <a:t>Sabha</a:t>
            </a:r>
            <a:r>
              <a:rPr lang="en-US" dirty="0" smtClean="0"/>
              <a:t> on</a:t>
            </a:r>
          </a:p>
          <a:p>
            <a:r>
              <a:rPr lang="en-US" dirty="0" smtClean="0"/>
              <a:t>The Insurance Laws(Amendment)Bill,2008.</a:t>
            </a:r>
            <a:endParaRPr lang="en-IN" dirty="0"/>
          </a:p>
        </p:txBody>
      </p:sp>
      <p:sp>
        <p:nvSpPr>
          <p:cNvPr id="4" name="Date Placeholder 3"/>
          <p:cNvSpPr>
            <a:spLocks noGrp="1"/>
          </p:cNvSpPr>
          <p:nvPr>
            <p:ph type="dt" sz="half" idx="10"/>
          </p:nvPr>
        </p:nvSpPr>
        <p:spPr/>
        <p:txBody>
          <a:bodyPr/>
          <a:lstStyle/>
          <a:p>
            <a:r>
              <a:rPr lang="en-US" dirty="0" smtClean="0"/>
              <a:t>18</a:t>
            </a:r>
            <a:r>
              <a:rPr lang="en-US" baseline="30000" dirty="0" smtClean="0"/>
              <a:t>th</a:t>
            </a:r>
            <a:r>
              <a:rPr lang="en-US" dirty="0" smtClean="0"/>
              <a:t> March,2015</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190</a:t>
            </a:r>
            <a:r>
              <a:rPr lang="en-US" baseline="30000" dirty="0" smtClean="0"/>
              <a:t>th</a:t>
            </a:r>
            <a:r>
              <a:rPr lang="en-US" dirty="0" smtClean="0"/>
              <a:t> Report of the Law Commission of India</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The insurance sector has been growing steadily and is a major source of long term contractual funds needed for infrastructure development. With the liberalisation of economic policy, the insurance sector is now open for private sector also along with up to 26% of foreign equity participation. </a:t>
            </a:r>
          </a:p>
          <a:p>
            <a:pPr algn="just"/>
            <a:r>
              <a:rPr lang="en-IN" dirty="0" smtClean="0"/>
              <a:t>In this changing economic scenario, the IRDA has to play a vital role for the regulation and development of insurance business. </a:t>
            </a:r>
          </a:p>
          <a:p>
            <a:pPr algn="just"/>
            <a:r>
              <a:rPr lang="en-IN" dirty="0" smtClean="0"/>
              <a:t>Therefore, the Commission is of the view that the Insurance Act, 1938 requires review and revision. But the revision of the Act has to be carried out in such a manner that it should not only promote insurance business but also protect the interests of policyholders and strengthen the IRDA to ensure financial stability in this sector. </a:t>
            </a:r>
            <a:endParaRPr lang="en-IN" dirty="0"/>
          </a:p>
        </p:txBody>
      </p:sp>
      <p:sp>
        <p:nvSpPr>
          <p:cNvPr id="4" name="Date Placeholder 3"/>
          <p:cNvSpPr>
            <a:spLocks noGrp="1"/>
          </p:cNvSpPr>
          <p:nvPr>
            <p:ph type="dt" sz="half" idx="10"/>
          </p:nvPr>
        </p:nvSpPr>
        <p:spPr/>
        <p:txBody>
          <a:bodyPr/>
          <a:lstStyle/>
          <a:p>
            <a:r>
              <a:rPr lang="en-US" dirty="0" smtClean="0"/>
              <a:t>18</a:t>
            </a:r>
            <a:r>
              <a:rPr lang="en-US" baseline="30000" dirty="0" smtClean="0"/>
              <a:t>th</a:t>
            </a:r>
            <a:r>
              <a:rPr lang="en-US" dirty="0" smtClean="0"/>
              <a:t> March 2015</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Legislative Regime-I</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The principal legislation regulating the insurance business in India is the-</a:t>
            </a:r>
          </a:p>
          <a:p>
            <a:pPr algn="just"/>
            <a:r>
              <a:rPr lang="en-IN" dirty="0" smtClean="0"/>
              <a:t> Insurance Act of 1938.</a:t>
            </a:r>
          </a:p>
          <a:p>
            <a:pPr algn="just"/>
            <a:r>
              <a:rPr lang="en-IN" dirty="0" smtClean="0"/>
              <a:t> Life Insurance Corporation (LIC) Act, 1956, </a:t>
            </a:r>
          </a:p>
          <a:p>
            <a:pPr algn="just"/>
            <a:r>
              <a:rPr lang="en-IN" dirty="0" smtClean="0"/>
              <a:t>Marine Insurance Act, 1963, </a:t>
            </a:r>
          </a:p>
          <a:p>
            <a:pPr algn="just"/>
            <a:r>
              <a:rPr lang="en-IN" dirty="0" smtClean="0"/>
              <a:t>General Insurance Business (GIB) (Nationalization) Act, 1972 and</a:t>
            </a:r>
          </a:p>
          <a:p>
            <a:pPr algn="just"/>
            <a:r>
              <a:rPr lang="en-IN" dirty="0" smtClean="0"/>
              <a:t> Insurance Regulatory and Development Authority (IRDA) Act, 1999. </a:t>
            </a:r>
          </a:p>
          <a:p>
            <a:pPr algn="just"/>
            <a:r>
              <a:rPr lang="en-IN" dirty="0" smtClean="0"/>
              <a:t>The provisions of the Indian Contract Act, 1872 are applicable to the contracts of insurance, whether for life or non-life. </a:t>
            </a:r>
          </a:p>
          <a:p>
            <a:pPr algn="just"/>
            <a:r>
              <a:rPr lang="en-IN" dirty="0" smtClean="0"/>
              <a:t>Similarly, the provisions of the Companies Act, 2013 are applicable to the companies carrying on insurance business.</a:t>
            </a:r>
          </a:p>
          <a:p>
            <a:endParaRPr lang="en-IN" dirty="0"/>
          </a:p>
        </p:txBody>
      </p:sp>
      <p:sp>
        <p:nvSpPr>
          <p:cNvPr id="4" name="Date Placeholder 3"/>
          <p:cNvSpPr>
            <a:spLocks noGrp="1"/>
          </p:cNvSpPr>
          <p:nvPr>
            <p:ph type="dt" sz="half" idx="10"/>
          </p:nvPr>
        </p:nvSpPr>
        <p:spPr/>
        <p:txBody>
          <a:bodyPr/>
          <a:lstStyle/>
          <a:p>
            <a:r>
              <a:rPr lang="en-US" dirty="0" smtClean="0"/>
              <a:t>18</a:t>
            </a:r>
            <a:r>
              <a:rPr lang="en-US" baseline="30000" dirty="0" smtClean="0"/>
              <a:t>th</a:t>
            </a:r>
            <a:r>
              <a:rPr lang="en-US" dirty="0" smtClean="0"/>
              <a:t> march,2015</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Legislative Regime-II</a:t>
            </a:r>
            <a:endParaRPr lang="en-IN" dirty="0"/>
          </a:p>
        </p:txBody>
      </p:sp>
      <p:sp>
        <p:nvSpPr>
          <p:cNvPr id="3" name="Content Placeholder 2"/>
          <p:cNvSpPr>
            <a:spLocks noGrp="1"/>
          </p:cNvSpPr>
          <p:nvPr>
            <p:ph idx="1"/>
          </p:nvPr>
        </p:nvSpPr>
        <p:spPr/>
        <p:txBody>
          <a:bodyPr/>
          <a:lstStyle/>
          <a:p>
            <a:r>
              <a:rPr lang="en-IN" dirty="0" smtClean="0"/>
              <a:t>The subordinate legislation includes Insurance Rules, 1939, </a:t>
            </a:r>
          </a:p>
          <a:p>
            <a:r>
              <a:rPr lang="en-IN" dirty="0" smtClean="0"/>
              <a:t>the Ombudsman Rules, 1998 framed by the Central Government under s.114 of the Insurance Act</a:t>
            </a:r>
          </a:p>
          <a:p>
            <a:r>
              <a:rPr lang="en-IN" dirty="0" smtClean="0"/>
              <a:t>regulations made by the IRDA under s.114 A of the Insurance Act and s.26 of the IRDA Act 1999.</a:t>
            </a:r>
            <a:endParaRPr lang="en-IN" dirty="0"/>
          </a:p>
        </p:txBody>
      </p:sp>
      <p:sp>
        <p:nvSpPr>
          <p:cNvPr id="4" name="Date Placeholder 3"/>
          <p:cNvSpPr>
            <a:spLocks noGrp="1"/>
          </p:cNvSpPr>
          <p:nvPr>
            <p:ph type="dt" sz="half" idx="10"/>
          </p:nvPr>
        </p:nvSpPr>
        <p:spPr/>
        <p:txBody>
          <a:bodyPr/>
          <a:lstStyle/>
          <a:p>
            <a:r>
              <a:rPr lang="en-US" dirty="0" smtClean="0"/>
              <a:t>18</a:t>
            </a:r>
            <a:r>
              <a:rPr lang="en-US" baseline="30000" dirty="0" smtClean="0"/>
              <a:t>th</a:t>
            </a:r>
            <a:r>
              <a:rPr lang="en-US" dirty="0" smtClean="0"/>
              <a:t> march 2015</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Ultimate Goal of Legislation</a:t>
            </a:r>
            <a:endParaRPr lang="en-IN" dirty="0"/>
          </a:p>
        </p:txBody>
      </p:sp>
      <p:sp>
        <p:nvSpPr>
          <p:cNvPr id="3" name="Content Placeholder 2"/>
          <p:cNvSpPr>
            <a:spLocks noGrp="1"/>
          </p:cNvSpPr>
          <p:nvPr>
            <p:ph idx="1"/>
          </p:nvPr>
        </p:nvSpPr>
        <p:spPr/>
        <p:txBody>
          <a:bodyPr/>
          <a:lstStyle/>
          <a:p>
            <a:pPr algn="just"/>
            <a:r>
              <a:rPr lang="en-US" dirty="0" smtClean="0"/>
              <a:t>The ultimate goal of legislation is the maximum public good.</a:t>
            </a:r>
          </a:p>
          <a:p>
            <a:pPr algn="just"/>
            <a:r>
              <a:rPr lang="en-US" dirty="0" smtClean="0"/>
              <a:t>They(Regulations) should be precise, free from ambiguity and not cryptic, sketchy or </a:t>
            </a:r>
            <a:r>
              <a:rPr lang="en-US" dirty="0" err="1" smtClean="0"/>
              <a:t>skelton</a:t>
            </a:r>
            <a:r>
              <a:rPr lang="en-US" dirty="0" smtClean="0"/>
              <a:t>.</a:t>
            </a:r>
          </a:p>
          <a:p>
            <a:endParaRPr lang="en-IN" dirty="0"/>
          </a:p>
        </p:txBody>
      </p:sp>
      <p:sp>
        <p:nvSpPr>
          <p:cNvPr id="4" name="Date Placeholder 3"/>
          <p:cNvSpPr>
            <a:spLocks noGrp="1"/>
          </p:cNvSpPr>
          <p:nvPr>
            <p:ph type="dt" sz="half" idx="10"/>
          </p:nvPr>
        </p:nvSpPr>
        <p:spPr/>
        <p:txBody>
          <a:bodyPr/>
          <a:lstStyle/>
          <a:p>
            <a:r>
              <a:rPr lang="en-US" dirty="0" smtClean="0"/>
              <a:t>18</a:t>
            </a:r>
            <a:r>
              <a:rPr lang="en-US" baseline="30000" dirty="0" smtClean="0"/>
              <a:t>th</a:t>
            </a:r>
            <a:r>
              <a:rPr lang="en-US" dirty="0" smtClean="0"/>
              <a:t> March,2015</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List-1</a:t>
            </a:r>
            <a:endParaRPr lang="en-IN" dirty="0"/>
          </a:p>
        </p:txBody>
      </p:sp>
      <p:sp>
        <p:nvSpPr>
          <p:cNvPr id="3" name="Content Placeholder 2"/>
          <p:cNvSpPr>
            <a:spLocks noGrp="1"/>
          </p:cNvSpPr>
          <p:nvPr>
            <p:ph idx="1"/>
          </p:nvPr>
        </p:nvSpPr>
        <p:spPr/>
        <p:txBody>
          <a:bodyPr/>
          <a:lstStyle/>
          <a:p>
            <a:r>
              <a:rPr lang="en-US" sz="2400" dirty="0" smtClean="0"/>
              <a:t>When drafting legislation the following steps should be taken:</a:t>
            </a:r>
          </a:p>
          <a:p>
            <a:pPr lvl="1"/>
            <a:r>
              <a:rPr lang="en-US" dirty="0" smtClean="0"/>
              <a:t>Define the legislative goal.</a:t>
            </a:r>
          </a:p>
          <a:p>
            <a:pPr lvl="1"/>
            <a:r>
              <a:rPr lang="en-US" dirty="0" smtClean="0"/>
              <a:t>Consult with all relevant stakeholders.</a:t>
            </a:r>
          </a:p>
          <a:p>
            <a:pPr lvl="1"/>
            <a:r>
              <a:rPr lang="en-US" dirty="0" smtClean="0"/>
              <a:t>Adopt an evidence-based approach.</a:t>
            </a:r>
          </a:p>
          <a:p>
            <a:endParaRPr lang="en-IN" dirty="0"/>
          </a:p>
        </p:txBody>
      </p:sp>
      <p:sp>
        <p:nvSpPr>
          <p:cNvPr id="4" name="Date Placeholder 3"/>
          <p:cNvSpPr>
            <a:spLocks noGrp="1"/>
          </p:cNvSpPr>
          <p:nvPr>
            <p:ph type="dt" sz="half" idx="10"/>
          </p:nvPr>
        </p:nvSpPr>
        <p:spPr/>
        <p:txBody>
          <a:bodyPr/>
          <a:lstStyle/>
          <a:p>
            <a:r>
              <a:rPr lang="en-US" dirty="0" smtClean="0"/>
              <a:t>18</a:t>
            </a:r>
            <a:r>
              <a:rPr lang="en-US" baseline="30000" dirty="0" smtClean="0"/>
              <a:t>th</a:t>
            </a:r>
            <a:r>
              <a:rPr lang="en-US" dirty="0" smtClean="0"/>
              <a:t> March,2015</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CHECKLIST-2</a:t>
            </a:r>
            <a:br>
              <a:rPr lang="en-IN" dirty="0" smtClean="0"/>
            </a:br>
            <a:r>
              <a:rPr lang="en-IN" dirty="0" smtClean="0"/>
              <a:t>As regards Principal rules, regulations.</a:t>
            </a:r>
            <a:endParaRPr lang="en-IN" dirty="0"/>
          </a:p>
        </p:txBody>
      </p:sp>
      <p:sp>
        <p:nvSpPr>
          <p:cNvPr id="3" name="Content Placeholder 2"/>
          <p:cNvSpPr>
            <a:spLocks noGrp="1"/>
          </p:cNvSpPr>
          <p:nvPr>
            <p:ph idx="1"/>
          </p:nvPr>
        </p:nvSpPr>
        <p:spPr/>
        <p:txBody>
          <a:bodyPr>
            <a:normAutofit/>
          </a:bodyPr>
          <a:lstStyle/>
          <a:p>
            <a:r>
              <a:rPr lang="en-IN" dirty="0" smtClean="0"/>
              <a:t>(</a:t>
            </a:r>
            <a:r>
              <a:rPr lang="en-IN" dirty="0" err="1" smtClean="0"/>
              <a:t>i</a:t>
            </a:r>
            <a:r>
              <a:rPr lang="en-IN" dirty="0" smtClean="0"/>
              <a:t>)(a) approval of authorities competent to approve such proposal has been obtained.</a:t>
            </a:r>
          </a:p>
          <a:p>
            <a:r>
              <a:rPr lang="en-IN" dirty="0" smtClean="0"/>
              <a:t>(b)consultation with the authorities which are to be consulted have been made.</a:t>
            </a:r>
          </a:p>
        </p:txBody>
      </p:sp>
      <p:sp>
        <p:nvSpPr>
          <p:cNvPr id="4" name="Date Placeholder 3"/>
          <p:cNvSpPr>
            <a:spLocks noGrp="1"/>
          </p:cNvSpPr>
          <p:nvPr>
            <p:ph type="dt" sz="half" idx="10"/>
          </p:nvPr>
        </p:nvSpPr>
        <p:spPr/>
        <p:txBody>
          <a:bodyPr/>
          <a:lstStyle/>
          <a:p>
            <a:r>
              <a:rPr lang="en-US" dirty="0" smtClean="0"/>
              <a:t>18</a:t>
            </a:r>
            <a:r>
              <a:rPr lang="en-US" baseline="30000" dirty="0" smtClean="0"/>
              <a:t>th</a:t>
            </a:r>
            <a:r>
              <a:rPr lang="en-US" dirty="0" smtClean="0"/>
              <a:t> March,2015</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List-3</a:t>
            </a:r>
            <a:endParaRPr lang="en-IN" dirty="0"/>
          </a:p>
        </p:txBody>
      </p:sp>
      <p:sp>
        <p:nvSpPr>
          <p:cNvPr id="3" name="Content Placeholder 2"/>
          <p:cNvSpPr>
            <a:spLocks noGrp="1"/>
          </p:cNvSpPr>
          <p:nvPr>
            <p:ph idx="1"/>
          </p:nvPr>
        </p:nvSpPr>
        <p:spPr/>
        <p:txBody>
          <a:bodyPr/>
          <a:lstStyle/>
          <a:p>
            <a:r>
              <a:rPr lang="en-GB" dirty="0" smtClean="0"/>
              <a:t>Time limit for framing regulations-</a:t>
            </a:r>
          </a:p>
          <a:p>
            <a:r>
              <a:rPr lang="en-GB" dirty="0" smtClean="0"/>
              <a:t>Statutory rules, regulations and bye-laws will be framed within a period of six months from the date on which the relevant statute came into force. Cases in which, for any reasons, this is not possible, will be brought to the notice of the Secretary and the Minister at the earliest possible stage</a:t>
            </a:r>
            <a:endParaRPr lang="en-IN" dirty="0" smtClean="0"/>
          </a:p>
          <a:p>
            <a:endParaRPr lang="en-IN" dirty="0"/>
          </a:p>
        </p:txBody>
      </p:sp>
      <p:sp>
        <p:nvSpPr>
          <p:cNvPr id="4" name="Date Placeholder 3"/>
          <p:cNvSpPr>
            <a:spLocks noGrp="1"/>
          </p:cNvSpPr>
          <p:nvPr>
            <p:ph type="dt" sz="half" idx="10"/>
          </p:nvPr>
        </p:nvSpPr>
        <p:spPr/>
        <p:txBody>
          <a:bodyPr/>
          <a:lstStyle/>
          <a:p>
            <a:r>
              <a:rPr lang="en-US" dirty="0" smtClean="0"/>
              <a:t>18</a:t>
            </a:r>
            <a:r>
              <a:rPr lang="en-US" baseline="30000" dirty="0" smtClean="0"/>
              <a:t>th</a:t>
            </a:r>
            <a:r>
              <a:rPr lang="en-US" dirty="0" smtClean="0"/>
              <a:t> March,2015</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88</TotalTime>
  <Words>743</Words>
  <Application>Microsoft Office PowerPoint</Application>
  <PresentationFormat>On-screen Show (4:3)</PresentationFormat>
  <Paragraphs>71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Foundry</vt:lpstr>
      <vt:lpstr>The Drafting of IRDA Regulations</vt:lpstr>
      <vt:lpstr>Recommended Reading</vt:lpstr>
      <vt:lpstr>190th Report of the Law Commission of India</vt:lpstr>
      <vt:lpstr>Legislative Regime-I</vt:lpstr>
      <vt:lpstr>Legislative Regime-II</vt:lpstr>
      <vt:lpstr>Ultimate Goal of Legislation</vt:lpstr>
      <vt:lpstr>Check List-1</vt:lpstr>
      <vt:lpstr>CHECKLIST-2 As regards Principal rules, regulations.</vt:lpstr>
      <vt:lpstr>Check List-3</vt:lpstr>
      <vt:lpstr>Check List-4</vt:lpstr>
      <vt:lpstr>Guidelines for drafting Regulations-I</vt:lpstr>
      <vt:lpstr>Guidelines for drafting Regulations-II</vt:lpstr>
      <vt:lpstr>Guidelines for drafting Regulations-III</vt:lpstr>
      <vt:lpstr>Guidelines for drafting Regulations-IV</vt:lpstr>
      <vt:lpstr>Further information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Drafting of IRDA Regulations</dc:title>
  <dc:creator>user</dc:creator>
  <cp:lastModifiedBy>user</cp:lastModifiedBy>
  <cp:revision>24</cp:revision>
  <dcterms:created xsi:type="dcterms:W3CDTF">2015-03-15T14:45:08Z</dcterms:created>
  <dcterms:modified xsi:type="dcterms:W3CDTF">2015-03-15T16:13:36Z</dcterms:modified>
</cp:coreProperties>
</file>