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67" r:id="rId4"/>
    <p:sldId id="268" r:id="rId5"/>
    <p:sldId id="258" r:id="rId6"/>
    <p:sldId id="259" r:id="rId7"/>
    <p:sldId id="260" r:id="rId8"/>
    <p:sldId id="261" r:id="rId9"/>
    <p:sldId id="262" r:id="rId10"/>
    <p:sldId id="275" r:id="rId11"/>
    <p:sldId id="263" r:id="rId12"/>
    <p:sldId id="264" r:id="rId13"/>
    <p:sldId id="265" r:id="rId14"/>
    <p:sldId id="266" r:id="rId15"/>
    <p:sldId id="276" r:id="rId16"/>
    <p:sldId id="277" r:id="rId17"/>
    <p:sldId id="278" r:id="rId18"/>
    <p:sldId id="279" r:id="rId19"/>
    <p:sldId id="280" r:id="rId20"/>
    <p:sldId id="281" r:id="rId21"/>
    <p:sldId id="282" r:id="rId22"/>
    <p:sldId id="269" r:id="rId23"/>
    <p:sldId id="270" r:id="rId24"/>
    <p:sldId id="271" r:id="rId25"/>
    <p:sldId id="272" r:id="rId26"/>
    <p:sldId id="274" r:id="rId27"/>
    <p:sldId id="273"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4D8F14-3850-47CB-8CFC-91B202717347}" type="datetimeFigureOut">
              <a:rPr lang="en-IN" smtClean="0"/>
              <a:pPr/>
              <a:t>09-02-2018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73CA76-759E-4690-8118-94CF7C320281}"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173CA76-759E-4690-8118-94CF7C320281}" type="slidenum">
              <a:rPr lang="en-IN" smtClean="0"/>
              <a:pPr/>
              <a:t>18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532D34D-7202-4DEE-90F8-01375A6A9F3F}" type="datetimeFigureOut">
              <a:rPr lang="en-IN" smtClean="0"/>
              <a:pPr/>
              <a:t>09-02-2018</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33D7E164-2C04-405B-9FD4-7B8D3794C991}"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32D34D-7202-4DEE-90F8-01375A6A9F3F}" type="datetimeFigureOut">
              <a:rPr lang="en-IN" smtClean="0"/>
              <a:pPr/>
              <a:t>09-02-2018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D7E164-2C04-405B-9FD4-7B8D3794C99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32D34D-7202-4DEE-90F8-01375A6A9F3F}" type="datetimeFigureOut">
              <a:rPr lang="en-IN" smtClean="0"/>
              <a:pPr/>
              <a:t>09-02-2018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D7E164-2C04-405B-9FD4-7B8D3794C99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32D34D-7202-4DEE-90F8-01375A6A9F3F}" type="datetimeFigureOut">
              <a:rPr lang="en-IN" smtClean="0"/>
              <a:pPr/>
              <a:t>09-02-2018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D7E164-2C04-405B-9FD4-7B8D3794C99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532D34D-7202-4DEE-90F8-01375A6A9F3F}" type="datetimeFigureOut">
              <a:rPr lang="en-IN" smtClean="0"/>
              <a:pPr/>
              <a:t>09-02-2018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D7E164-2C04-405B-9FD4-7B8D3794C991}"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532D34D-7202-4DEE-90F8-01375A6A9F3F}" type="datetimeFigureOut">
              <a:rPr lang="en-IN" smtClean="0"/>
              <a:pPr/>
              <a:t>09-02-2018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D7E164-2C04-405B-9FD4-7B8D3794C99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532D34D-7202-4DEE-90F8-01375A6A9F3F}" type="datetimeFigureOut">
              <a:rPr lang="en-IN" smtClean="0"/>
              <a:pPr/>
              <a:t>09-02-2018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D7E164-2C04-405B-9FD4-7B8D3794C99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532D34D-7202-4DEE-90F8-01375A6A9F3F}" type="datetimeFigureOut">
              <a:rPr lang="en-IN" smtClean="0"/>
              <a:pPr/>
              <a:t>09-02-2018</a:t>
            </a:fld>
            <a:endParaRPr lang="en-IN"/>
          </a:p>
        </p:txBody>
      </p:sp>
      <p:sp>
        <p:nvSpPr>
          <p:cNvPr id="8" name="Slide Number Placeholder 7"/>
          <p:cNvSpPr>
            <a:spLocks noGrp="1"/>
          </p:cNvSpPr>
          <p:nvPr>
            <p:ph type="sldNum" sz="quarter" idx="11"/>
          </p:nvPr>
        </p:nvSpPr>
        <p:spPr/>
        <p:txBody>
          <a:bodyPr/>
          <a:lstStyle/>
          <a:p>
            <a:fld id="{33D7E164-2C04-405B-9FD4-7B8D3794C991}"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2D34D-7202-4DEE-90F8-01375A6A9F3F}" type="datetimeFigureOut">
              <a:rPr lang="en-IN" smtClean="0"/>
              <a:pPr/>
              <a:t>09-02-2018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D7E164-2C04-405B-9FD4-7B8D3794C99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532D34D-7202-4DEE-90F8-01375A6A9F3F}" type="datetimeFigureOut">
              <a:rPr lang="en-IN" smtClean="0"/>
              <a:pPr/>
              <a:t>09-02-2018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33D7E164-2C04-405B-9FD4-7B8D3794C99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9532D34D-7202-4DEE-90F8-01375A6A9F3F}" type="datetimeFigureOut">
              <a:rPr lang="en-IN" smtClean="0"/>
              <a:pPr/>
              <a:t>09-02-2018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D7E164-2C04-405B-9FD4-7B8D3794C99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9532D34D-7202-4DEE-90F8-01375A6A9F3F}" type="datetimeFigureOut">
              <a:rPr lang="en-IN" smtClean="0"/>
              <a:pPr/>
              <a:t>09-02-2018</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33D7E164-2C04-405B-9FD4-7B8D3794C991}"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Words of statute</a:t>
            </a:r>
            <a:endParaRPr lang="en-IN" dirty="0"/>
          </a:p>
        </p:txBody>
      </p:sp>
      <p:sp>
        <p:nvSpPr>
          <p:cNvPr id="3" name="Subtitle 2"/>
          <p:cNvSpPr>
            <a:spLocks noGrp="1"/>
          </p:cNvSpPr>
          <p:nvPr>
            <p:ph type="subTitle" idx="1"/>
          </p:nvPr>
        </p:nvSpPr>
        <p:spPr/>
        <p:txBody>
          <a:bodyPr/>
          <a:lstStyle/>
          <a:p>
            <a:r>
              <a:rPr lang="en-US" smtClean="0"/>
              <a:t>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Vague words</a:t>
            </a:r>
            <a:endParaRPr lang="en-IN" dirty="0"/>
          </a:p>
        </p:txBody>
      </p:sp>
      <p:sp>
        <p:nvSpPr>
          <p:cNvPr id="3" name="Content Placeholder 2"/>
          <p:cNvSpPr>
            <a:spLocks noGrp="1"/>
          </p:cNvSpPr>
          <p:nvPr>
            <p:ph idx="1"/>
          </p:nvPr>
        </p:nvSpPr>
        <p:spPr/>
        <p:txBody>
          <a:bodyPr>
            <a:normAutofit fontScale="92500" lnSpcReduction="10000"/>
          </a:bodyPr>
          <a:lstStyle/>
          <a:p>
            <a:r>
              <a:rPr lang="en-IN" dirty="0"/>
              <a:t>Vagueness presents a more difficult problem for judges. For example, when is physical danger “immediate,” under a law that requires police protection for those in immediate danger? Immediacy is one of those qualities — like “tall” or “old” — that simply does not have any clear cut-off. Is 6 feet, 2 inches tall? Is a </a:t>
            </a:r>
            <a:r>
              <a:rPr lang="en-IN" dirty="0" smtClean="0"/>
              <a:t>day or </a:t>
            </a:r>
            <a:r>
              <a:rPr lang="en-IN" dirty="0"/>
              <a:t>two immediate? To interpret vague terms courts must choose a threshold on a spectrum of possibilities.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Vague law</a:t>
            </a:r>
            <a:endParaRPr lang="en-IN" dirty="0"/>
          </a:p>
        </p:txBody>
      </p:sp>
      <p:sp>
        <p:nvSpPr>
          <p:cNvPr id="3" name="Content Placeholder 2"/>
          <p:cNvSpPr>
            <a:spLocks noGrp="1"/>
          </p:cNvSpPr>
          <p:nvPr>
            <p:ph idx="1"/>
          </p:nvPr>
        </p:nvSpPr>
        <p:spPr/>
        <p:txBody>
          <a:bodyPr>
            <a:normAutofit fontScale="70000" lnSpcReduction="20000"/>
          </a:bodyPr>
          <a:lstStyle/>
          <a:p>
            <a:r>
              <a:rPr lang="en-IN" dirty="0"/>
              <a:t>Vague laws offend several important values. </a:t>
            </a:r>
            <a:r>
              <a:rPr lang="en-IN" dirty="0" smtClean="0"/>
              <a:t> </a:t>
            </a:r>
            <a:r>
              <a:rPr lang="en-IN" dirty="0"/>
              <a:t>It is insisted or emphasized that laws should give the person of ordinary intelligence a reasonable opportunity to know what is prohibited, so that he may act accordingly. </a:t>
            </a:r>
            <a:endParaRPr lang="en-IN" dirty="0" smtClean="0"/>
          </a:p>
          <a:p>
            <a:r>
              <a:rPr lang="en-IN" dirty="0" smtClean="0"/>
              <a:t>Vague </a:t>
            </a:r>
            <a:r>
              <a:rPr lang="en-IN" dirty="0"/>
              <a:t>laws may trap the innocent by not providing fair warning. Such a law impermissibly delegates basic policy matters to policemen and  also judges for resolution on an ad hoc and subjective basis, with the attendant dangers of arbitrary and discriminatory application. More so uncertain and undefined words deployed inevitably lead citizens to “steer far wider of the unlawful zone … than if the boundaries of the forbidden areas were clearly marked.[ </a:t>
            </a:r>
            <a:r>
              <a:rPr lang="en-IN" dirty="0" err="1"/>
              <a:t>Kartar</a:t>
            </a:r>
            <a:r>
              <a:rPr lang="en-IN" dirty="0"/>
              <a:t> Singh v. State of Punjab, (1994) 3 SCC 569 at </a:t>
            </a:r>
            <a:r>
              <a:rPr lang="en-IN" dirty="0" err="1"/>
              <a:t>para</a:t>
            </a:r>
            <a:r>
              <a:rPr lang="en-IN" dirty="0"/>
              <a:t> 130-131,]</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Section 66A </a:t>
            </a:r>
            <a:r>
              <a:rPr lang="en-IN" dirty="0"/>
              <a:t>of the Information Technology Act of 2000. </a:t>
            </a:r>
          </a:p>
        </p:txBody>
      </p:sp>
      <p:sp>
        <p:nvSpPr>
          <p:cNvPr id="3" name="Content Placeholder 2"/>
          <p:cNvSpPr>
            <a:spLocks noGrp="1"/>
          </p:cNvSpPr>
          <p:nvPr>
            <p:ph idx="1"/>
          </p:nvPr>
        </p:nvSpPr>
        <p:spPr/>
        <p:txBody>
          <a:bodyPr>
            <a:normAutofit fontScale="47500" lnSpcReduction="20000"/>
          </a:bodyPr>
          <a:lstStyle/>
          <a:p>
            <a:r>
              <a:rPr lang="en-IN" dirty="0" smtClean="0"/>
              <a:t> </a:t>
            </a:r>
            <a:r>
              <a:rPr lang="en-IN" b="1" dirty="0" smtClean="0"/>
              <a:t>66A. Punishment for sending offensive messages through communication service, etc.</a:t>
            </a:r>
            <a:endParaRPr lang="en-IN" dirty="0" smtClean="0"/>
          </a:p>
          <a:p>
            <a:r>
              <a:rPr lang="en-IN" dirty="0" smtClean="0"/>
              <a:t>Any person who sends, by means of a computer resource or a communication device,—</a:t>
            </a:r>
          </a:p>
          <a:p>
            <a:r>
              <a:rPr lang="en-IN" dirty="0" smtClean="0"/>
              <a:t>(a) any information that is grossly offensive or has menacing character; or</a:t>
            </a:r>
          </a:p>
          <a:p>
            <a:r>
              <a:rPr lang="en-IN" dirty="0" smtClean="0"/>
              <a:t>(b) any information which he knows to be false, but for the purpose of causing annoyance, inconvenience, danger, obstruction, insult, injury, criminal intimidation, enmity, hatred or ill will, persistently by making use of such computer resource or a communication device,</a:t>
            </a:r>
          </a:p>
          <a:p>
            <a:r>
              <a:rPr lang="en-IN" dirty="0" smtClean="0"/>
              <a:t>(c) any electronic mail or electronic mail message for the purpose of causing annoyance or inconvenience or to deceive or to mislead the addressee or recipient about the origin of such messages,</a:t>
            </a:r>
          </a:p>
          <a:p>
            <a:r>
              <a:rPr lang="en-IN" dirty="0" smtClean="0"/>
              <a:t>shall be punishable with imprisonment for a term which may extend to three years and with fine.</a:t>
            </a:r>
          </a:p>
          <a:p>
            <a:r>
              <a:rPr lang="en-IN" dirty="0" smtClean="0"/>
              <a:t> </a:t>
            </a:r>
          </a:p>
          <a:p>
            <a:r>
              <a:rPr lang="en-IN" i="1" dirty="0" smtClean="0"/>
              <a:t>Explanation</a:t>
            </a:r>
            <a:r>
              <a:rPr lang="en-IN" dirty="0" smtClean="0"/>
              <a:t>.— For the purpose of this section, terms “electronic mail” and “electronic mail message” means a message or information created or transmitted or received on a computer, computer system, computer resource or communication device including attachments in text, images, audio, video and any other electronic record, which may be transmitted with the message.</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Shreya</a:t>
            </a:r>
            <a:r>
              <a:rPr lang="en-US" dirty="0" smtClean="0"/>
              <a:t> </a:t>
            </a:r>
            <a:r>
              <a:rPr lang="en-US" dirty="0" err="1" smtClean="0"/>
              <a:t>Singhal</a:t>
            </a:r>
            <a:r>
              <a:rPr lang="en-US" dirty="0" smtClean="0"/>
              <a:t> </a:t>
            </a:r>
            <a:r>
              <a:rPr lang="en-US" dirty="0" err="1" smtClean="0"/>
              <a:t>vs</a:t>
            </a:r>
            <a:r>
              <a:rPr lang="en-US" dirty="0" smtClean="0"/>
              <a:t> Union of India 2015</a:t>
            </a:r>
            <a:endParaRPr lang="en-IN" dirty="0"/>
          </a:p>
        </p:txBody>
      </p:sp>
      <p:sp>
        <p:nvSpPr>
          <p:cNvPr id="3" name="Content Placeholder 2"/>
          <p:cNvSpPr>
            <a:spLocks noGrp="1"/>
          </p:cNvSpPr>
          <p:nvPr>
            <p:ph idx="1"/>
          </p:nvPr>
        </p:nvSpPr>
        <p:spPr/>
        <p:txBody>
          <a:bodyPr/>
          <a:lstStyle/>
          <a:p>
            <a:r>
              <a:rPr lang="en-IN" dirty="0" smtClean="0"/>
              <a:t>Expressions </a:t>
            </a:r>
            <a:r>
              <a:rPr lang="en-IN" dirty="0"/>
              <a:t>used in 66A are completely open-ended and </a:t>
            </a:r>
            <a:r>
              <a:rPr lang="en-IN" dirty="0" smtClean="0"/>
              <a:t>undefined.</a:t>
            </a:r>
          </a:p>
          <a:p>
            <a:r>
              <a:rPr lang="en-IN" dirty="0"/>
              <a:t>Counsel for the petitioners have argued that Article 14 is also infringed  in that an offence whose ingredients are vague in nature is arbitrary and unreasonable and would result in arbitrary   and discriminatory application of the criminal law.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Shreya</a:t>
            </a:r>
            <a:r>
              <a:rPr lang="en-US" dirty="0" smtClean="0"/>
              <a:t> </a:t>
            </a:r>
            <a:r>
              <a:rPr lang="en-US" dirty="0" err="1" smtClean="0"/>
              <a:t>Singhal</a:t>
            </a:r>
            <a:r>
              <a:rPr lang="en-US" dirty="0" smtClean="0"/>
              <a:t> </a:t>
            </a:r>
            <a:r>
              <a:rPr lang="en-US" dirty="0" err="1" smtClean="0"/>
              <a:t>vs</a:t>
            </a:r>
            <a:r>
              <a:rPr lang="en-US" dirty="0" smtClean="0"/>
              <a:t> Union of India 2015</a:t>
            </a:r>
            <a:endParaRPr lang="en-IN" dirty="0"/>
          </a:p>
        </p:txBody>
      </p:sp>
      <p:sp>
        <p:nvSpPr>
          <p:cNvPr id="3" name="Content Placeholder 2"/>
          <p:cNvSpPr>
            <a:spLocks noGrp="1"/>
          </p:cNvSpPr>
          <p:nvPr>
            <p:ph idx="1"/>
          </p:nvPr>
        </p:nvSpPr>
        <p:spPr/>
        <p:txBody>
          <a:bodyPr/>
          <a:lstStyle/>
          <a:p>
            <a:endParaRPr lang="en-IN" dirty="0"/>
          </a:p>
          <a:p>
            <a:r>
              <a:rPr lang="en-IN" dirty="0" smtClean="0"/>
              <a:t>Supreme court </a:t>
            </a:r>
            <a:r>
              <a:rPr lang="en-IN" dirty="0"/>
              <a:t>held that Section 66A creates an offence which is </a:t>
            </a:r>
            <a:r>
              <a:rPr lang="en-IN" dirty="0" smtClean="0"/>
              <a:t> </a:t>
            </a:r>
            <a:r>
              <a:rPr lang="en-IN" dirty="0"/>
              <a:t>vague and overbroad, and, therefore, unconstitutional under Article 19(1)(a) and not saved by Article 19(2).</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Ambiguity</a:t>
            </a:r>
            <a:endParaRPr lang="en-IN" dirty="0"/>
          </a:p>
        </p:txBody>
      </p:sp>
      <p:sp>
        <p:nvSpPr>
          <p:cNvPr id="3" name="Content Placeholder 2"/>
          <p:cNvSpPr>
            <a:spLocks noGrp="1"/>
          </p:cNvSpPr>
          <p:nvPr>
            <p:ph idx="1"/>
          </p:nvPr>
        </p:nvSpPr>
        <p:spPr/>
        <p:txBody>
          <a:bodyPr/>
          <a:lstStyle/>
          <a:p>
            <a:pPr>
              <a:buNone/>
            </a:pPr>
            <a:endParaRPr lang="en-IN" dirty="0"/>
          </a:p>
          <a:p>
            <a:r>
              <a:rPr lang="en-IN" dirty="0"/>
              <a:t>A   word or phrase   is  said to be </a:t>
            </a:r>
            <a:r>
              <a:rPr lang="en-IN" b="1" dirty="0"/>
              <a:t>ambiguous</a:t>
            </a:r>
            <a:r>
              <a:rPr lang="en-IN" dirty="0"/>
              <a:t> if it has </a:t>
            </a:r>
            <a:r>
              <a:rPr lang="en-IN" b="1" dirty="0"/>
              <a:t>at least two specific meanings </a:t>
            </a:r>
            <a:r>
              <a:rPr lang="en-IN" dirty="0"/>
              <a:t>that make sense in context. </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Chicken</a:t>
            </a:r>
            <a:br>
              <a:rPr lang="en-IN" dirty="0"/>
            </a:br>
            <a:endParaRPr lang="en-IN" dirty="0"/>
          </a:p>
        </p:txBody>
      </p:sp>
      <p:sp>
        <p:nvSpPr>
          <p:cNvPr id="3" name="Content Placeholder 2"/>
          <p:cNvSpPr>
            <a:spLocks noGrp="1"/>
          </p:cNvSpPr>
          <p:nvPr>
            <p:ph idx="1"/>
          </p:nvPr>
        </p:nvSpPr>
        <p:spPr/>
        <p:txBody>
          <a:bodyPr/>
          <a:lstStyle/>
          <a:p>
            <a:r>
              <a:rPr lang="en-IN" dirty="0" smtClean="0"/>
              <a:t> </a:t>
            </a:r>
            <a:r>
              <a:rPr lang="en-IN" dirty="0"/>
              <a:t>The issue before the court becomes: "what is chicken?"  The plaintiff buyer contends that "'chicken' means a young chicken, suitable for broiling and frying."The defendant insists that a chicken is "any bird of the genus that meets contract specifications on weight and quality, including what it calls 'stewing chicken'."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Judge </a:t>
            </a:r>
            <a:r>
              <a:rPr lang="en-IN" dirty="0" smtClean="0"/>
              <a:t>Friendly</a:t>
            </a:r>
            <a:endParaRPr lang="en-IN" dirty="0"/>
          </a:p>
        </p:txBody>
      </p:sp>
      <p:sp>
        <p:nvSpPr>
          <p:cNvPr id="3" name="Content Placeholder 2"/>
          <p:cNvSpPr>
            <a:spLocks noGrp="1"/>
          </p:cNvSpPr>
          <p:nvPr>
            <p:ph idx="1"/>
          </p:nvPr>
        </p:nvSpPr>
        <p:spPr/>
        <p:txBody>
          <a:bodyPr>
            <a:normAutofit fontScale="92500"/>
          </a:bodyPr>
          <a:lstStyle/>
          <a:p>
            <a:r>
              <a:rPr lang="en-IN" dirty="0"/>
              <a:t>who heard the case, concedes that both meanings are possible. Consequently, he declares that "the word 'chicken' standing alone is ambiguous " (emphasis added), and he decides to look to the contract to see whether it offers any aid for the interpretation of this word</a:t>
            </a:r>
            <a:r>
              <a:rPr lang="en-IN" dirty="0" smtClean="0"/>
              <a:t>.</a:t>
            </a:r>
          </a:p>
          <a:p>
            <a:r>
              <a:rPr lang="en-US" dirty="0" smtClean="0"/>
              <a:t>[</a:t>
            </a:r>
            <a:r>
              <a:rPr lang="en-IN" dirty="0" err="1"/>
              <a:t>Frigaliment</a:t>
            </a:r>
            <a:r>
              <a:rPr lang="en-IN" dirty="0"/>
              <a:t> Importing Co. v. B.N.S. International Sales Corp.; 190 F.Supp.116 (S.D.N.Y. (1960).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ambiguity</a:t>
            </a:r>
            <a:endParaRPr lang="en-IN" dirty="0"/>
          </a:p>
        </p:txBody>
      </p:sp>
      <p:sp>
        <p:nvSpPr>
          <p:cNvPr id="3" name="Content Placeholder 2"/>
          <p:cNvSpPr>
            <a:spLocks noGrp="1"/>
          </p:cNvSpPr>
          <p:nvPr>
            <p:ph idx="1"/>
          </p:nvPr>
        </p:nvSpPr>
        <p:spPr/>
        <p:txBody>
          <a:bodyPr>
            <a:normAutofit fontScale="85000" lnSpcReduction="20000"/>
          </a:bodyPr>
          <a:lstStyle/>
          <a:p>
            <a:endParaRPr lang="en-IN" dirty="0"/>
          </a:p>
          <a:p>
            <a:r>
              <a:rPr lang="en-IN" b="1" dirty="0" err="1"/>
              <a:t>Lexic</a:t>
            </a:r>
            <a:r>
              <a:rPr lang="en-IN" dirty="0" err="1"/>
              <a:t>t</a:t>
            </a:r>
            <a:r>
              <a:rPr lang="en-IN" b="1" dirty="0" err="1"/>
              <a:t>al</a:t>
            </a:r>
            <a:r>
              <a:rPr lang="en-IN" b="1" dirty="0"/>
              <a:t> ambiguity</a:t>
            </a:r>
            <a:r>
              <a:rPr lang="en-IN" dirty="0"/>
              <a:t> potentially occurs whenever a word has more than one objective or dictionary meaning. </a:t>
            </a:r>
            <a:endParaRPr lang="en-IN" dirty="0" smtClean="0"/>
          </a:p>
          <a:p>
            <a:r>
              <a:rPr lang="en-IN" dirty="0" smtClean="0"/>
              <a:t>The </a:t>
            </a:r>
            <a:r>
              <a:rPr lang="en-IN" dirty="0"/>
              <a:t>ambiguity is potential because it is only in certain contexts that more than one of the meanings may be possible</a:t>
            </a:r>
            <a:r>
              <a:rPr lang="en-IN" dirty="0" smtClean="0"/>
              <a:t>.</a:t>
            </a:r>
          </a:p>
          <a:p>
            <a:r>
              <a:rPr lang="en-IN" dirty="0" smtClean="0"/>
              <a:t> </a:t>
            </a:r>
            <a:r>
              <a:rPr lang="en-IN" dirty="0"/>
              <a:t>For example, the word bank can refer to a financial institution or to the edge of a river or </a:t>
            </a:r>
            <a:r>
              <a:rPr lang="en-IN" dirty="0" err="1"/>
              <a:t>sream</a:t>
            </a:r>
            <a:r>
              <a:rPr lang="en-IN" dirty="0"/>
              <a:t>. The sentence "I'll meet you at the bank at three o'clock", </a:t>
            </a:r>
            <a:r>
              <a:rPr lang="en-IN" dirty="0" smtClean="0"/>
              <a:t>written  </a:t>
            </a:r>
            <a:r>
              <a:rPr lang="en-IN" dirty="0"/>
              <a:t>or uttered in isolation, is ambiguous between the two </a:t>
            </a:r>
            <a:r>
              <a:rPr lang="en-IN" dirty="0" smtClean="0"/>
              <a:t>meanings. </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Words in context</a:t>
            </a:r>
            <a:endParaRPr lang="en-IN" dirty="0"/>
          </a:p>
        </p:txBody>
      </p:sp>
      <p:sp>
        <p:nvSpPr>
          <p:cNvPr id="3" name="Content Placeholder 2"/>
          <p:cNvSpPr>
            <a:spLocks noGrp="1"/>
          </p:cNvSpPr>
          <p:nvPr>
            <p:ph idx="1"/>
          </p:nvPr>
        </p:nvSpPr>
        <p:spPr/>
        <p:txBody>
          <a:bodyPr/>
          <a:lstStyle/>
          <a:p>
            <a:r>
              <a:rPr lang="en-IN" dirty="0"/>
              <a:t>Thus, if I had said, "I'll meet you at the bank at three o'clock because I have to go there to cash a check," the meaning to be attributed to the word bank is quite </a:t>
            </a:r>
            <a:r>
              <a:rPr lang="en-IN" dirty="0" smtClean="0"/>
              <a:t>unambiguous.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t>
            </a:r>
            <a:r>
              <a:rPr lang="en-US" dirty="0" err="1" smtClean="0"/>
              <a:t>Programme</a:t>
            </a:r>
            <a:endParaRPr lang="en-IN" dirty="0"/>
          </a:p>
        </p:txBody>
      </p:sp>
      <p:sp>
        <p:nvSpPr>
          <p:cNvPr id="3" name="Content Placeholder 2"/>
          <p:cNvSpPr>
            <a:spLocks noGrp="1"/>
          </p:cNvSpPr>
          <p:nvPr>
            <p:ph idx="1"/>
          </p:nvPr>
        </p:nvSpPr>
        <p:spPr/>
        <p:txBody>
          <a:bodyPr/>
          <a:lstStyle/>
          <a:p>
            <a:pPr>
              <a:buNone/>
            </a:pPr>
            <a:r>
              <a:rPr lang="en-US" dirty="0" smtClean="0"/>
              <a:t>Thirty-Third International Training </a:t>
            </a:r>
            <a:r>
              <a:rPr lang="en-US" dirty="0" err="1" smtClean="0"/>
              <a:t>Programme</a:t>
            </a:r>
            <a:r>
              <a:rPr lang="en-US" dirty="0" smtClean="0"/>
              <a:t> in Legislative Drafting-BPST, </a:t>
            </a:r>
            <a:r>
              <a:rPr lang="en-US" dirty="0" err="1" smtClean="0"/>
              <a:t>Lok</a:t>
            </a:r>
            <a:r>
              <a:rPr lang="en-US" dirty="0" smtClean="0"/>
              <a:t> </a:t>
            </a:r>
            <a:r>
              <a:rPr lang="en-US" dirty="0" err="1" smtClean="0"/>
              <a:t>Sabha</a:t>
            </a:r>
            <a:endParaRPr lang="en-US" dirty="0" smtClean="0"/>
          </a:p>
          <a:p>
            <a:pPr>
              <a:buNone/>
            </a:pPr>
            <a:r>
              <a:rPr lang="en-US" dirty="0" smtClean="0"/>
              <a:t>                         9</a:t>
            </a:r>
            <a:r>
              <a:rPr lang="en-US" baseline="30000" dirty="0" smtClean="0"/>
              <a:t>th</a:t>
            </a:r>
            <a:r>
              <a:rPr lang="en-US" dirty="0" smtClean="0"/>
              <a:t> February 2018</a:t>
            </a:r>
          </a:p>
          <a:p>
            <a:pPr>
              <a:buNone/>
            </a:pPr>
            <a:r>
              <a:rPr lang="en-US" dirty="0" smtClean="0"/>
              <a:t>                                   </a:t>
            </a:r>
          </a:p>
          <a:p>
            <a:pPr>
              <a:buNone/>
            </a:pPr>
            <a:r>
              <a:rPr lang="en-US" dirty="0" smtClean="0"/>
              <a:t>                    </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Syntactic ambiguity</a:t>
            </a:r>
            <a:endParaRPr lang="en-IN" dirty="0"/>
          </a:p>
        </p:txBody>
      </p:sp>
      <p:sp>
        <p:nvSpPr>
          <p:cNvPr id="3" name="Content Placeholder 2"/>
          <p:cNvSpPr>
            <a:spLocks noGrp="1"/>
          </p:cNvSpPr>
          <p:nvPr>
            <p:ph idx="1"/>
          </p:nvPr>
        </p:nvSpPr>
        <p:spPr/>
        <p:txBody>
          <a:bodyPr>
            <a:normAutofit fontScale="92500" lnSpcReduction="10000"/>
          </a:bodyPr>
          <a:lstStyle/>
          <a:p>
            <a:r>
              <a:rPr lang="en-IN" b="1" dirty="0"/>
              <a:t>Syntactic ambiguity</a:t>
            </a:r>
            <a:r>
              <a:rPr lang="en-IN" dirty="0"/>
              <a:t> is the other common type. It has to do with grammatical  structure</a:t>
            </a:r>
            <a:r>
              <a:rPr lang="en-IN" dirty="0" smtClean="0"/>
              <a:t>.</a:t>
            </a:r>
          </a:p>
          <a:p>
            <a:r>
              <a:rPr lang="en-IN" dirty="0" smtClean="0"/>
              <a:t> </a:t>
            </a:r>
            <a:r>
              <a:rPr lang="en-IN" dirty="0"/>
              <a:t>Words occur in a particular order and grammatical relationships are established by those orderings. There is the potential for syntactic ambiguity whenever a given order of words may allow for more than one grammatical relationship. This kind of ambiguity often involves, what linguists refer to, as scope of modification. </a:t>
            </a:r>
            <a:r>
              <a:rPr lang="en-IN" dirty="0" smtClean="0"/>
              <a:t> </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word ‘skinny’</a:t>
            </a:r>
            <a:endParaRPr lang="en-IN" dirty="0"/>
          </a:p>
        </p:txBody>
      </p:sp>
      <p:sp>
        <p:nvSpPr>
          <p:cNvPr id="3" name="Content Placeholder 2"/>
          <p:cNvSpPr>
            <a:spLocks noGrp="1"/>
          </p:cNvSpPr>
          <p:nvPr>
            <p:ph idx="1"/>
          </p:nvPr>
        </p:nvSpPr>
        <p:spPr/>
        <p:txBody>
          <a:bodyPr>
            <a:normAutofit/>
          </a:bodyPr>
          <a:lstStyle/>
          <a:p>
            <a:r>
              <a:rPr lang="en-IN" dirty="0"/>
              <a:t>Notice the scope of the word skinny in the sentence: </a:t>
            </a:r>
            <a:endParaRPr lang="en-IN" dirty="0" smtClean="0"/>
          </a:p>
          <a:p>
            <a:r>
              <a:rPr lang="en-IN" dirty="0" smtClean="0"/>
              <a:t>"</a:t>
            </a:r>
            <a:r>
              <a:rPr lang="en-IN" dirty="0"/>
              <a:t>The skinny general's daughter was the belle of the ball</a:t>
            </a:r>
            <a:r>
              <a:rPr lang="en-IN" dirty="0" smtClean="0"/>
              <a:t>.“</a:t>
            </a:r>
          </a:p>
          <a:p>
            <a:r>
              <a:rPr lang="en-IN" dirty="0" smtClean="0"/>
              <a:t> </a:t>
            </a:r>
            <a:r>
              <a:rPr lang="en-IN" dirty="0"/>
              <a:t>Who is skinny? </a:t>
            </a:r>
            <a:endParaRPr lang="en-IN" dirty="0" smtClean="0"/>
          </a:p>
          <a:p>
            <a:r>
              <a:rPr lang="en-IN" dirty="0" smtClean="0"/>
              <a:t>The </a:t>
            </a:r>
            <a:r>
              <a:rPr lang="en-IN" dirty="0"/>
              <a:t>general or his daughter? </a:t>
            </a:r>
            <a:endParaRPr lang="en-IN" dirty="0" smtClean="0"/>
          </a:p>
          <a:p>
            <a:r>
              <a:rPr lang="en-IN" dirty="0" smtClean="0"/>
              <a:t>The </a:t>
            </a:r>
            <a:r>
              <a:rPr lang="en-IN" dirty="0"/>
              <a:t>adjective skinny potentially can modify either noun. </a:t>
            </a:r>
            <a:endParaRPr lang="en-IN" dirty="0" smtClean="0"/>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List </a:t>
            </a:r>
            <a:r>
              <a:rPr lang="en-IN" dirty="0"/>
              <a:t>of banned words </a:t>
            </a:r>
            <a:r>
              <a:rPr lang="en-IN" dirty="0" smtClean="0"/>
              <a:t>and phrases</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Garner </a:t>
            </a:r>
            <a:r>
              <a:rPr lang="en-IN" dirty="0"/>
              <a:t>list of banned words and </a:t>
            </a:r>
            <a:r>
              <a:rPr lang="en-IN" dirty="0" smtClean="0"/>
              <a:t>phrases-</a:t>
            </a:r>
          </a:p>
          <a:p>
            <a:pPr>
              <a:buNone/>
            </a:pPr>
            <a:r>
              <a:rPr lang="en-IN" dirty="0" smtClean="0"/>
              <a:t>And/or</a:t>
            </a:r>
          </a:p>
          <a:p>
            <a:pPr>
              <a:buNone/>
            </a:pPr>
            <a:r>
              <a:rPr lang="en-IN" dirty="0" smtClean="0"/>
              <a:t>    American  </a:t>
            </a:r>
            <a:r>
              <a:rPr lang="en-IN" dirty="0"/>
              <a:t>and British courts have held that </a:t>
            </a:r>
            <a:r>
              <a:rPr lang="en-IN" i="1" dirty="0"/>
              <a:t>and/or</a:t>
            </a:r>
            <a:r>
              <a:rPr lang="en-IN" dirty="0"/>
              <a:t> is not part of the English language</a:t>
            </a:r>
            <a:r>
              <a:rPr lang="en-IN" dirty="0" smtClean="0"/>
              <a:t>.</a:t>
            </a:r>
          </a:p>
          <a:p>
            <a:pPr>
              <a:buNone/>
            </a:pPr>
            <a:r>
              <a:rPr lang="en-US" dirty="0"/>
              <a:t> </a:t>
            </a:r>
            <a:r>
              <a:rPr lang="en-US" dirty="0" smtClean="0"/>
              <a:t> The </a:t>
            </a:r>
            <a:r>
              <a:rPr lang="en-IN" dirty="0" smtClean="0"/>
              <a:t>real </a:t>
            </a:r>
            <a:r>
              <a:rPr lang="en-IN" dirty="0"/>
              <a:t>problem with </a:t>
            </a:r>
            <a:r>
              <a:rPr lang="en-IN" i="1" dirty="0"/>
              <a:t>and/or</a:t>
            </a:r>
            <a:r>
              <a:rPr lang="en-IN" dirty="0"/>
              <a:t> is that it plays into the hands of a bad-faith reader. Which one is </a:t>
            </a:r>
            <a:r>
              <a:rPr lang="en-IN" dirty="0" err="1"/>
              <a:t>favorable</a:t>
            </a:r>
            <a:r>
              <a:rPr lang="en-IN" dirty="0"/>
              <a:t>? </a:t>
            </a:r>
            <a:r>
              <a:rPr lang="en-IN" i="1" dirty="0"/>
              <a:t>And</a:t>
            </a:r>
            <a:r>
              <a:rPr lang="en-IN" dirty="0"/>
              <a:t> or </a:t>
            </a:r>
            <a:r>
              <a:rPr lang="en-IN" i="1" dirty="0" err="1"/>
              <a:t>or</a:t>
            </a:r>
            <a:r>
              <a:rPr lang="en-IN" dirty="0"/>
              <a:t>? The bad-faith reader can pick whatever reading seems </a:t>
            </a:r>
            <a:r>
              <a:rPr lang="en-IN" dirty="0" err="1" smtClean="0"/>
              <a:t>favorable</a:t>
            </a:r>
            <a:r>
              <a:rPr lang="en-IN" dirty="0" smtClean="0"/>
              <a:t>.</a:t>
            </a:r>
            <a:endParaRPr lang="en-IN" dirty="0"/>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a:t>provided that</a:t>
            </a:r>
            <a:r>
              <a:rPr lang="en-IN" dirty="0"/>
              <a:t> </a:t>
            </a:r>
            <a:br>
              <a:rPr lang="en-IN" dirty="0"/>
            </a:b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It </a:t>
            </a:r>
            <a:r>
              <a:rPr lang="en-IN" dirty="0"/>
              <a:t>has three serious problems: (1) its meaning is unclear—it can mean </a:t>
            </a:r>
            <a:r>
              <a:rPr lang="en-IN" i="1" dirty="0"/>
              <a:t>if, except</a:t>
            </a:r>
            <a:r>
              <a:rPr lang="en-IN" dirty="0"/>
              <a:t> or </a:t>
            </a:r>
            <a:r>
              <a:rPr lang="en-IN" i="1" dirty="0"/>
              <a:t>also</a:t>
            </a:r>
            <a:r>
              <a:rPr lang="en-IN" dirty="0"/>
              <a:t>; (2) its reach is uncertain—that is, it may modify the preceding 12 words or the preceding 200; and (3) it causes sentences to sprawl. A variant form is the phrase </a:t>
            </a:r>
            <a:r>
              <a:rPr lang="en-IN" i="1" dirty="0"/>
              <a:t>provided, however, that</a:t>
            </a:r>
            <a:r>
              <a:rPr lang="en-IN" dirty="0"/>
              <a:t>. If you see it, try inserting a period and begin a new sentence with a capitalized </a:t>
            </a:r>
            <a:r>
              <a:rPr lang="en-IN" i="1" dirty="0"/>
              <a:t>But</a:t>
            </a:r>
            <a:r>
              <a:rPr lang="en-IN" dirty="0"/>
              <a:t>. That’s how the drafters of the U.S. Constitution did it—eight times—and they were grammatically unimpeachable on that score.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a:t>pursuant to</a:t>
            </a:r>
            <a:r>
              <a:rPr lang="en-IN" dirty="0"/>
              <a:t> </a:t>
            </a:r>
            <a:br>
              <a:rPr lang="en-IN" dirty="0"/>
            </a:br>
            <a:endParaRPr lang="en-IN" dirty="0"/>
          </a:p>
        </p:txBody>
      </p:sp>
      <p:sp>
        <p:nvSpPr>
          <p:cNvPr id="3" name="Content Placeholder 2"/>
          <p:cNvSpPr>
            <a:spLocks noGrp="1"/>
          </p:cNvSpPr>
          <p:nvPr>
            <p:ph idx="1"/>
          </p:nvPr>
        </p:nvSpPr>
        <p:spPr/>
        <p:txBody>
          <a:bodyPr>
            <a:normAutofit lnSpcReduction="10000"/>
          </a:bodyPr>
          <a:lstStyle/>
          <a:p>
            <a:pPr>
              <a:buNone/>
            </a:pPr>
            <a:endParaRPr lang="en-IN" dirty="0"/>
          </a:p>
          <a:p>
            <a:r>
              <a:rPr lang="en-IN" dirty="0"/>
              <a:t>This is pure legalese. It makes beginners feel as if they belong to a club. That’s about it. The rule-making body for federal courts has been stamping it out for more than a decade. Instead of saying that something is required </a:t>
            </a:r>
            <a:r>
              <a:rPr lang="en-IN" i="1" dirty="0"/>
              <a:t>pursuant</a:t>
            </a:r>
            <a:r>
              <a:rPr lang="en-IN" dirty="0"/>
              <a:t> to the contract, say </a:t>
            </a:r>
            <a:r>
              <a:rPr lang="en-IN" dirty="0" smtClean="0"/>
              <a:t>it’s </a:t>
            </a:r>
            <a:r>
              <a:rPr lang="en-IN" dirty="0"/>
              <a:t>required </a:t>
            </a:r>
            <a:r>
              <a:rPr lang="en-IN" i="1" dirty="0"/>
              <a:t>under</a:t>
            </a:r>
            <a:r>
              <a:rPr lang="en-IN" dirty="0"/>
              <a:t> the contract. Or say that the contract requires whatever it is.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i="1" dirty="0"/>
              <a:t>shall</a:t>
            </a:r>
            <a:r>
              <a:rPr lang="en-IN" dirty="0"/>
              <a:t> </a:t>
            </a:r>
            <a:br>
              <a:rPr lang="en-IN" dirty="0"/>
            </a:br>
            <a:endParaRPr lang="en-IN" dirty="0"/>
          </a:p>
        </p:txBody>
      </p:sp>
      <p:sp>
        <p:nvSpPr>
          <p:cNvPr id="3" name="Content Placeholder 2"/>
          <p:cNvSpPr>
            <a:spLocks noGrp="1"/>
          </p:cNvSpPr>
          <p:nvPr>
            <p:ph idx="1"/>
          </p:nvPr>
        </p:nvSpPr>
        <p:spPr/>
        <p:txBody>
          <a:bodyPr>
            <a:normAutofit fontScale="92500"/>
          </a:bodyPr>
          <a:lstStyle/>
          <a:p>
            <a:r>
              <a:rPr lang="en-IN" dirty="0"/>
              <a:t> </a:t>
            </a:r>
            <a:r>
              <a:rPr lang="en-IN" dirty="0" smtClean="0"/>
              <a:t>Judge </a:t>
            </a:r>
            <a:r>
              <a:rPr lang="en-IN" dirty="0"/>
              <a:t>Frank Easterbrook, one of the most celebrated jurists in the country, once wrote in an opinion: “</a:t>
            </a:r>
            <a:r>
              <a:rPr lang="en-IN" i="1" dirty="0"/>
              <a:t>Shall</a:t>
            </a:r>
            <a:r>
              <a:rPr lang="en-IN" dirty="0"/>
              <a:t> is a notoriously slippery word that careful drafters avoid.” He’s exactly right. Courts have held that </a:t>
            </a:r>
            <a:r>
              <a:rPr lang="en-IN" i="1" dirty="0"/>
              <a:t>shall</a:t>
            </a:r>
            <a:r>
              <a:rPr lang="en-IN" dirty="0"/>
              <a:t> can mean </a:t>
            </a:r>
            <a:r>
              <a:rPr lang="en-IN" i="1" dirty="0"/>
              <a:t>has a duty to, should, is, will</a:t>
            </a:r>
            <a:r>
              <a:rPr lang="en-IN" dirty="0"/>
              <a:t>, and even </a:t>
            </a:r>
            <a:r>
              <a:rPr lang="en-IN" i="1" dirty="0"/>
              <a:t>may</a:t>
            </a:r>
            <a:r>
              <a:rPr lang="en-IN" dirty="0"/>
              <a:t>. </a:t>
            </a:r>
            <a:r>
              <a:rPr lang="en-IN" dirty="0" smtClean="0"/>
              <a:t>The </a:t>
            </a:r>
            <a:r>
              <a:rPr lang="en-IN" dirty="0"/>
              <a:t>word is like a chameleon: It changes its hue sentence to sentence. Abjure it. Forswear it. You shan’t regret it.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t>
            </a:r>
            <a:br>
              <a:rPr lang="en-IN" dirty="0"/>
            </a:br>
            <a:r>
              <a:rPr lang="en-IN" dirty="0"/>
              <a:t>      </a:t>
            </a:r>
            <a:r>
              <a:rPr lang="en-IN" dirty="0" smtClean="0"/>
              <a:t>Use </a:t>
            </a:r>
            <a:r>
              <a:rPr lang="en-IN" dirty="0"/>
              <a:t>of ‘shall’ in Legislation</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IN" dirty="0"/>
              <a:t>The legislative provision   in a   tenancy legislation stated that -</a:t>
            </a:r>
          </a:p>
          <a:p>
            <a:r>
              <a:rPr lang="en-IN" dirty="0"/>
              <a:t>‘... no application shall   be entertained unless...’ it was made within a specified period. </a:t>
            </a:r>
          </a:p>
          <a:p>
            <a:r>
              <a:rPr lang="en-IN" dirty="0"/>
              <a:t> Does this mean: ‐ If an application is made within the specified period the landlord must grant a new tenancy?    ‐ If an application is made outside the specified period the landlord has no power to grant a new tenancy? ‐ If an application is </a:t>
            </a:r>
            <a:r>
              <a:rPr lang="en-IN" dirty="0" smtClean="0"/>
              <a:t>made a </a:t>
            </a:r>
            <a:r>
              <a:rPr lang="en-IN" dirty="0"/>
              <a:t>late the landlord may (has discretion to) grant a new tenancy?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Bryan Garner</a:t>
            </a:r>
            <a:endParaRPr lang="en-IN" dirty="0"/>
          </a:p>
        </p:txBody>
      </p:sp>
      <p:sp>
        <p:nvSpPr>
          <p:cNvPr id="3" name="Content Placeholder 2"/>
          <p:cNvSpPr>
            <a:spLocks noGrp="1"/>
          </p:cNvSpPr>
          <p:nvPr>
            <p:ph idx="1"/>
          </p:nvPr>
        </p:nvSpPr>
        <p:spPr/>
        <p:txBody>
          <a:bodyPr>
            <a:normAutofit/>
          </a:bodyPr>
          <a:lstStyle/>
          <a:p>
            <a:pPr>
              <a:buNone/>
            </a:pPr>
            <a:endParaRPr lang="en-IN" dirty="0"/>
          </a:p>
          <a:p>
            <a:r>
              <a:rPr lang="en-IN" i="1" dirty="0" smtClean="0"/>
              <a:t>Bryan </a:t>
            </a:r>
            <a:r>
              <a:rPr lang="en-IN" i="1" dirty="0"/>
              <a:t>A. </a:t>
            </a:r>
            <a:r>
              <a:rPr lang="en-IN" i="1" dirty="0" smtClean="0"/>
              <a:t>Garner  </a:t>
            </a:r>
            <a:r>
              <a:rPr lang="en-IN" i="1" dirty="0"/>
              <a:t>is the author of many best-selling </a:t>
            </a:r>
            <a:r>
              <a:rPr lang="en-IN" i="1" dirty="0" smtClean="0"/>
              <a:t>books.</a:t>
            </a:r>
          </a:p>
          <a:p>
            <a:r>
              <a:rPr lang="en-US" i="1" dirty="0" smtClean="0"/>
              <a:t>Reading the Law: The Interpretation of Legal Texts(2012) co-author </a:t>
            </a:r>
            <a:r>
              <a:rPr lang="en-US" i="1" dirty="0" err="1" smtClean="0"/>
              <a:t>Antonin</a:t>
            </a:r>
            <a:r>
              <a:rPr lang="en-US" i="1" dirty="0" smtClean="0"/>
              <a:t> Scalia</a:t>
            </a:r>
            <a:endParaRPr lang="en-IN" dirty="0"/>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Views/comments</a:t>
            </a:r>
            <a:endParaRPr lang="en-IN" dirty="0"/>
          </a:p>
        </p:txBody>
      </p:sp>
      <p:sp>
        <p:nvSpPr>
          <p:cNvPr id="3" name="Content Placeholder 2"/>
          <p:cNvSpPr>
            <a:spLocks noGrp="1"/>
          </p:cNvSpPr>
          <p:nvPr>
            <p:ph idx="1"/>
          </p:nvPr>
        </p:nvSpPr>
        <p:spPr/>
        <p:txBody>
          <a:bodyPr/>
          <a:lstStyle/>
          <a:p>
            <a:r>
              <a:rPr lang="en-US" dirty="0" smtClean="0"/>
              <a:t>Email at-</a:t>
            </a:r>
          </a:p>
          <a:p>
            <a:r>
              <a:rPr lang="en-US" dirty="0" smtClean="0"/>
              <a:t>Chaturvedi.kn@gmail.com</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Thoughts</a:t>
            </a:r>
          </a:p>
        </p:txBody>
      </p:sp>
      <p:sp>
        <p:nvSpPr>
          <p:cNvPr id="3" name="Content Placeholder 2"/>
          <p:cNvSpPr>
            <a:spLocks noGrp="1"/>
          </p:cNvSpPr>
          <p:nvPr>
            <p:ph idx="1"/>
          </p:nvPr>
        </p:nvSpPr>
        <p:spPr/>
        <p:txBody>
          <a:bodyPr>
            <a:normAutofit fontScale="92500" lnSpcReduction="10000"/>
          </a:bodyPr>
          <a:lstStyle/>
          <a:p>
            <a:r>
              <a:rPr lang="en-IN" dirty="0"/>
              <a:t>‘(L)</a:t>
            </a:r>
            <a:r>
              <a:rPr lang="en-IN" dirty="0" err="1"/>
              <a:t>aws</a:t>
            </a:r>
            <a:r>
              <a:rPr lang="en-IN" dirty="0"/>
              <a:t> are not abstract propositions. They are expressions of policy arising out of specific situations and addressed to the attainment of particular ends.’ </a:t>
            </a:r>
          </a:p>
          <a:p>
            <a:pPr>
              <a:buNone/>
            </a:pPr>
            <a:r>
              <a:rPr lang="en-IN" dirty="0"/>
              <a:t>                                                                                      </a:t>
            </a:r>
            <a:r>
              <a:rPr lang="en-IN" dirty="0" smtClean="0"/>
              <a:t>Justice </a:t>
            </a:r>
            <a:r>
              <a:rPr lang="en-IN" dirty="0"/>
              <a:t>Felix </a:t>
            </a:r>
            <a:r>
              <a:rPr lang="en-IN" dirty="0" smtClean="0"/>
              <a:t>Frankfurter</a:t>
            </a:r>
          </a:p>
          <a:p>
            <a:pPr>
              <a:buNone/>
            </a:pPr>
            <a:r>
              <a:rPr lang="en-IN" dirty="0"/>
              <a:t> </a:t>
            </a:r>
            <a:r>
              <a:rPr lang="en-IN" dirty="0" smtClean="0"/>
              <a:t>   [</a:t>
            </a:r>
            <a:r>
              <a:rPr lang="en-IN" dirty="0"/>
              <a:t>Felix Frankfurter was an Austrian-American lawyer, professor, and jurist who served as an Associate Justice of the Supreme Court of the United </a:t>
            </a:r>
            <a:r>
              <a:rPr lang="en-IN" dirty="0" smtClean="0"/>
              <a:t>States </a:t>
            </a:r>
            <a:r>
              <a:rPr lang="en-IN" dirty="0" err="1"/>
              <a:t>ourt</a:t>
            </a:r>
            <a:r>
              <a:rPr lang="en-IN" dirty="0"/>
              <a:t> from 1939 to </a:t>
            </a:r>
            <a:r>
              <a:rPr lang="en-IN" dirty="0" smtClean="0"/>
              <a:t>1962]</a:t>
            </a:r>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thoughts</a:t>
            </a:r>
            <a:endParaRPr lang="en-IN" dirty="0"/>
          </a:p>
        </p:txBody>
      </p:sp>
      <p:sp>
        <p:nvSpPr>
          <p:cNvPr id="3" name="Content Placeholder 2"/>
          <p:cNvSpPr>
            <a:spLocks noGrp="1"/>
          </p:cNvSpPr>
          <p:nvPr>
            <p:ph idx="1"/>
          </p:nvPr>
        </p:nvSpPr>
        <p:spPr/>
        <p:txBody>
          <a:bodyPr>
            <a:normAutofit fontScale="77500" lnSpcReduction="20000"/>
          </a:bodyPr>
          <a:lstStyle/>
          <a:p>
            <a:pPr>
              <a:buNone/>
            </a:pPr>
            <a:r>
              <a:rPr lang="en-IN" dirty="0" smtClean="0"/>
              <a:t>  ‘</a:t>
            </a:r>
            <a:r>
              <a:rPr lang="en-IN" dirty="0"/>
              <a:t>We need to balance two important principles. The first is that clarity of language should be an aim in itself, so that the ordinary person can have a reasonable expectation of being able to comprehend legislation. The second is that the clarity of the language should enhance and not detract from the legal policy and the substance of the legislation. In the end result, clarity of language should assist with the development and formulation of legislative policy</a:t>
            </a:r>
            <a:r>
              <a:rPr lang="en-IN" dirty="0" smtClean="0"/>
              <a:t>.’</a:t>
            </a:r>
          </a:p>
          <a:p>
            <a:pPr>
              <a:buNone/>
            </a:pPr>
            <a:r>
              <a:rPr lang="en-IN" dirty="0"/>
              <a:t> </a:t>
            </a:r>
            <a:r>
              <a:rPr lang="en-IN" dirty="0" smtClean="0"/>
              <a:t>    </a:t>
            </a:r>
          </a:p>
          <a:p>
            <a:pPr>
              <a:buNone/>
            </a:pPr>
            <a:r>
              <a:rPr lang="en-IN" dirty="0" smtClean="0"/>
              <a:t>    </a:t>
            </a:r>
            <a:r>
              <a:rPr lang="en-IN" dirty="0"/>
              <a:t>Dennis Murphy </a:t>
            </a:r>
            <a:r>
              <a:rPr lang="en-IN" dirty="0" smtClean="0"/>
              <a:t>Q C[De</a:t>
            </a:r>
            <a:r>
              <a:rPr lang="en-IN" b="1" dirty="0" smtClean="0"/>
              <a:t>nnis </a:t>
            </a:r>
            <a:r>
              <a:rPr lang="en-IN" b="1" dirty="0"/>
              <a:t>Murphy QC</a:t>
            </a:r>
            <a:r>
              <a:rPr lang="en-IN" dirty="0"/>
              <a:t> retired on 9 February 2001, after serving as Parliamentary Counsel for 19 years and completing 41 years of service in the NSW Parliamentary Counsel's </a:t>
            </a:r>
            <a:r>
              <a:rPr lang="en-IN" dirty="0" smtClean="0"/>
              <a:t>Office]</a:t>
            </a:r>
          </a:p>
          <a:p>
            <a:pPr>
              <a:buNone/>
            </a:pPr>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should make law clear?</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 </a:t>
            </a:r>
            <a:r>
              <a:rPr lang="en-IN" dirty="0"/>
              <a:t>First the policy maker who      should make/draw a clear      policy. It is the duty of the policy makers to first   draw broad contours of the policy and after consultations with all the stakeholders   put at one place all the minute details of the policy. </a:t>
            </a:r>
            <a:endParaRPr lang="en-IN" dirty="0" smtClean="0"/>
          </a:p>
          <a:p>
            <a:r>
              <a:rPr lang="en-IN" dirty="0" smtClean="0"/>
              <a:t> </a:t>
            </a:r>
            <a:r>
              <a:rPr lang="en-IN" dirty="0"/>
              <a:t>If the policy is clear the drafting of the first draft of the bill starts. The drafting of a bill should not start till the policy is firmed up finally</a:t>
            </a:r>
            <a:r>
              <a:rPr lang="en-IN" dirty="0" smtClean="0"/>
              <a:t>.</a:t>
            </a:r>
          </a:p>
          <a:p>
            <a:r>
              <a:rPr lang="en-IN" dirty="0" smtClean="0"/>
              <a:t> </a:t>
            </a:r>
            <a:r>
              <a:rPr lang="en-IN" dirty="0"/>
              <a:t>In policy making impact assessment ( Regulatory Impact assessment, Environmental Impact assessment, Judicial Impact assessment) </a:t>
            </a:r>
            <a:r>
              <a:rPr lang="en-IN" dirty="0" smtClean="0"/>
              <a:t>if </a:t>
            </a:r>
            <a:r>
              <a:rPr lang="en-IN" dirty="0"/>
              <a:t>undertaken </a:t>
            </a:r>
            <a:r>
              <a:rPr lang="en-IN" dirty="0" smtClean="0"/>
              <a:t>along with the  </a:t>
            </a:r>
            <a:r>
              <a:rPr lang="en-IN" dirty="0"/>
              <a:t>cost-benefit </a:t>
            </a:r>
            <a:r>
              <a:rPr lang="en-IN" dirty="0" smtClean="0"/>
              <a:t>analysis, a better policy will come up.</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Department lawyers</a:t>
            </a:r>
            <a:endParaRPr lang="en-IN" dirty="0"/>
          </a:p>
        </p:txBody>
      </p:sp>
      <p:sp>
        <p:nvSpPr>
          <p:cNvPr id="3" name="Content Placeholder 2"/>
          <p:cNvSpPr>
            <a:spLocks noGrp="1"/>
          </p:cNvSpPr>
          <p:nvPr>
            <p:ph idx="1"/>
          </p:nvPr>
        </p:nvSpPr>
        <p:spPr/>
        <p:txBody>
          <a:bodyPr>
            <a:normAutofit fontScale="92500" lnSpcReduction="20000"/>
          </a:bodyPr>
          <a:lstStyle/>
          <a:p>
            <a:r>
              <a:rPr lang="en-IN" dirty="0"/>
              <a:t>The policy maker must adopt a policy based on evidence. </a:t>
            </a:r>
            <a:endParaRPr lang="en-IN" dirty="0" smtClean="0"/>
          </a:p>
          <a:p>
            <a:r>
              <a:rPr lang="en-IN" dirty="0" smtClean="0"/>
              <a:t>Policy </a:t>
            </a:r>
            <a:r>
              <a:rPr lang="en-IN" dirty="0"/>
              <a:t>maker must   recruit departmental lawyers who are experts in the subject of legislation and all direct and ancillary legislation on the subject. </a:t>
            </a:r>
            <a:endParaRPr lang="en-IN" dirty="0" smtClean="0"/>
          </a:p>
          <a:p>
            <a:r>
              <a:rPr lang="en-IN" dirty="0" smtClean="0"/>
              <a:t>It </a:t>
            </a:r>
            <a:r>
              <a:rPr lang="en-IN" dirty="0"/>
              <a:t>is the duty of the departmental lawyers to draw instructions for the legislative draftsperson. A legislative draftsperson must be given sufficient time to understand the policy and the subject of legislation from the departmental lawyer.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Legislative draftsperson</a:t>
            </a:r>
            <a:endParaRPr lang="en-IN" dirty="0"/>
          </a:p>
        </p:txBody>
      </p:sp>
      <p:sp>
        <p:nvSpPr>
          <p:cNvPr id="3" name="Content Placeholder 2"/>
          <p:cNvSpPr>
            <a:spLocks noGrp="1"/>
          </p:cNvSpPr>
          <p:nvPr>
            <p:ph idx="1"/>
          </p:nvPr>
        </p:nvSpPr>
        <p:spPr/>
        <p:txBody>
          <a:bodyPr>
            <a:normAutofit lnSpcReduction="10000"/>
          </a:bodyPr>
          <a:lstStyle/>
          <a:p>
            <a:r>
              <a:rPr lang="en-IN" dirty="0" smtClean="0"/>
              <a:t> </a:t>
            </a:r>
            <a:r>
              <a:rPr lang="en-IN" dirty="0"/>
              <a:t>A legislative draftsperson must draft a bill which is constitutionally valid and   could be understood by the senior officials of the law ministry, Law Minister, members of the Cabinet, Members of Parliament and the members of the Standing Committee of Parliament, president of India and by the judges of the </a:t>
            </a:r>
            <a:r>
              <a:rPr lang="en-IN" dirty="0" smtClean="0"/>
              <a:t>Superior court(Supreme Court and High Court)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Legislature</a:t>
            </a:r>
            <a:endParaRPr lang="en-IN" dirty="0"/>
          </a:p>
        </p:txBody>
      </p:sp>
      <p:sp>
        <p:nvSpPr>
          <p:cNvPr id="3" name="Content Placeholder 2"/>
          <p:cNvSpPr>
            <a:spLocks noGrp="1"/>
          </p:cNvSpPr>
          <p:nvPr>
            <p:ph idx="1"/>
          </p:nvPr>
        </p:nvSpPr>
        <p:spPr/>
        <p:txBody>
          <a:bodyPr/>
          <a:lstStyle/>
          <a:p>
            <a:r>
              <a:rPr lang="en-IN" dirty="0"/>
              <a:t>Legislature  have a duty to make clear law. A clear law means a law which is not vague or ambiguous. When   the language of a law is ambiguous or vague the law is not clear.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Vague and ambiguous</a:t>
            </a:r>
            <a:endParaRPr lang="en-IN" dirty="0"/>
          </a:p>
        </p:txBody>
      </p:sp>
      <p:sp>
        <p:nvSpPr>
          <p:cNvPr id="3" name="Content Placeholder 2"/>
          <p:cNvSpPr>
            <a:spLocks noGrp="1"/>
          </p:cNvSpPr>
          <p:nvPr>
            <p:ph idx="1"/>
          </p:nvPr>
        </p:nvSpPr>
        <p:spPr/>
        <p:txBody>
          <a:bodyPr/>
          <a:lstStyle/>
          <a:p>
            <a:r>
              <a:rPr lang="en-IN" dirty="0" smtClean="0"/>
              <a:t> </a:t>
            </a:r>
            <a:r>
              <a:rPr lang="en-IN" dirty="0"/>
              <a:t>The words ambiguous and vague are not synonym</a:t>
            </a:r>
            <a:r>
              <a:rPr lang="en-IN" dirty="0" smtClean="0"/>
              <a:t>.</a:t>
            </a:r>
          </a:p>
          <a:p>
            <a:r>
              <a:rPr lang="en-IN" dirty="0" smtClean="0"/>
              <a:t> </a:t>
            </a:r>
            <a:r>
              <a:rPr lang="en-IN" dirty="0"/>
              <a:t>A word or phrase is said to be </a:t>
            </a:r>
            <a:r>
              <a:rPr lang="en-IN" b="1" dirty="0"/>
              <a:t>vague</a:t>
            </a:r>
            <a:r>
              <a:rPr lang="en-IN" dirty="0"/>
              <a:t> if its meaning is not clear in context</a:t>
            </a:r>
            <a:r>
              <a:rPr lang="en-IN" dirty="0" smtClean="0"/>
              <a:t>.</a:t>
            </a:r>
          </a:p>
          <a:p>
            <a:r>
              <a:rPr lang="en-IN" dirty="0" smtClean="0"/>
              <a:t> </a:t>
            </a:r>
            <a:r>
              <a:rPr lang="en-IN" dirty="0"/>
              <a:t>A word or phrase is   said to be </a:t>
            </a:r>
            <a:r>
              <a:rPr lang="en-IN" b="1" dirty="0"/>
              <a:t>ambiguous</a:t>
            </a:r>
            <a:r>
              <a:rPr lang="en-IN" dirty="0"/>
              <a:t> if it has </a:t>
            </a:r>
            <a:r>
              <a:rPr lang="en-IN" b="1" dirty="0"/>
              <a:t>at least two specific meanings </a:t>
            </a:r>
            <a:r>
              <a:rPr lang="en-IN" dirty="0"/>
              <a:t>that make sense in context. </a:t>
            </a: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107</TotalTime>
  <Words>1532</Words>
  <Application>Microsoft Office PowerPoint</Application>
  <PresentationFormat>On-screen Show (4:3)</PresentationFormat>
  <Paragraphs>99</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Technic</vt:lpstr>
      <vt:lpstr>Words of statute</vt:lpstr>
      <vt:lpstr>Training Programme</vt:lpstr>
      <vt:lpstr>Some Thoughts</vt:lpstr>
      <vt:lpstr>Some thoughts</vt:lpstr>
      <vt:lpstr>Who should make law clear?</vt:lpstr>
      <vt:lpstr>Department lawyers</vt:lpstr>
      <vt:lpstr>Legislative draftsperson</vt:lpstr>
      <vt:lpstr>            Legislature</vt:lpstr>
      <vt:lpstr>Vague and ambiguous</vt:lpstr>
      <vt:lpstr>Vague words</vt:lpstr>
      <vt:lpstr>Vague law</vt:lpstr>
      <vt:lpstr> Section 66A of the Information Technology Act of 2000. </vt:lpstr>
      <vt:lpstr>Shreya Singhal vs Union of India 2015</vt:lpstr>
      <vt:lpstr>Shreya Singhal vs Union of India 2015</vt:lpstr>
      <vt:lpstr>Ambiguity</vt:lpstr>
      <vt:lpstr>Chicken </vt:lpstr>
      <vt:lpstr>Judge Friendly</vt:lpstr>
      <vt:lpstr>Lexical ambiguity</vt:lpstr>
      <vt:lpstr>Words in context</vt:lpstr>
      <vt:lpstr>Syntactic ambiguity</vt:lpstr>
      <vt:lpstr>The word ‘skinny’</vt:lpstr>
      <vt:lpstr> List of banned words and phrases </vt:lpstr>
      <vt:lpstr>provided that  </vt:lpstr>
      <vt:lpstr>pursuant to  </vt:lpstr>
      <vt:lpstr>shall  </vt:lpstr>
      <vt:lpstr>.        Use of ‘shall’ in Legislation </vt:lpstr>
      <vt:lpstr>Bryan Garner</vt:lpstr>
      <vt:lpstr>Views/comments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Words of statute</dc:title>
  <dc:creator>user</dc:creator>
  <cp:lastModifiedBy>user</cp:lastModifiedBy>
  <cp:revision>14</cp:revision>
  <dcterms:created xsi:type="dcterms:W3CDTF">2018-02-08T12:06:25Z</dcterms:created>
  <dcterms:modified xsi:type="dcterms:W3CDTF">2018-02-09T01:41:43Z</dcterms:modified>
</cp:coreProperties>
</file>