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31D8CF0-8708-4425-B7D0-544E7F66ECED}" v="1" dt="2025-10-06T17:30:42.2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 autoAdjust="0"/>
    <p:restoredTop sz="94660"/>
  </p:normalViewPr>
  <p:slideViewPr>
    <p:cSldViewPr snapToGrid="0">
      <p:cViewPr varScale="1">
        <p:scale>
          <a:sx n="47" d="100"/>
          <a:sy n="47" d="100"/>
        </p:scale>
        <p:origin x="547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ni Reddy" userId="2a8b3b83a78fbd1a" providerId="LiveId" clId="{2D525B8B-B090-4EA4-A0BB-F01BDAB73207}"/>
    <pc:docChg chg="custSel modSld">
      <pc:chgData name="Shivani Reddy" userId="2a8b3b83a78fbd1a" providerId="LiveId" clId="{2D525B8B-B090-4EA4-A0BB-F01BDAB73207}" dt="2025-10-06T17:42:52.369" v="4" actId="478"/>
      <pc:docMkLst>
        <pc:docMk/>
      </pc:docMkLst>
      <pc:sldChg chg="delSp modSp mod">
        <pc:chgData name="Shivani Reddy" userId="2a8b3b83a78fbd1a" providerId="LiveId" clId="{2D525B8B-B090-4EA4-A0BB-F01BDAB73207}" dt="2025-10-06T17:42:52.369" v="4" actId="478"/>
        <pc:sldMkLst>
          <pc:docMk/>
          <pc:sldMk cId="1735256488" sldId="256"/>
        </pc:sldMkLst>
        <pc:spChg chg="del">
          <ac:chgData name="Shivani Reddy" userId="2a8b3b83a78fbd1a" providerId="LiveId" clId="{2D525B8B-B090-4EA4-A0BB-F01BDAB73207}" dt="2025-10-06T17:42:52.369" v="4" actId="478"/>
          <ac:spMkLst>
            <pc:docMk/>
            <pc:sldMk cId="1735256488" sldId="256"/>
            <ac:spMk id="3" creationId="{13930406-0422-5C88-DC84-8EE922BFEA97}"/>
          </ac:spMkLst>
        </pc:spChg>
        <pc:spChg chg="mod">
          <ac:chgData name="Shivani Reddy" userId="2a8b3b83a78fbd1a" providerId="LiveId" clId="{2D525B8B-B090-4EA4-A0BB-F01BDAB73207}" dt="2025-10-06T17:30:51.298" v="3" actId="113"/>
          <ac:spMkLst>
            <pc:docMk/>
            <pc:sldMk cId="1735256488" sldId="256"/>
            <ac:spMk id="5" creationId="{EB6C7343-06D4-E4E1-3B17-DE795E17476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E608A-9F7E-60AC-D5E2-6C3D14C860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6608BD-68D0-6A41-EE78-4642C8FEDA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D0D8A-5F51-8018-526E-667571EC5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51B5-B497-449C-96C6-E1AC346F9A10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99F28-A2FB-9BEC-8E4D-1148F48D7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79B025-3BF5-B607-3F2C-92B793F3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431E-01D9-4173-889A-3EA79745B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50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579BF-0BE0-09AB-FC2C-5147F09EE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570652-502C-BE2F-41C2-55DE7C51B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673E25-AE9D-37FB-CA6C-BC1DEFB58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51B5-B497-449C-96C6-E1AC346F9A10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106BA-7382-4C06-43EB-C29FD275B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B2B3F-38A5-5524-1603-2AF781BEF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431E-01D9-4173-889A-3EA79745B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7626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6AE15D-FC0F-764E-C249-3EAEEE4842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73498-FFD8-EA6B-CF5B-610AAEE07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D0147-0D49-8597-9B0A-C708DA8C4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51B5-B497-449C-96C6-E1AC346F9A10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14EB6-2A8A-6B03-0FD9-AF5F71A33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C81BF1-FA91-BFF8-3B63-C0E026DC4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431E-01D9-4173-889A-3EA79745B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329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F8E71-5016-A237-FB5A-3B250935C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5E709-A027-5B12-CF30-092492656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1A1430-4763-339D-9A64-0185F715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51B5-B497-449C-96C6-E1AC346F9A10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F315C-5664-1322-B190-1B3F42B8C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6B62E-A3C6-37E5-44EF-D27AA35A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431E-01D9-4173-889A-3EA79745B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911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9EB6C-4E60-3D48-078A-BFD2049A3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F603E-AA07-52C1-9557-55DA73928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3F4DD2-50AF-3336-312B-DB48C53CD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51B5-B497-449C-96C6-E1AC346F9A10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64771-C438-224F-D1DC-CFBB98B1A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FDD260-269D-6284-771A-B5E11F3E6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431E-01D9-4173-889A-3EA79745B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113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156B6-C2F0-52F0-97B1-7DB71752A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0AA67-8913-4D25-DBF9-AF3967AD38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FCFDCE-D20A-71AF-ACAF-F03FCDD6D1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DB8F56-606C-C526-6B61-E85599322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51B5-B497-449C-96C6-E1AC346F9A10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3FF19-6009-7D2B-2C4C-F9C201EB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A09DC-970D-6149-D802-796B341C2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431E-01D9-4173-889A-3EA79745B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6427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E663D-1528-6C3D-2D6E-4C1D9338E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E33E60-D60A-CD2C-6091-2F0717285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2FEF4F-8C63-FE96-4A9B-C5DE88589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93BA61-259E-9395-61C6-20DD05F049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A272B0-F3AB-2427-D453-59DD9F129F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353395-2EFA-6A3F-2F97-5419F8DC0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51B5-B497-449C-96C6-E1AC346F9A10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A6658A-FC46-A15A-F745-A3080D58C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10AA3E-D0DE-6B6E-3AB9-7AC9C0B56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431E-01D9-4173-889A-3EA79745B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4424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B6240-7138-E5DE-FBC3-62D1643E9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F79262-D48E-5832-ECF3-388DD1002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51B5-B497-449C-96C6-E1AC346F9A10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1FDB24-3431-5987-F79B-F765446DDF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62A48E-C5E8-95A8-5CAB-8BB3041E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431E-01D9-4173-889A-3EA79745B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615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27AD2D-F587-A88F-4997-6460E842B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51B5-B497-449C-96C6-E1AC346F9A10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A734AA-4D21-B3A8-B504-0973513B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3EED2-02C2-239D-B982-EDB348C44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431E-01D9-4173-889A-3EA79745B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4733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1D9E2-5E39-9717-898D-1DF1803B9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F046B-29C5-FB67-2CB3-9D36A4FFB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DB28BC-67CE-92F8-E5FB-1FE00A4378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5719E-3495-C4E1-830F-D2FDFD33F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51B5-B497-449C-96C6-E1AC346F9A10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3FC9A6-AB4F-3D0F-9ED2-8CF02A5CA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6E57F-B996-D84E-AF08-32C79D898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431E-01D9-4173-889A-3EA79745B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802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8943F-415E-F0D3-8D20-B0FAE4B1E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550DF4-EC76-AFC7-3E6A-E73DA0698C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963FA4-4C3A-F022-9916-F8A46B84B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B43023-4EE0-0B4B-52E0-A2B163856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F51B5-B497-449C-96C6-E1AC346F9A10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0BCD4-97A7-E6D5-0303-20C72C597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4A4DBB-5D34-51B6-ECC0-11904E9AE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1431E-01D9-4173-889A-3EA79745B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484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B3B95C-57EE-FBA9-3CB5-13CB10437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0493D-5CEA-532C-64EC-D6D3FAD2A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11F82-813E-CEEF-52DE-B833633FAF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F51B5-B497-449C-96C6-E1AC346F9A10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D88E1-F464-EE50-18A2-471D715927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1C2F1-4BA2-A981-3B60-25BE16B89D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1431E-01D9-4173-889A-3EA79745B0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2889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000B7-38CF-0FBC-1FB3-3D409858D3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77328"/>
          </a:xfrm>
        </p:spPr>
        <p:txBody>
          <a:bodyPr anchor="t"/>
          <a:lstStyle/>
          <a:p>
            <a:r>
              <a:rPr lang="en-IN" dirty="0">
                <a:latin typeface="Arial Black" panose="020B0A04020102020204" pitchFamily="34" charset="0"/>
              </a:rPr>
              <a:t>SALES 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6C7343-06D4-E4E1-3B17-DE795E17476C}"/>
              </a:ext>
            </a:extLst>
          </p:cNvPr>
          <p:cNvSpPr txBox="1"/>
          <p:nvPr/>
        </p:nvSpPr>
        <p:spPr>
          <a:xfrm>
            <a:off x="1688431" y="3206966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 err="1"/>
              <a:t>Name:</a:t>
            </a:r>
            <a:r>
              <a:rPr lang="en-US" dirty="0" err="1"/>
              <a:t>A.Shivani</a:t>
            </a:r>
            <a:r>
              <a:rPr lang="en-US" dirty="0"/>
              <a:t> Reddy</a:t>
            </a:r>
          </a:p>
          <a:p>
            <a:r>
              <a:rPr lang="en-US" b="1" dirty="0"/>
              <a:t>Roll No:</a:t>
            </a:r>
            <a:r>
              <a:rPr lang="en-US" dirty="0"/>
              <a:t>2211CS010003(S2)</a:t>
            </a:r>
          </a:p>
          <a:p>
            <a:r>
              <a:rPr lang="en-US" b="1" dirty="0" err="1"/>
              <a:t>Dataset:</a:t>
            </a:r>
            <a:r>
              <a:rPr lang="en-US" dirty="0" err="1"/>
              <a:t>Sales</a:t>
            </a:r>
            <a:r>
              <a:rPr lang="en-US" dirty="0"/>
              <a:t> Data</a:t>
            </a:r>
          </a:p>
          <a:p>
            <a:r>
              <a:rPr lang="en-US" b="1" dirty="0"/>
              <a:t>Email</a:t>
            </a:r>
            <a:r>
              <a:rPr lang="en-US" dirty="0"/>
              <a:t>:appidishivanireddy7173@gmail.com</a:t>
            </a:r>
          </a:p>
          <a:p>
            <a:r>
              <a:rPr lang="en-US" b="1" dirty="0" err="1"/>
              <a:t>LinkedIn:</a:t>
            </a:r>
            <a:r>
              <a:rPr lang="en-US" dirty="0" err="1"/>
              <a:t>www.linkedin.com</a:t>
            </a:r>
            <a:r>
              <a:rPr lang="en-US" dirty="0"/>
              <a:t>/inshivani-reddy-11b548331</a:t>
            </a:r>
          </a:p>
        </p:txBody>
      </p:sp>
    </p:spTree>
    <p:extLst>
      <p:ext uri="{BB962C8B-B14F-4D97-AF65-F5344CB8AC3E}">
        <p14:creationId xmlns:p14="http://schemas.microsoft.com/office/powerpoint/2010/main" val="1735256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911001-A7CC-5AEC-0833-5461E367D2F6}"/>
              </a:ext>
            </a:extLst>
          </p:cNvPr>
          <p:cNvSpPr txBox="1"/>
          <p:nvPr/>
        </p:nvSpPr>
        <p:spPr>
          <a:xfrm>
            <a:off x="411079" y="709863"/>
            <a:ext cx="11369842" cy="52014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u="sng" dirty="0"/>
              <a:t>Conclusion:</a:t>
            </a:r>
          </a:p>
          <a:p>
            <a:pPr algn="just"/>
            <a:r>
              <a:rPr lang="en-IN" sz="3200" dirty="0"/>
              <a:t>The analysis highlights that a few products and regions dominate total </a:t>
            </a:r>
            <a:r>
              <a:rPr lang="en-IN" sz="3200" dirty="0" err="1"/>
              <a:t>sales.Small</a:t>
            </a:r>
            <a:r>
              <a:rPr lang="en-IN" sz="3200" dirty="0"/>
              <a:t> but frequent orders are common, complemented by occasional bulk purchases.</a:t>
            </a:r>
          </a:p>
          <a:p>
            <a:pPr algn="just"/>
            <a:r>
              <a:rPr lang="en-IN" sz="3200" dirty="0"/>
              <a:t>Top customers drive major revenue, emphasizing the need for customer-focused retention efforts.</a:t>
            </a:r>
          </a:p>
          <a:p>
            <a:pPr algn="just"/>
            <a:r>
              <a:rPr lang="en-IN" sz="3200" dirty="0"/>
              <a:t>Seasonal trends can guide marketing campaigns and stock management.</a:t>
            </a:r>
          </a:p>
          <a:p>
            <a:pPr algn="just"/>
            <a:r>
              <a:rPr lang="en-IN" sz="3200" dirty="0"/>
              <a:t>The dataset provides strong potential for predictive </a:t>
            </a:r>
            <a:r>
              <a:rPr lang="en-IN" sz="3200" dirty="0" err="1"/>
              <a:t>modeling</a:t>
            </a:r>
            <a:r>
              <a:rPr lang="en-IN" sz="3200" dirty="0"/>
              <a:t> in sales forecasting and product demand estimation.</a:t>
            </a:r>
          </a:p>
        </p:txBody>
      </p:sp>
    </p:spTree>
    <p:extLst>
      <p:ext uri="{BB962C8B-B14F-4D97-AF65-F5344CB8AC3E}">
        <p14:creationId xmlns:p14="http://schemas.microsoft.com/office/powerpoint/2010/main" val="3521442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86DBE70-8E36-2D64-EDA1-2F3C71BD404B}"/>
              </a:ext>
            </a:extLst>
          </p:cNvPr>
          <p:cNvSpPr txBox="1"/>
          <p:nvPr/>
        </p:nvSpPr>
        <p:spPr>
          <a:xfrm>
            <a:off x="657726" y="481263"/>
            <a:ext cx="10282990" cy="5201424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IN" sz="4400" b="1" u="sng" dirty="0"/>
              <a:t>Introduction:</a:t>
            </a:r>
          </a:p>
          <a:p>
            <a:endParaRPr lang="en-IN" sz="3200" dirty="0"/>
          </a:p>
          <a:p>
            <a:r>
              <a:rPr lang="en-IN" sz="3200" dirty="0"/>
              <a:t>This project </a:t>
            </a:r>
            <a:r>
              <a:rPr lang="en-IN" sz="3200" dirty="0" err="1"/>
              <a:t>analyzes</a:t>
            </a:r>
            <a:r>
              <a:rPr lang="en-IN" sz="3200" dirty="0"/>
              <a:t> 2017 sales data to understand patterns in orders, product performance, customer </a:t>
            </a:r>
            <a:r>
              <a:rPr lang="en-IN" sz="3200" dirty="0" err="1"/>
              <a:t>behavior</a:t>
            </a:r>
            <a:r>
              <a:rPr lang="en-IN" sz="3200" dirty="0"/>
              <a:t>, and sales territories.</a:t>
            </a:r>
          </a:p>
          <a:p>
            <a:endParaRPr lang="en-IN" sz="3200" dirty="0"/>
          </a:p>
          <a:p>
            <a:r>
              <a:rPr lang="en-IN" sz="3200" dirty="0"/>
              <a:t>It aims to identify key trends, high-performing products, and customer insights for business </a:t>
            </a:r>
            <a:r>
              <a:rPr lang="en-IN" sz="3200" dirty="0" err="1"/>
              <a:t>improvement.Tools</a:t>
            </a:r>
            <a:r>
              <a:rPr lang="en-IN" sz="3200" dirty="0"/>
              <a:t> used: Python, Pandas, Matplotlib, Seaborn for visualization and analysis.</a:t>
            </a:r>
          </a:p>
        </p:txBody>
      </p:sp>
    </p:spTree>
    <p:extLst>
      <p:ext uri="{BB962C8B-B14F-4D97-AF65-F5344CB8AC3E}">
        <p14:creationId xmlns:p14="http://schemas.microsoft.com/office/powerpoint/2010/main" val="4253382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F64C074-9A36-23B8-6548-A06791E36021}"/>
              </a:ext>
            </a:extLst>
          </p:cNvPr>
          <p:cNvSpPr txBox="1"/>
          <p:nvPr/>
        </p:nvSpPr>
        <p:spPr>
          <a:xfrm>
            <a:off x="609600" y="1171074"/>
            <a:ext cx="8454189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u="sng" dirty="0"/>
              <a:t>Tools used: </a:t>
            </a:r>
          </a:p>
          <a:p>
            <a:r>
              <a:rPr lang="en-IN" sz="3200" dirty="0"/>
              <a:t>Python, Pandas, Matplotlib, Seaborn for visualization and analysis.</a:t>
            </a:r>
          </a:p>
          <a:p>
            <a:endParaRPr lang="en-IN" sz="3200" dirty="0"/>
          </a:p>
          <a:p>
            <a:r>
              <a:rPr lang="en-US" sz="4400" b="1" u="sng" dirty="0"/>
              <a:t>Initial Analysis of the Dataset:</a:t>
            </a:r>
          </a:p>
          <a:p>
            <a:r>
              <a:rPr lang="en-US" sz="3200" dirty="0"/>
              <a:t>The dataset contains columns such as </a:t>
            </a:r>
            <a:r>
              <a:rPr lang="en-US" sz="3200" dirty="0" err="1"/>
              <a:t>OrderDate</a:t>
            </a:r>
            <a:r>
              <a:rPr lang="en-US" sz="3200" dirty="0"/>
              <a:t>, </a:t>
            </a:r>
            <a:r>
              <a:rPr lang="en-US" sz="3200" dirty="0" err="1"/>
              <a:t>ProductKey</a:t>
            </a:r>
            <a:r>
              <a:rPr lang="en-US" sz="3200" dirty="0"/>
              <a:t>, </a:t>
            </a:r>
            <a:r>
              <a:rPr lang="en-US" sz="3200" dirty="0" err="1"/>
              <a:t>CustomerKey</a:t>
            </a:r>
            <a:r>
              <a:rPr lang="en-US" sz="3200" dirty="0"/>
              <a:t>, </a:t>
            </a:r>
            <a:r>
              <a:rPr lang="en-US" sz="3200" dirty="0" err="1"/>
              <a:t>TerritoryKey</a:t>
            </a:r>
            <a:r>
              <a:rPr lang="en-US" sz="3200" dirty="0"/>
              <a:t>, and </a:t>
            </a:r>
            <a:r>
              <a:rPr lang="en-US" sz="3200" dirty="0" err="1"/>
              <a:t>OrderQuantity</a:t>
            </a:r>
            <a:r>
              <a:rPr lang="en-US" sz="3200" dirty="0"/>
              <a:t>.</a:t>
            </a:r>
            <a:endParaRPr lang="en-IN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558384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C05B15-E99C-D4E9-2D9D-AF6675F428AF}"/>
              </a:ext>
            </a:extLst>
          </p:cNvPr>
          <p:cNvSpPr txBox="1"/>
          <p:nvPr/>
        </p:nvSpPr>
        <p:spPr>
          <a:xfrm>
            <a:off x="0" y="818147"/>
            <a:ext cx="11887200" cy="538609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IN" sz="4400" b="1" u="sng" dirty="0"/>
              <a:t>Initial cleaning steps included:</a:t>
            </a:r>
          </a:p>
          <a:p>
            <a:endParaRPr lang="en-IN" sz="4400" b="1" dirty="0"/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Converting </a:t>
            </a:r>
            <a:r>
              <a:rPr lang="en-IN" sz="3200" dirty="0" err="1"/>
              <a:t>OrderDate</a:t>
            </a:r>
            <a:r>
              <a:rPr lang="en-IN" sz="3200" dirty="0"/>
              <a:t> to datetime format.</a:t>
            </a:r>
          </a:p>
          <a:p>
            <a:pPr marL="514350" indent="-514350">
              <a:buFont typeface="+mj-lt"/>
              <a:buAutoNum type="arabicPeriod"/>
            </a:pPr>
            <a:endParaRPr lang="en-IN" sz="3200" dirty="0"/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Handling null or missing values.</a:t>
            </a:r>
          </a:p>
          <a:p>
            <a:pPr marL="514350" indent="-514350">
              <a:buFont typeface="+mj-lt"/>
              <a:buAutoNum type="arabicPeriod"/>
            </a:pPr>
            <a:endParaRPr lang="en-IN" sz="3200" dirty="0"/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Aggregating orders by product, customer, and territory.</a:t>
            </a:r>
          </a:p>
          <a:p>
            <a:pPr marL="514350" indent="-514350">
              <a:buFont typeface="+mj-lt"/>
              <a:buAutoNum type="arabicPeriod"/>
            </a:pPr>
            <a:endParaRPr lang="en-IN" sz="3200" dirty="0"/>
          </a:p>
          <a:p>
            <a:pPr marL="514350" indent="-514350">
              <a:buFont typeface="+mj-lt"/>
              <a:buAutoNum type="arabicPeriod"/>
            </a:pPr>
            <a:r>
              <a:rPr lang="en-IN" sz="3200" dirty="0"/>
              <a:t>The data provides a solid foundation for </a:t>
            </a:r>
            <a:r>
              <a:rPr lang="en-IN" sz="3200" dirty="0" err="1"/>
              <a:t>analyzing</a:t>
            </a:r>
            <a:r>
              <a:rPr lang="en-IN" sz="3200" dirty="0"/>
              <a:t> sales distribution, product demand, and regional performance.</a:t>
            </a:r>
          </a:p>
        </p:txBody>
      </p:sp>
    </p:spTree>
    <p:extLst>
      <p:ext uri="{BB962C8B-B14F-4D97-AF65-F5344CB8AC3E}">
        <p14:creationId xmlns:p14="http://schemas.microsoft.com/office/powerpoint/2010/main" val="325803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5405FB-9338-8B2D-5471-01B5DE1C59E6}"/>
              </a:ext>
            </a:extLst>
          </p:cNvPr>
          <p:cNvSpPr txBox="1"/>
          <p:nvPr/>
        </p:nvSpPr>
        <p:spPr>
          <a:xfrm>
            <a:off x="0" y="497306"/>
            <a:ext cx="9144000" cy="3724096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IN" sz="4400" b="1" u="sng" dirty="0"/>
              <a:t>Dataset Overview: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3200" dirty="0"/>
              <a:t>The dataset records individual sales transactions across multiple products and territories during 2017.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r>
              <a:rPr lang="en-IN" sz="3200" dirty="0"/>
              <a:t>Each record represents the quantity ordered of a product by a specific customer in a defined region.</a:t>
            </a:r>
          </a:p>
          <a:p>
            <a:pPr marL="514350" indent="-514350">
              <a:buFont typeface="Arial" panose="020B0604020202020204" pitchFamily="34" charset="0"/>
              <a:buChar char="•"/>
            </a:pP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472963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48F611-A62A-889C-E6B1-5290DE11194D}"/>
              </a:ext>
            </a:extLst>
          </p:cNvPr>
          <p:cNvSpPr txBox="1"/>
          <p:nvPr/>
        </p:nvSpPr>
        <p:spPr>
          <a:xfrm>
            <a:off x="204537" y="433137"/>
            <a:ext cx="11321716" cy="5632311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r>
              <a:rPr lang="en-US" sz="4400" b="1" u="sng" dirty="0"/>
              <a:t>Key attributes analyzed</a:t>
            </a:r>
            <a:r>
              <a:rPr lang="en-US" sz="2800" b="1" u="sng" dirty="0"/>
              <a:t>:</a:t>
            </a:r>
          </a:p>
          <a:p>
            <a:endParaRPr lang="en-US" sz="2800" b="1" u="sng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err="1"/>
              <a:t>OrderQuantity</a:t>
            </a:r>
            <a:r>
              <a:rPr lang="en-US" sz="3200" dirty="0"/>
              <a:t> – total units sold per order.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err="1"/>
              <a:t>ProductKey</a:t>
            </a:r>
            <a:r>
              <a:rPr lang="en-US" sz="3200" dirty="0"/>
              <a:t> – identifies the product.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err="1"/>
              <a:t>CustomerKey</a:t>
            </a:r>
            <a:r>
              <a:rPr lang="en-US" sz="3200" dirty="0"/>
              <a:t> – unique identifier for each customer.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err="1"/>
              <a:t>TerritoryKey</a:t>
            </a:r>
            <a:r>
              <a:rPr lang="en-US" sz="3200" dirty="0"/>
              <a:t> – represents the sales region.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US" sz="3200" dirty="0" err="1"/>
              <a:t>OrderDate</a:t>
            </a:r>
            <a:r>
              <a:rPr lang="en-US" sz="3200" dirty="0"/>
              <a:t> – the date when each order was placed.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3159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D273BD2-2C59-C168-C194-0B6D250572AE}"/>
              </a:ext>
            </a:extLst>
          </p:cNvPr>
          <p:cNvSpPr txBox="1"/>
          <p:nvPr/>
        </p:nvSpPr>
        <p:spPr>
          <a:xfrm>
            <a:off x="243639" y="320660"/>
            <a:ext cx="6093994" cy="769441"/>
          </a:xfrm>
          <a:prstGeom prst="rect">
            <a:avLst/>
          </a:prstGeom>
          <a:noFill/>
        </p:spPr>
        <p:txBody>
          <a:bodyPr wrap="square" numCol="2">
            <a:spAutoFit/>
          </a:bodyPr>
          <a:lstStyle/>
          <a:p>
            <a:r>
              <a:rPr lang="en-US" sz="4400" b="1" u="sng" dirty="0"/>
              <a:t>GRAPHS:</a:t>
            </a:r>
            <a:endParaRPr lang="en-IN" sz="4400" b="1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816C7F-E30C-DBD7-B987-D624B392D08D}"/>
              </a:ext>
            </a:extLst>
          </p:cNvPr>
          <p:cNvSpPr txBox="1"/>
          <p:nvPr/>
        </p:nvSpPr>
        <p:spPr>
          <a:xfrm>
            <a:off x="327859" y="1153941"/>
            <a:ext cx="518260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dirty="0"/>
              <a:t>Graph 1 – </a:t>
            </a:r>
          </a:p>
          <a:p>
            <a:pPr algn="just"/>
            <a:r>
              <a:rPr lang="en-IN" dirty="0"/>
              <a:t>Order Quantity </a:t>
            </a:r>
            <a:r>
              <a:rPr lang="en-IN" dirty="0" err="1"/>
              <a:t>DistributionType</a:t>
            </a:r>
            <a:r>
              <a:rPr lang="en-IN" dirty="0"/>
              <a:t>: Histogram with KDE</a:t>
            </a:r>
          </a:p>
          <a:p>
            <a:pPr algn="just"/>
            <a:r>
              <a:rPr lang="en-IN" dirty="0"/>
              <a:t>Most orders have small quantities, showing frequent low-volume sales.</a:t>
            </a:r>
          </a:p>
          <a:p>
            <a:pPr algn="just"/>
            <a:r>
              <a:rPr lang="en-IN" dirty="0"/>
              <a:t>Few large orders contribute heavily to overall quantity.</a:t>
            </a:r>
          </a:p>
          <a:p>
            <a:pPr algn="just"/>
            <a:r>
              <a:rPr lang="en-IN" dirty="0"/>
              <a:t>The distribution is right-skewed, indicating rare bulk purchases.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EBD804-CBCA-03A1-1D8E-114197D53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30" y="3462265"/>
            <a:ext cx="4547185" cy="30750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2363726-E139-A26F-F00E-84E5FE2BEEE5}"/>
              </a:ext>
            </a:extLst>
          </p:cNvPr>
          <p:cNvSpPr txBox="1"/>
          <p:nvPr/>
        </p:nvSpPr>
        <p:spPr>
          <a:xfrm>
            <a:off x="5510462" y="1114199"/>
            <a:ext cx="60097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b="1" dirty="0"/>
              <a:t>Graph 2 – </a:t>
            </a:r>
          </a:p>
          <a:p>
            <a:pPr algn="just"/>
            <a:r>
              <a:rPr lang="en-IN" dirty="0"/>
              <a:t>Average Order Quantity per </a:t>
            </a:r>
            <a:r>
              <a:rPr lang="en-IN" dirty="0" err="1"/>
              <a:t>ProductType</a:t>
            </a:r>
            <a:r>
              <a:rPr lang="en-IN" dirty="0"/>
              <a:t>: Bar </a:t>
            </a:r>
            <a:r>
              <a:rPr lang="en-IN" dirty="0" err="1"/>
              <a:t>GraphSome</a:t>
            </a:r>
            <a:r>
              <a:rPr lang="en-IN" dirty="0"/>
              <a:t> products show a much higher average order quantity.</a:t>
            </a:r>
          </a:p>
          <a:p>
            <a:pPr algn="just"/>
            <a:r>
              <a:rPr lang="en-IN" dirty="0"/>
              <a:t>Indicates strong market demand for a few key products.</a:t>
            </a:r>
          </a:p>
          <a:p>
            <a:pPr algn="just"/>
            <a:r>
              <a:rPr lang="en-IN" dirty="0"/>
              <a:t>Low-performing products may need improved promotion or pricing.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4868357-D8EC-ABB6-E42C-31AECBF39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0462" y="3502007"/>
            <a:ext cx="6193508" cy="2851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170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D88155-5FA8-1E0A-884F-015270A06E30}"/>
              </a:ext>
            </a:extLst>
          </p:cNvPr>
          <p:cNvSpPr txBox="1"/>
          <p:nvPr/>
        </p:nvSpPr>
        <p:spPr>
          <a:xfrm>
            <a:off x="279734" y="284020"/>
            <a:ext cx="55555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Graph 3 – </a:t>
            </a:r>
          </a:p>
          <a:p>
            <a:pPr algn="just"/>
            <a:r>
              <a:rPr lang="en-IN" dirty="0"/>
              <a:t>Total Orders by </a:t>
            </a:r>
            <a:r>
              <a:rPr lang="en-IN" dirty="0" err="1"/>
              <a:t>TerritoryType</a:t>
            </a:r>
            <a:r>
              <a:rPr lang="en-IN" dirty="0"/>
              <a:t>: Bar </a:t>
            </a:r>
            <a:r>
              <a:rPr lang="en-IN" dirty="0" err="1"/>
              <a:t>ChartCertain</a:t>
            </a:r>
            <a:r>
              <a:rPr lang="en-IN" dirty="0"/>
              <a:t> territories record significantly higher total sales.</a:t>
            </a:r>
          </a:p>
          <a:p>
            <a:pPr algn="just"/>
            <a:r>
              <a:rPr lang="en-IN" dirty="0"/>
              <a:t>Suggests regional dominance and concentration of customer activity.</a:t>
            </a:r>
          </a:p>
          <a:p>
            <a:pPr algn="just"/>
            <a:r>
              <a:rPr lang="en-IN" dirty="0"/>
              <a:t>Underperforming areas may need better marketing or logistics.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CAD56E-B633-3403-D00C-EACDD75FAE53}"/>
              </a:ext>
            </a:extLst>
          </p:cNvPr>
          <p:cNvSpPr txBox="1"/>
          <p:nvPr/>
        </p:nvSpPr>
        <p:spPr>
          <a:xfrm>
            <a:off x="5835316" y="284020"/>
            <a:ext cx="555558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Graph 4 – </a:t>
            </a:r>
          </a:p>
          <a:p>
            <a:pPr algn="just"/>
            <a:r>
              <a:rPr lang="en-IN" dirty="0"/>
              <a:t>Monthly Sales Trend (2017)Type: Line </a:t>
            </a:r>
            <a:r>
              <a:rPr lang="en-IN" dirty="0" err="1"/>
              <a:t>ChartSales</a:t>
            </a:r>
            <a:r>
              <a:rPr lang="en-IN" dirty="0"/>
              <a:t> fluctuate across months, showing seasonal variations.</a:t>
            </a:r>
          </a:p>
          <a:p>
            <a:pPr algn="just"/>
            <a:r>
              <a:rPr lang="en-IN" dirty="0"/>
              <a:t>Noticeable peaks in specific months indicate demand surges.</a:t>
            </a:r>
          </a:p>
          <a:p>
            <a:pPr algn="just"/>
            <a:r>
              <a:rPr lang="en-IN" dirty="0"/>
              <a:t>Helps in planning promotions and inventory for high-sales periods.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C20833-756E-5D9D-C094-6F053C8C4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2574256"/>
            <a:ext cx="5257800" cy="335203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6AA341-1E38-2E3E-4FD5-C617AB3C5B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4207" y="2574256"/>
            <a:ext cx="5257800" cy="342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225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5CAA2E3-9F74-286D-7F09-6820FE526F6D}"/>
              </a:ext>
            </a:extLst>
          </p:cNvPr>
          <p:cNvSpPr txBox="1"/>
          <p:nvPr/>
        </p:nvSpPr>
        <p:spPr>
          <a:xfrm>
            <a:off x="219576" y="434552"/>
            <a:ext cx="535104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Graph 5 – </a:t>
            </a:r>
          </a:p>
          <a:p>
            <a:r>
              <a:rPr lang="en-IN" dirty="0"/>
              <a:t>Top 10 Customers by Order </a:t>
            </a:r>
            <a:r>
              <a:rPr lang="en-IN" dirty="0" err="1"/>
              <a:t>QuantityType</a:t>
            </a:r>
            <a:r>
              <a:rPr lang="en-IN" dirty="0"/>
              <a:t>: Bar </a:t>
            </a:r>
            <a:r>
              <a:rPr lang="en-IN" dirty="0" err="1"/>
              <a:t>ChartA</a:t>
            </a:r>
            <a:r>
              <a:rPr lang="en-IN" dirty="0"/>
              <a:t> small set of customers contributes to a large share of orders.</a:t>
            </a:r>
          </a:p>
          <a:p>
            <a:r>
              <a:rPr lang="en-IN" dirty="0"/>
              <a:t>Reflects strong loyalty among top buyers.</a:t>
            </a:r>
          </a:p>
          <a:p>
            <a:r>
              <a:rPr lang="en-IN" dirty="0"/>
              <a:t>These key customers are vital for sustaining total revenue.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FDA683-AE43-7742-30F4-A94732797913}"/>
              </a:ext>
            </a:extLst>
          </p:cNvPr>
          <p:cNvSpPr txBox="1"/>
          <p:nvPr/>
        </p:nvSpPr>
        <p:spPr>
          <a:xfrm>
            <a:off x="5693944" y="434552"/>
            <a:ext cx="609399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Graph 6 –</a:t>
            </a:r>
          </a:p>
          <a:p>
            <a:r>
              <a:rPr lang="en-IN" dirty="0"/>
              <a:t>Correlation </a:t>
            </a:r>
            <a:r>
              <a:rPr lang="en-IN" dirty="0" err="1"/>
              <a:t>HeatmapType</a:t>
            </a:r>
            <a:r>
              <a:rPr lang="en-IN" dirty="0"/>
              <a:t>: </a:t>
            </a:r>
            <a:r>
              <a:rPr lang="en-IN" dirty="0" err="1"/>
              <a:t>HeatmapShows</a:t>
            </a:r>
            <a:r>
              <a:rPr lang="en-IN" dirty="0"/>
              <a:t> relationships between numeric features in the dataset.</a:t>
            </a:r>
          </a:p>
          <a:p>
            <a:r>
              <a:rPr lang="en-IN" dirty="0"/>
              <a:t>Strong correlations help identify sales-driving variables.</a:t>
            </a:r>
          </a:p>
          <a:p>
            <a:r>
              <a:rPr lang="en-IN" dirty="0"/>
              <a:t>Useful for selecting features for predictive or regression models.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A00B04-0455-9292-4CD6-D45DB44A1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76" y="3014684"/>
            <a:ext cx="4971800" cy="3201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8E575FA-E587-CE04-10A3-A9329C56F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3944" y="3014684"/>
            <a:ext cx="4779795" cy="309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043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549</Words>
  <Application>Microsoft Office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Calibri</vt:lpstr>
      <vt:lpstr>Calibri Light</vt:lpstr>
      <vt:lpstr>Wingdings</vt:lpstr>
      <vt:lpstr>Office Theme</vt:lpstr>
      <vt:lpstr>SALES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Shivani Reddy</dc:creator>
  <cp:lastModifiedBy>Shivani Reddy</cp:lastModifiedBy>
  <cp:revision>1</cp:revision>
  <dcterms:created xsi:type="dcterms:W3CDTF">2025-10-06T17:16:17Z</dcterms:created>
  <dcterms:modified xsi:type="dcterms:W3CDTF">2025-10-06T17:42:55Z</dcterms:modified>
</cp:coreProperties>
</file>