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8" r:id="rId2"/>
    <p:sldId id="256" r:id="rId3"/>
    <p:sldId id="257" r:id="rId4"/>
    <p:sldId id="259" r:id="rId5"/>
    <p:sldId id="271" r:id="rId6"/>
    <p:sldId id="260" r:id="rId7"/>
    <p:sldId id="261" r:id="rId8"/>
    <p:sldId id="269" r:id="rId9"/>
    <p:sldId id="279" r:id="rId10"/>
    <p:sldId id="270" r:id="rId11"/>
    <p:sldId id="281" r:id="rId12"/>
    <p:sldId id="280" r:id="rId13"/>
    <p:sldId id="277" r:id="rId14"/>
    <p:sldId id="278" r:id="rId15"/>
    <p:sldId id="266" r:id="rId16"/>
    <p:sldId id="267" r:id="rId17"/>
    <p:sldId id="268" r:id="rId18"/>
    <p:sldId id="272" r:id="rId19"/>
    <p:sldId id="273" r:id="rId20"/>
    <p:sldId id="274" r:id="rId21"/>
    <p:sldId id="275" r:id="rId22"/>
    <p:sldId id="276" r:id="rId23"/>
    <p:sldId id="263"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040" autoAdjust="0"/>
    <p:restoredTop sz="94660"/>
  </p:normalViewPr>
  <p:slideViewPr>
    <p:cSldViewPr>
      <p:cViewPr>
        <p:scale>
          <a:sx n="90" d="100"/>
          <a:sy n="90" d="100"/>
        </p:scale>
        <p:origin x="-1090" y="-1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D4231D-B8C8-45E2-AC12-4E153DBEF94C}"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60CD-8FAE-4A64-B441-53376EC8AAE7}"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4231D-B8C8-45E2-AC12-4E153DBEF94C}"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60CD-8FAE-4A64-B441-53376EC8AAE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D4231D-B8C8-45E2-AC12-4E153DBEF94C}"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60CD-8FAE-4A64-B441-53376EC8AAE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D4231D-B8C8-45E2-AC12-4E153DBEF94C}"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60CD-8FAE-4A64-B441-53376EC8AAE7}"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D4231D-B8C8-45E2-AC12-4E153DBEF94C}"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60CD-8FAE-4A64-B441-53376EC8AAE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D4231D-B8C8-45E2-AC12-4E153DBEF94C}"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A60CD-8FAE-4A64-B441-53376EC8AAE7}"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D4231D-B8C8-45E2-AC12-4E153DBEF94C}" type="datetimeFigureOut">
              <a:rPr lang="en-IN" smtClean="0"/>
              <a:t>16/03/2022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A60CD-8FAE-4A64-B441-53376EC8AAE7}"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D4231D-B8C8-45E2-AC12-4E153DBEF94C}" type="datetimeFigureOut">
              <a:rPr lang="en-IN" smtClean="0"/>
              <a:t>16/03/2022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A60CD-8FAE-4A64-B441-53376EC8AAE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4231D-B8C8-45E2-AC12-4E153DBEF94C}" type="datetimeFigureOut">
              <a:rPr lang="en-IN" smtClean="0"/>
              <a:t>16/03/2022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A60CD-8FAE-4A64-B441-53376EC8AAE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4231D-B8C8-45E2-AC12-4E153DBEF94C}"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A60CD-8FAE-4A64-B441-53376EC8AAE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4231D-B8C8-45E2-AC12-4E153DBEF94C}"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A60CD-8FAE-4A64-B441-53376EC8AAE7}"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CD4231D-B8C8-45E2-AC12-4E153DBEF94C}" type="datetimeFigureOut">
              <a:rPr lang="en-IN" smtClean="0"/>
              <a:t>16/03/2022</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EEA60CD-8FAE-4A64-B441-53376EC8AAE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w3layout.com/" TargetMode="External"/><Relationship Id="rId1" Type="http://schemas.openxmlformats.org/officeDocument/2006/relationships/slideLayout" Target="../slideLayouts/slideLayout7.xml"/><Relationship Id="rId6" Type="http://schemas.openxmlformats.org/officeDocument/2006/relationships/hyperlink" Target="https://www.tutorialspoint.com/index.htm" TargetMode="External"/><Relationship Id="rId5" Type="http://schemas.openxmlformats.org/officeDocument/2006/relationships/hyperlink" Target="http://www.w3school.com/" TargetMode="External"/><Relationship Id="rId4" Type="http://schemas.openxmlformats.org/officeDocument/2006/relationships/hyperlink" Target="http://www.chrom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4840" y="3904489"/>
            <a:ext cx="4572000" cy="1200329"/>
          </a:xfrm>
          <a:prstGeom prst="rect">
            <a:avLst/>
          </a:prstGeom>
        </p:spPr>
        <p:txBody>
          <a:bodyPr>
            <a:spAutoFit/>
          </a:bodyPr>
          <a:lstStyle/>
          <a:p>
            <a:r>
              <a:rPr lang="en-IN" sz="2400" dirty="0" smtClean="0"/>
              <a:t>Miss. Jadhav </a:t>
            </a:r>
            <a:r>
              <a:rPr lang="en-IN" sz="2400" dirty="0" err="1" smtClean="0"/>
              <a:t>Shivani</a:t>
            </a:r>
            <a:r>
              <a:rPr lang="en-IN" sz="2400" dirty="0" smtClean="0"/>
              <a:t> Santosh
Div. A
Roll No. 20148</a:t>
            </a:r>
            <a:endParaRPr lang="en-US" sz="2400" dirty="0"/>
          </a:p>
        </p:txBody>
      </p:sp>
      <p:sp>
        <p:nvSpPr>
          <p:cNvPr id="3" name="Rectangle 2"/>
          <p:cNvSpPr/>
          <p:nvPr/>
        </p:nvSpPr>
        <p:spPr>
          <a:xfrm>
            <a:off x="1820792" y="1052736"/>
            <a:ext cx="5631528" cy="1569660"/>
          </a:xfrm>
          <a:prstGeom prst="rect">
            <a:avLst/>
          </a:prstGeom>
        </p:spPr>
        <p:txBody>
          <a:bodyPr wrap="square">
            <a:spAutoFit/>
          </a:bodyPr>
          <a:lstStyle/>
          <a:p>
            <a:pPr algn="ctr"/>
            <a:r>
              <a:rPr lang="en-IN" sz="4800" b="1" dirty="0" smtClean="0">
                <a:ln>
                  <a:prstDash val="solid"/>
                </a:ln>
                <a:solidFill>
                  <a:srgbClr val="002060"/>
                </a:solidFill>
                <a:latin typeface="Times New Roman" pitchFamily="18" charset="0"/>
                <a:cs typeface="Times New Roman" pitchFamily="18" charset="0"/>
              </a:rPr>
              <a:t>Inventory </a:t>
            </a:r>
          </a:p>
          <a:p>
            <a:pPr algn="ctr"/>
            <a:r>
              <a:rPr lang="en-IN" sz="4800" b="1" dirty="0" smtClean="0">
                <a:ln>
                  <a:prstDash val="solid"/>
                </a:ln>
                <a:solidFill>
                  <a:srgbClr val="002060"/>
                </a:solidFill>
                <a:latin typeface="Times New Roman" pitchFamily="18" charset="0"/>
                <a:cs typeface="Times New Roman" pitchFamily="18" charset="0"/>
              </a:rPr>
              <a:t>Management System</a:t>
            </a:r>
            <a:endParaRPr lang="en-US" sz="4800" b="1" dirty="0">
              <a:ln>
                <a:prstDash val="solid"/>
              </a:ln>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066988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131" y="188640"/>
            <a:ext cx="1301959" cy="707886"/>
          </a:xfrm>
          <a:prstGeom prst="rect">
            <a:avLst/>
          </a:prstGeom>
        </p:spPr>
        <p:txBody>
          <a:bodyPr wrap="none">
            <a:spAutoFit/>
          </a:bodyPr>
          <a:lstStyle/>
          <a:p>
            <a:r>
              <a:rPr lang="en-US" sz="4000" b="1" dirty="0" smtClean="0">
                <a:ln w="11430"/>
                <a:effectLst>
                  <a:outerShdw blurRad="80000" dist="40000" dir="5040000" algn="tl">
                    <a:srgbClr val="000000">
                      <a:alpha val="30000"/>
                    </a:srgbClr>
                  </a:outerShdw>
                </a:effectLst>
                <a:latin typeface="High Tower Text" pitchFamily="18" charset="0"/>
              </a:rPr>
              <a:t>DFD</a:t>
            </a:r>
            <a:endParaRPr lang="en-IN" sz="4000" dirty="0"/>
          </a:p>
        </p:txBody>
      </p:sp>
      <p:sp>
        <p:nvSpPr>
          <p:cNvPr id="6" name="Rectangle 5"/>
          <p:cNvSpPr/>
          <p:nvPr/>
        </p:nvSpPr>
        <p:spPr>
          <a:xfrm>
            <a:off x="899592" y="1124744"/>
            <a:ext cx="1440000" cy="72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dirty="0" smtClean="0"/>
              <a:t>ustomer</a:t>
            </a:r>
            <a:endParaRPr lang="en-IN" dirty="0"/>
          </a:p>
        </p:txBody>
      </p:sp>
      <p:sp>
        <p:nvSpPr>
          <p:cNvPr id="7" name="Rectangle 6"/>
          <p:cNvSpPr/>
          <p:nvPr/>
        </p:nvSpPr>
        <p:spPr>
          <a:xfrm>
            <a:off x="6732240" y="4788743"/>
            <a:ext cx="1440000" cy="72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a:t>
            </a:r>
            <a:endParaRPr lang="en-IN" dirty="0"/>
          </a:p>
        </p:txBody>
      </p:sp>
      <p:sp>
        <p:nvSpPr>
          <p:cNvPr id="9" name="Rectangle 8"/>
          <p:cNvSpPr/>
          <p:nvPr/>
        </p:nvSpPr>
        <p:spPr>
          <a:xfrm>
            <a:off x="899592" y="4797152"/>
            <a:ext cx="1440000" cy="72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Employee</a:t>
            </a:r>
            <a:endParaRPr lang="en-IN" dirty="0"/>
          </a:p>
        </p:txBody>
      </p:sp>
      <p:sp>
        <p:nvSpPr>
          <p:cNvPr id="10" name="Rectangle 9"/>
          <p:cNvSpPr/>
          <p:nvPr/>
        </p:nvSpPr>
        <p:spPr>
          <a:xfrm>
            <a:off x="6732240" y="1124744"/>
            <a:ext cx="1440000" cy="72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Supplier</a:t>
            </a:r>
            <a:endParaRPr lang="en-IN" dirty="0"/>
          </a:p>
        </p:txBody>
      </p:sp>
      <p:sp>
        <p:nvSpPr>
          <p:cNvPr id="11" name="Flowchart: Connector 10"/>
          <p:cNvSpPr/>
          <p:nvPr/>
        </p:nvSpPr>
        <p:spPr>
          <a:xfrm>
            <a:off x="4139952" y="2725688"/>
            <a:ext cx="1080000" cy="1080000"/>
          </a:xfrm>
          <a:prstGeom prst="flowChartConnec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sz="12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139952" y="2816528"/>
            <a:ext cx="1080120" cy="830997"/>
          </a:xfrm>
          <a:prstGeom prst="rect">
            <a:avLst/>
          </a:prstGeom>
          <a:noFill/>
        </p:spPr>
        <p:txBody>
          <a:bodyPr wrap="square" rtlCol="0">
            <a:spAutoFit/>
          </a:bodyPr>
          <a:lstStyle/>
          <a:p>
            <a:pPr algn="ctr"/>
            <a:r>
              <a:rPr lang="en-US" sz="1600" dirty="0" smtClean="0"/>
              <a:t>0.0</a:t>
            </a:r>
          </a:p>
          <a:p>
            <a:pPr algn="ctr"/>
            <a:r>
              <a:rPr lang="en-US" sz="1600" dirty="0" smtClean="0"/>
              <a:t>Inventory system</a:t>
            </a:r>
            <a:endParaRPr lang="en-IN" sz="1600" dirty="0"/>
          </a:p>
        </p:txBody>
      </p:sp>
      <p:cxnSp>
        <p:nvCxnSpPr>
          <p:cNvPr id="18" name="Elbow Connector 17"/>
          <p:cNvCxnSpPr>
            <a:stCxn id="6" idx="3"/>
            <a:endCxn id="11" idx="1"/>
          </p:cNvCxnSpPr>
          <p:nvPr/>
        </p:nvCxnSpPr>
        <p:spPr>
          <a:xfrm>
            <a:off x="2339592" y="1484744"/>
            <a:ext cx="1958522" cy="1399106"/>
          </a:xfrm>
          <a:prstGeom prst="bentConnector2">
            <a:avLst/>
          </a:prstGeom>
          <a:ln w="3175">
            <a:tailEnd type="arrow"/>
          </a:ln>
        </p:spPr>
        <p:style>
          <a:lnRef idx="1">
            <a:schemeClr val="dk1"/>
          </a:lnRef>
          <a:fillRef idx="0">
            <a:schemeClr val="dk1"/>
          </a:fillRef>
          <a:effectRef idx="0">
            <a:schemeClr val="dk1"/>
          </a:effectRef>
          <a:fontRef idx="minor">
            <a:schemeClr val="tx1"/>
          </a:fontRef>
        </p:style>
      </p:cxnSp>
      <p:cxnSp>
        <p:nvCxnSpPr>
          <p:cNvPr id="19" name="Elbow Connector 18"/>
          <p:cNvCxnSpPr>
            <a:stCxn id="11" idx="2"/>
            <a:endCxn id="6" idx="2"/>
          </p:cNvCxnSpPr>
          <p:nvPr/>
        </p:nvCxnSpPr>
        <p:spPr>
          <a:xfrm rot="10800000">
            <a:off x="1619592" y="1844744"/>
            <a:ext cx="2520360" cy="1420944"/>
          </a:xfrm>
          <a:prstGeom prst="bentConnector2">
            <a:avLst/>
          </a:prstGeom>
          <a:ln w="3175">
            <a:tailEnd type="arrow"/>
          </a:ln>
        </p:spPr>
        <p:style>
          <a:lnRef idx="1">
            <a:schemeClr val="dk1"/>
          </a:lnRef>
          <a:fillRef idx="0">
            <a:schemeClr val="dk1"/>
          </a:fillRef>
          <a:effectRef idx="0">
            <a:schemeClr val="dk1"/>
          </a:effectRef>
          <a:fontRef idx="minor">
            <a:schemeClr val="tx1"/>
          </a:fontRef>
        </p:style>
      </p:cxnSp>
      <p:cxnSp>
        <p:nvCxnSpPr>
          <p:cNvPr id="23" name="Elbow Connector 22"/>
          <p:cNvCxnSpPr/>
          <p:nvPr/>
        </p:nvCxnSpPr>
        <p:spPr>
          <a:xfrm flipV="1">
            <a:off x="5115517" y="1901022"/>
            <a:ext cx="2696843" cy="1087218"/>
          </a:xfrm>
          <a:prstGeom prst="bentConnector3">
            <a:avLst>
              <a:gd name="adj1" fmla="val 96974"/>
            </a:avLst>
          </a:prstGeom>
          <a:ln w="3175">
            <a:tailEnd type="arrow"/>
          </a:ln>
        </p:spPr>
        <p:style>
          <a:lnRef idx="1">
            <a:schemeClr val="dk1"/>
          </a:lnRef>
          <a:fillRef idx="0">
            <a:schemeClr val="dk1"/>
          </a:fillRef>
          <a:effectRef idx="0">
            <a:schemeClr val="dk1"/>
          </a:effectRef>
          <a:fontRef idx="minor">
            <a:schemeClr val="tx1"/>
          </a:fontRef>
        </p:style>
      </p:cxnSp>
      <p:cxnSp>
        <p:nvCxnSpPr>
          <p:cNvPr id="27" name="Elbow Connector 26"/>
          <p:cNvCxnSpPr>
            <a:stCxn id="10" idx="1"/>
            <a:endCxn id="11" idx="0"/>
          </p:cNvCxnSpPr>
          <p:nvPr/>
        </p:nvCxnSpPr>
        <p:spPr>
          <a:xfrm rot="10800000" flipV="1">
            <a:off x="4679952" y="1484744"/>
            <a:ext cx="2052288" cy="1240944"/>
          </a:xfrm>
          <a:prstGeom prst="bentConnector2">
            <a:avLst/>
          </a:prstGeom>
          <a:ln w="3175">
            <a:tailEnd type="arrow"/>
          </a:ln>
        </p:spPr>
        <p:style>
          <a:lnRef idx="1">
            <a:schemeClr val="dk1"/>
          </a:lnRef>
          <a:fillRef idx="0">
            <a:schemeClr val="dk1"/>
          </a:fillRef>
          <a:effectRef idx="0">
            <a:schemeClr val="dk1"/>
          </a:effectRef>
          <a:fontRef idx="minor">
            <a:schemeClr val="tx1"/>
          </a:fontRef>
        </p:style>
      </p:cxnSp>
      <p:cxnSp>
        <p:nvCxnSpPr>
          <p:cNvPr id="30" name="Elbow Connector 29"/>
          <p:cNvCxnSpPr>
            <a:stCxn id="7" idx="0"/>
            <a:endCxn id="11" idx="6"/>
          </p:cNvCxnSpPr>
          <p:nvPr/>
        </p:nvCxnSpPr>
        <p:spPr>
          <a:xfrm rot="16200000" flipV="1">
            <a:off x="5574569" y="2911072"/>
            <a:ext cx="1523055" cy="2232288"/>
          </a:xfrm>
          <a:prstGeom prst="bentConnector2">
            <a:avLst/>
          </a:prstGeom>
          <a:ln w="3175">
            <a:tailEnd type="arrow"/>
          </a:ln>
        </p:spPr>
        <p:style>
          <a:lnRef idx="1">
            <a:schemeClr val="dk1"/>
          </a:lnRef>
          <a:fillRef idx="0">
            <a:schemeClr val="dk1"/>
          </a:fillRef>
          <a:effectRef idx="0">
            <a:schemeClr val="dk1"/>
          </a:effectRef>
          <a:fontRef idx="minor">
            <a:schemeClr val="tx1"/>
          </a:fontRef>
        </p:style>
      </p:cxnSp>
      <p:cxnSp>
        <p:nvCxnSpPr>
          <p:cNvPr id="34" name="Elbow Connector 33"/>
          <p:cNvCxnSpPr>
            <a:stCxn id="11" idx="5"/>
            <a:endCxn id="7" idx="1"/>
          </p:cNvCxnSpPr>
          <p:nvPr/>
        </p:nvCxnSpPr>
        <p:spPr>
          <a:xfrm rot="16200000" flipH="1">
            <a:off x="5146407" y="3562909"/>
            <a:ext cx="1501217" cy="1670450"/>
          </a:xfrm>
          <a:prstGeom prst="bentConnector2">
            <a:avLst/>
          </a:prstGeom>
          <a:ln w="3175">
            <a:tailEnd type="arrow"/>
          </a:ln>
        </p:spPr>
        <p:style>
          <a:lnRef idx="1">
            <a:schemeClr val="dk1"/>
          </a:lnRef>
          <a:fillRef idx="0">
            <a:schemeClr val="dk1"/>
          </a:fillRef>
          <a:effectRef idx="0">
            <a:schemeClr val="dk1"/>
          </a:effectRef>
          <a:fontRef idx="minor">
            <a:schemeClr val="tx1"/>
          </a:fontRef>
        </p:style>
      </p:cxnSp>
      <p:cxnSp>
        <p:nvCxnSpPr>
          <p:cNvPr id="38" name="Elbow Connector 37"/>
          <p:cNvCxnSpPr>
            <a:stCxn id="9" idx="3"/>
            <a:endCxn id="11" idx="4"/>
          </p:cNvCxnSpPr>
          <p:nvPr/>
        </p:nvCxnSpPr>
        <p:spPr>
          <a:xfrm flipV="1">
            <a:off x="2339592" y="3805688"/>
            <a:ext cx="2340360" cy="1351464"/>
          </a:xfrm>
          <a:prstGeom prst="bentConnector2">
            <a:avLst/>
          </a:prstGeom>
          <a:ln w="3175">
            <a:tailEnd type="arrow"/>
          </a:ln>
        </p:spPr>
        <p:style>
          <a:lnRef idx="1">
            <a:schemeClr val="dk1"/>
          </a:lnRef>
          <a:fillRef idx="0">
            <a:schemeClr val="dk1"/>
          </a:fillRef>
          <a:effectRef idx="0">
            <a:schemeClr val="dk1"/>
          </a:effectRef>
          <a:fontRef idx="minor">
            <a:schemeClr val="tx1"/>
          </a:fontRef>
        </p:style>
      </p:cxnSp>
      <p:cxnSp>
        <p:nvCxnSpPr>
          <p:cNvPr id="43" name="Elbow Connector 42"/>
          <p:cNvCxnSpPr>
            <a:stCxn id="11" idx="3"/>
            <a:endCxn id="9" idx="0"/>
          </p:cNvCxnSpPr>
          <p:nvPr/>
        </p:nvCxnSpPr>
        <p:spPr>
          <a:xfrm rot="5400000">
            <a:off x="2384040" y="2883078"/>
            <a:ext cx="1149626" cy="2678522"/>
          </a:xfrm>
          <a:prstGeom prst="bentConnector3">
            <a:avLst>
              <a:gd name="adj1" fmla="val 50000"/>
            </a:avLst>
          </a:prstGeom>
          <a:ln w="3175">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879771" y="1268760"/>
            <a:ext cx="1332309"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Gives Order</a:t>
            </a:r>
            <a:endParaRPr lang="en-IN" sz="12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2032734" y="3278468"/>
            <a:ext cx="1332309"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Bill receipt</a:t>
            </a:r>
            <a:endParaRPr lang="en-IN" sz="12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5115517" y="1178013"/>
            <a:ext cx="1332309"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Supply products</a:t>
            </a:r>
            <a:endParaRPr lang="en-IN" sz="12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2411760" y="3945339"/>
            <a:ext cx="1332309"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Order receive</a:t>
            </a:r>
            <a:endParaRPr lang="en-IN" sz="12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2931022" y="5157192"/>
            <a:ext cx="1044247"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Order deliver</a:t>
            </a:r>
            <a:endParaRPr lang="en-IN" sz="12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5038810" y="4880153"/>
            <a:ext cx="168390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Manage product stock</a:t>
            </a:r>
            <a:endParaRPr lang="en-IN" sz="12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5494143" y="3296017"/>
            <a:ext cx="168390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Sales &amp; invoice billing </a:t>
            </a:r>
            <a:endParaRPr lang="en-IN" sz="1200" dirty="0">
              <a:latin typeface="Times New Roman" panose="02020603050405020304" pitchFamily="18" charset="0"/>
              <a:cs typeface="Times New Roman" panose="02020603050405020304" pitchFamily="18" charset="0"/>
            </a:endParaRPr>
          </a:p>
        </p:txBody>
      </p:sp>
      <p:cxnSp>
        <p:nvCxnSpPr>
          <p:cNvPr id="56" name="Elbow Connector 55"/>
          <p:cNvCxnSpPr/>
          <p:nvPr/>
        </p:nvCxnSpPr>
        <p:spPr>
          <a:xfrm>
            <a:off x="2339592" y="1628800"/>
            <a:ext cx="1872488" cy="1344860"/>
          </a:xfrm>
          <a:prstGeom prst="bentConnector3">
            <a:avLst>
              <a:gd name="adj1" fmla="val 97307"/>
            </a:avLst>
          </a:prstGeom>
          <a:ln w="3175">
            <a:tailEnd type="arrow"/>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2465525" y="2849741"/>
            <a:ext cx="1044247"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Order deliver</a:t>
            </a:r>
            <a:endParaRPr lang="en-IN" sz="1200" dirty="0">
              <a:latin typeface="Times New Roman" panose="02020603050405020304" pitchFamily="18" charset="0"/>
              <a:cs typeface="Times New Roman" panose="02020603050405020304" pitchFamily="18" charset="0"/>
            </a:endParaRPr>
          </a:p>
        </p:txBody>
      </p:sp>
      <p:cxnSp>
        <p:nvCxnSpPr>
          <p:cNvPr id="65" name="Elbow Connector 64"/>
          <p:cNvCxnSpPr/>
          <p:nvPr/>
        </p:nvCxnSpPr>
        <p:spPr>
          <a:xfrm rot="10800000">
            <a:off x="1979712" y="1844747"/>
            <a:ext cx="2160240" cy="1282443"/>
          </a:xfrm>
          <a:prstGeom prst="bentConnector3">
            <a:avLst>
              <a:gd name="adj1" fmla="val 97620"/>
            </a:avLst>
          </a:prstGeom>
          <a:ln w="3175">
            <a:tailEnd type="arrow"/>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2609681" y="1630668"/>
            <a:ext cx="1332309"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Pay Bill</a:t>
            </a:r>
            <a:endParaRPr lang="en-IN" sz="1200"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5566181" y="2287905"/>
            <a:ext cx="1539829"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Gives product order</a:t>
            </a:r>
            <a:endParaRPr lang="en-IN" sz="1200" dirty="0">
              <a:latin typeface="Times New Roman" panose="02020603050405020304" pitchFamily="18" charset="0"/>
              <a:cs typeface="Times New Roman" panose="02020603050405020304" pitchFamily="18" charset="0"/>
            </a:endParaRPr>
          </a:p>
        </p:txBody>
      </p:sp>
      <p:cxnSp>
        <p:nvCxnSpPr>
          <p:cNvPr id="73" name="Elbow Connector 72"/>
          <p:cNvCxnSpPr/>
          <p:nvPr/>
        </p:nvCxnSpPr>
        <p:spPr>
          <a:xfrm rot="10800000" flipV="1">
            <a:off x="4932041" y="1637142"/>
            <a:ext cx="1800207" cy="1088546"/>
          </a:xfrm>
          <a:prstGeom prst="bentConnector3">
            <a:avLst>
              <a:gd name="adj1" fmla="val 102382"/>
            </a:avLst>
          </a:prstGeom>
          <a:ln w="3175">
            <a:tailEnd type="arrow"/>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5286368" y="1624021"/>
            <a:ext cx="1436347"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Supplier invoice bill</a:t>
            </a:r>
            <a:endParaRPr lang="en-IN" sz="12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5880762" y="2696661"/>
            <a:ext cx="1436347"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Supplier payment</a:t>
            </a:r>
            <a:endParaRPr lang="en-IN" sz="1200" dirty="0">
              <a:latin typeface="Times New Roman" panose="02020603050405020304" pitchFamily="18" charset="0"/>
              <a:cs typeface="Times New Roman" panose="02020603050405020304" pitchFamily="18" charset="0"/>
            </a:endParaRPr>
          </a:p>
        </p:txBody>
      </p:sp>
      <p:cxnSp>
        <p:nvCxnSpPr>
          <p:cNvPr id="79" name="Elbow Connector 78"/>
          <p:cNvCxnSpPr>
            <a:stCxn id="11" idx="7"/>
            <a:endCxn id="10" idx="2"/>
          </p:cNvCxnSpPr>
          <p:nvPr/>
        </p:nvCxnSpPr>
        <p:spPr>
          <a:xfrm rot="5400000" flipH="1" flipV="1">
            <a:off x="5737462" y="1169072"/>
            <a:ext cx="1039106" cy="2390450"/>
          </a:xfrm>
          <a:prstGeom prst="bentConnector3">
            <a:avLst>
              <a:gd name="adj1" fmla="val 50000"/>
            </a:avLst>
          </a:prstGeom>
          <a:ln w="3175">
            <a:tailEnd type="arrow"/>
          </a:ln>
        </p:spPr>
        <p:style>
          <a:lnRef idx="1">
            <a:schemeClr val="dk1"/>
          </a:lnRef>
          <a:fillRef idx="0">
            <a:schemeClr val="dk1"/>
          </a:fillRef>
          <a:effectRef idx="0">
            <a:schemeClr val="dk1"/>
          </a:effectRef>
          <a:fontRef idx="minor">
            <a:schemeClr val="tx1"/>
          </a:fontRef>
        </p:style>
      </p:cxnSp>
      <p:cxnSp>
        <p:nvCxnSpPr>
          <p:cNvPr id="99" name="Elbow Connector 98"/>
          <p:cNvCxnSpPr/>
          <p:nvPr/>
        </p:nvCxnSpPr>
        <p:spPr>
          <a:xfrm rot="10800000" flipV="1">
            <a:off x="1245486" y="3555467"/>
            <a:ext cx="2966595" cy="1217578"/>
          </a:xfrm>
          <a:prstGeom prst="bentConnector3">
            <a:avLst>
              <a:gd name="adj1" fmla="val 97198"/>
            </a:avLst>
          </a:prstGeom>
          <a:ln w="3175">
            <a:tailEnd type="arrow"/>
          </a:ln>
        </p:spPr>
        <p:style>
          <a:lnRef idx="1">
            <a:schemeClr val="dk1"/>
          </a:lnRef>
          <a:fillRef idx="0">
            <a:schemeClr val="dk1"/>
          </a:fillRef>
          <a:effectRef idx="0">
            <a:schemeClr val="dk1"/>
          </a:effectRef>
          <a:fontRef idx="minor">
            <a:schemeClr val="tx1"/>
          </a:fontRef>
        </p:style>
      </p:cxnSp>
      <p:sp>
        <p:nvSpPr>
          <p:cNvPr id="106" name="TextBox 105"/>
          <p:cNvSpPr txBox="1"/>
          <p:nvPr/>
        </p:nvSpPr>
        <p:spPr>
          <a:xfrm>
            <a:off x="1302529" y="3573016"/>
            <a:ext cx="1332309"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Order product</a:t>
            </a:r>
            <a:endParaRPr lang="en-IN" sz="1200" dirty="0">
              <a:latin typeface="Times New Roman" panose="02020603050405020304" pitchFamily="18" charset="0"/>
              <a:cs typeface="Times New Roman" panose="02020603050405020304" pitchFamily="18" charset="0"/>
            </a:endParaRPr>
          </a:p>
        </p:txBody>
      </p:sp>
      <p:cxnSp>
        <p:nvCxnSpPr>
          <p:cNvPr id="107" name="Elbow Connector 106"/>
          <p:cNvCxnSpPr/>
          <p:nvPr/>
        </p:nvCxnSpPr>
        <p:spPr>
          <a:xfrm flipV="1">
            <a:off x="2339592" y="3782356"/>
            <a:ext cx="2106423" cy="1227887"/>
          </a:xfrm>
          <a:prstGeom prst="bentConnector3">
            <a:avLst>
              <a:gd name="adj1" fmla="val 98836"/>
            </a:avLst>
          </a:prstGeom>
          <a:ln w="3175">
            <a:tailEnd type="arrow"/>
          </a:ln>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2594538" y="4708836"/>
            <a:ext cx="159653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Updated product stock</a:t>
            </a:r>
            <a:endParaRPr lang="en-IN" sz="1200" dirty="0">
              <a:latin typeface="Times New Roman" panose="02020603050405020304" pitchFamily="18" charset="0"/>
              <a:cs typeface="Times New Roman" panose="02020603050405020304" pitchFamily="18" charset="0"/>
            </a:endParaRPr>
          </a:p>
        </p:txBody>
      </p:sp>
      <p:cxnSp>
        <p:nvCxnSpPr>
          <p:cNvPr id="112" name="Elbow Connector 111"/>
          <p:cNvCxnSpPr/>
          <p:nvPr/>
        </p:nvCxnSpPr>
        <p:spPr>
          <a:xfrm>
            <a:off x="5115517" y="3555467"/>
            <a:ext cx="1607198" cy="1324686"/>
          </a:xfrm>
          <a:prstGeom prst="bentConnector3">
            <a:avLst>
              <a:gd name="adj1" fmla="val 4366"/>
            </a:avLst>
          </a:prstGeom>
          <a:ln w="3175">
            <a:tailEnd type="arrow"/>
          </a:ln>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5218017" y="4481420"/>
            <a:ext cx="168390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Manage all reports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883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xmlns="" id="{312DA193-1437-49B4-9B79-DBA0304E7217}"/>
              </a:ext>
            </a:extLst>
          </p:cNvPr>
          <p:cNvSpPr/>
          <p:nvPr/>
        </p:nvSpPr>
        <p:spPr>
          <a:xfrm>
            <a:off x="3897000" y="1128712"/>
            <a:ext cx="1350000" cy="1350000"/>
          </a:xfrm>
          <a:prstGeom prst="flowChartConnec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Inventory</a:t>
            </a:r>
            <a:r>
              <a:rPr lang="en-US" sz="1100" dirty="0" smtClean="0"/>
              <a:t> management</a:t>
            </a:r>
          </a:p>
          <a:p>
            <a:pPr algn="ctr"/>
            <a:r>
              <a:rPr lang="en-US" sz="1100" dirty="0" smtClean="0"/>
              <a:t>system</a:t>
            </a:r>
            <a:endParaRPr lang="en-IN" dirty="0"/>
          </a:p>
        </p:txBody>
      </p:sp>
      <p:sp>
        <p:nvSpPr>
          <p:cNvPr id="3" name="Flowchart: Connector 2">
            <a:extLst>
              <a:ext uri="{FF2B5EF4-FFF2-40B4-BE49-F238E27FC236}">
                <a16:creationId xmlns:a16="http://schemas.microsoft.com/office/drawing/2014/main" xmlns="" id="{5C316EB7-1C8A-4230-A285-9434C85689B6}"/>
              </a:ext>
            </a:extLst>
          </p:cNvPr>
          <p:cNvSpPr/>
          <p:nvPr/>
        </p:nvSpPr>
        <p:spPr>
          <a:xfrm>
            <a:off x="3897000" y="4379289"/>
            <a:ext cx="1350000" cy="1350000"/>
          </a:xfrm>
          <a:prstGeom prst="flowChartConnec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Administrative </a:t>
            </a:r>
            <a:endParaRPr lang="en-IN" sz="1000" dirty="0"/>
          </a:p>
        </p:txBody>
      </p:sp>
      <p:sp>
        <p:nvSpPr>
          <p:cNvPr id="4" name="Rectangle 3">
            <a:extLst>
              <a:ext uri="{FF2B5EF4-FFF2-40B4-BE49-F238E27FC236}">
                <a16:creationId xmlns:a16="http://schemas.microsoft.com/office/drawing/2014/main" xmlns="" id="{5F96F118-70A5-4FF8-841C-1FF8E97E0D56}"/>
              </a:ext>
            </a:extLst>
          </p:cNvPr>
          <p:cNvSpPr/>
          <p:nvPr/>
        </p:nvSpPr>
        <p:spPr>
          <a:xfrm>
            <a:off x="335756" y="3024000"/>
            <a:ext cx="1890000" cy="81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Admin </a:t>
            </a:r>
            <a:endParaRPr lang="en-IN" sz="1400" dirty="0"/>
          </a:p>
        </p:txBody>
      </p:sp>
      <p:sp>
        <p:nvSpPr>
          <p:cNvPr id="5" name="Rectangle 4">
            <a:extLst>
              <a:ext uri="{FF2B5EF4-FFF2-40B4-BE49-F238E27FC236}">
                <a16:creationId xmlns:a16="http://schemas.microsoft.com/office/drawing/2014/main" xmlns="" id="{5D2CC081-F189-4846-91D5-A10E69D9E89E}"/>
              </a:ext>
            </a:extLst>
          </p:cNvPr>
          <p:cNvSpPr/>
          <p:nvPr/>
        </p:nvSpPr>
        <p:spPr>
          <a:xfrm>
            <a:off x="6886710" y="3023999"/>
            <a:ext cx="1890000" cy="81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smtClean="0"/>
              <a:t>Employee</a:t>
            </a:r>
            <a:r>
              <a:rPr lang="en-US" sz="1350" dirty="0" smtClean="0"/>
              <a:t> </a:t>
            </a:r>
            <a:endParaRPr lang="en-IN" sz="1350" dirty="0"/>
          </a:p>
        </p:txBody>
      </p:sp>
      <p:cxnSp>
        <p:nvCxnSpPr>
          <p:cNvPr id="6" name="Connector: Elbow 10">
            <a:extLst>
              <a:ext uri="{FF2B5EF4-FFF2-40B4-BE49-F238E27FC236}">
                <a16:creationId xmlns:a16="http://schemas.microsoft.com/office/drawing/2014/main" xmlns="" id="{772D829C-131E-421E-8315-6DCD83B6A06F}"/>
              </a:ext>
            </a:extLst>
          </p:cNvPr>
          <p:cNvCxnSpPr>
            <a:stCxn id="4" idx="0"/>
            <a:endCxn id="2" idx="2"/>
          </p:cNvCxnSpPr>
          <p:nvPr/>
        </p:nvCxnSpPr>
        <p:spPr>
          <a:xfrm rot="5400000" flipH="1" flipV="1">
            <a:off x="1978735" y="1105735"/>
            <a:ext cx="1220288" cy="2616244"/>
          </a:xfrm>
          <a:prstGeom prst="bentConnector2">
            <a:avLst/>
          </a:prstGeom>
          <a:ln w="3175">
            <a:tailEnd type="triangle"/>
          </a:ln>
        </p:spPr>
        <p:style>
          <a:lnRef idx="2">
            <a:schemeClr val="dk1"/>
          </a:lnRef>
          <a:fillRef idx="1">
            <a:schemeClr val="lt1"/>
          </a:fillRef>
          <a:effectRef idx="0">
            <a:schemeClr val="dk1"/>
          </a:effectRef>
          <a:fontRef idx="minor">
            <a:schemeClr val="dk1"/>
          </a:fontRef>
        </p:style>
      </p:cxnSp>
      <p:cxnSp>
        <p:nvCxnSpPr>
          <p:cNvPr id="7" name="Connector: Elbow 12">
            <a:extLst>
              <a:ext uri="{FF2B5EF4-FFF2-40B4-BE49-F238E27FC236}">
                <a16:creationId xmlns:a16="http://schemas.microsoft.com/office/drawing/2014/main" xmlns="" id="{2B933515-4073-4528-A290-CF66295386CA}"/>
              </a:ext>
            </a:extLst>
          </p:cNvPr>
          <p:cNvCxnSpPr>
            <a:stCxn id="4" idx="2"/>
            <a:endCxn id="3" idx="2"/>
          </p:cNvCxnSpPr>
          <p:nvPr/>
        </p:nvCxnSpPr>
        <p:spPr>
          <a:xfrm rot="16200000" flipH="1">
            <a:off x="1978733" y="3136023"/>
            <a:ext cx="1220289" cy="2616244"/>
          </a:xfrm>
          <a:prstGeom prst="bentConnector2">
            <a:avLst/>
          </a:prstGeom>
          <a:ln w="3175">
            <a:tailEnd type="triangle"/>
          </a:ln>
        </p:spPr>
        <p:style>
          <a:lnRef idx="2">
            <a:schemeClr val="dk1"/>
          </a:lnRef>
          <a:fillRef idx="1">
            <a:schemeClr val="lt1"/>
          </a:fillRef>
          <a:effectRef idx="0">
            <a:schemeClr val="dk1"/>
          </a:effectRef>
          <a:fontRef idx="minor">
            <a:schemeClr val="dk1"/>
          </a:fontRef>
        </p:style>
      </p:cxnSp>
      <p:cxnSp>
        <p:nvCxnSpPr>
          <p:cNvPr id="8" name="Connector: Elbow 14">
            <a:extLst>
              <a:ext uri="{FF2B5EF4-FFF2-40B4-BE49-F238E27FC236}">
                <a16:creationId xmlns:a16="http://schemas.microsoft.com/office/drawing/2014/main" xmlns="" id="{E9ACB6BF-FF64-4FDC-839F-ECAD29E51BFF}"/>
              </a:ext>
            </a:extLst>
          </p:cNvPr>
          <p:cNvCxnSpPr/>
          <p:nvPr/>
        </p:nvCxnSpPr>
        <p:spPr>
          <a:xfrm rot="10800000">
            <a:off x="5247000" y="2007394"/>
            <a:ext cx="2253938" cy="1016606"/>
          </a:xfrm>
          <a:prstGeom prst="bentConnector3">
            <a:avLst>
              <a:gd name="adj1" fmla="val 1190"/>
            </a:avLst>
          </a:prstGeom>
          <a:ln w="3175">
            <a:tailEnd type="triangle"/>
          </a:ln>
        </p:spPr>
        <p:style>
          <a:lnRef idx="2">
            <a:schemeClr val="dk1"/>
          </a:lnRef>
          <a:fillRef idx="1">
            <a:schemeClr val="lt1"/>
          </a:fillRef>
          <a:effectRef idx="0">
            <a:schemeClr val="dk1"/>
          </a:effectRef>
          <a:fontRef idx="minor">
            <a:schemeClr val="dk1"/>
          </a:fontRef>
        </p:style>
      </p:cxnSp>
      <p:cxnSp>
        <p:nvCxnSpPr>
          <p:cNvPr id="9" name="Connector: Elbow 17">
            <a:extLst>
              <a:ext uri="{FF2B5EF4-FFF2-40B4-BE49-F238E27FC236}">
                <a16:creationId xmlns:a16="http://schemas.microsoft.com/office/drawing/2014/main" xmlns="" id="{CBF1ECB5-4C1D-4B2B-BD88-26A76ED2666A}"/>
              </a:ext>
            </a:extLst>
          </p:cNvPr>
          <p:cNvCxnSpPr/>
          <p:nvPr/>
        </p:nvCxnSpPr>
        <p:spPr>
          <a:xfrm rot="10800000">
            <a:off x="5247000" y="1571626"/>
            <a:ext cx="3111188" cy="1452374"/>
          </a:xfrm>
          <a:prstGeom prst="bentConnector3">
            <a:avLst>
              <a:gd name="adj1" fmla="val -745"/>
            </a:avLst>
          </a:prstGeom>
          <a:ln w="3175">
            <a:tailEnd type="triangle"/>
          </a:ln>
        </p:spPr>
        <p:style>
          <a:lnRef idx="2">
            <a:schemeClr val="dk1"/>
          </a:lnRef>
          <a:fillRef idx="1">
            <a:schemeClr val="lt1"/>
          </a:fillRef>
          <a:effectRef idx="0">
            <a:schemeClr val="dk1"/>
          </a:effectRef>
          <a:fontRef idx="minor">
            <a:schemeClr val="dk1"/>
          </a:fontRef>
        </p:style>
      </p:cxnSp>
      <p:cxnSp>
        <p:nvCxnSpPr>
          <p:cNvPr id="10" name="Connector: Elbow 20">
            <a:extLst>
              <a:ext uri="{FF2B5EF4-FFF2-40B4-BE49-F238E27FC236}">
                <a16:creationId xmlns:a16="http://schemas.microsoft.com/office/drawing/2014/main" xmlns="" id="{02AF7FCF-F8B1-4CFE-A62C-789DA1B998A8}"/>
              </a:ext>
            </a:extLst>
          </p:cNvPr>
          <p:cNvCxnSpPr>
            <a:stCxn id="2" idx="4"/>
            <a:endCxn id="4" idx="3"/>
          </p:cNvCxnSpPr>
          <p:nvPr/>
        </p:nvCxnSpPr>
        <p:spPr>
          <a:xfrm rot="5400000">
            <a:off x="2923735" y="1780734"/>
            <a:ext cx="950288" cy="2346244"/>
          </a:xfrm>
          <a:prstGeom prst="bentConnector2">
            <a:avLst/>
          </a:prstGeom>
          <a:ln w="3175">
            <a:tailEnd type="triangle"/>
          </a:ln>
        </p:spPr>
        <p:style>
          <a:lnRef idx="2">
            <a:schemeClr val="dk1"/>
          </a:lnRef>
          <a:fillRef idx="1">
            <a:schemeClr val="lt1"/>
          </a:fillRef>
          <a:effectRef idx="0">
            <a:schemeClr val="dk1"/>
          </a:effectRef>
          <a:fontRef idx="minor">
            <a:schemeClr val="dk1"/>
          </a:fontRef>
        </p:style>
      </p:cxnSp>
      <p:cxnSp>
        <p:nvCxnSpPr>
          <p:cNvPr id="11" name="Straight Arrow Connector 10">
            <a:extLst>
              <a:ext uri="{FF2B5EF4-FFF2-40B4-BE49-F238E27FC236}">
                <a16:creationId xmlns:a16="http://schemas.microsoft.com/office/drawing/2014/main" xmlns="" id="{41CD3ED6-99E9-489B-8052-D7298B43E8F6}"/>
              </a:ext>
            </a:extLst>
          </p:cNvPr>
          <p:cNvCxnSpPr>
            <a:stCxn id="3" idx="6"/>
          </p:cNvCxnSpPr>
          <p:nvPr/>
        </p:nvCxnSpPr>
        <p:spPr>
          <a:xfrm flipV="1">
            <a:off x="5246999" y="5054287"/>
            <a:ext cx="1620000" cy="2"/>
          </a:xfrm>
          <a:prstGeom prst="straightConnector1">
            <a:avLst/>
          </a:prstGeom>
          <a:ln w="3175">
            <a:tailEnd type="triangle"/>
          </a:ln>
        </p:spPr>
        <p:style>
          <a:lnRef idx="2">
            <a:schemeClr val="dk1"/>
          </a:lnRef>
          <a:fillRef idx="1">
            <a:schemeClr val="lt1"/>
          </a:fillRef>
          <a:effectRef idx="0">
            <a:schemeClr val="dk1"/>
          </a:effectRef>
          <a:fontRef idx="minor">
            <a:schemeClr val="dk1"/>
          </a:fontRef>
        </p:style>
      </p:cxnSp>
      <p:cxnSp>
        <p:nvCxnSpPr>
          <p:cNvPr id="12" name="Straight Arrow Connector 11">
            <a:extLst>
              <a:ext uri="{FF2B5EF4-FFF2-40B4-BE49-F238E27FC236}">
                <a16:creationId xmlns:a16="http://schemas.microsoft.com/office/drawing/2014/main" xmlns="" id="{BF6C1E64-4873-4D71-9AAB-6B8E90306F8F}"/>
              </a:ext>
            </a:extLst>
          </p:cNvPr>
          <p:cNvCxnSpPr>
            <a:cxnSpLocks/>
            <a:endCxn id="3" idx="3"/>
          </p:cNvCxnSpPr>
          <p:nvPr/>
        </p:nvCxnSpPr>
        <p:spPr>
          <a:xfrm>
            <a:off x="2471737" y="5524442"/>
            <a:ext cx="1622966" cy="0"/>
          </a:xfrm>
          <a:prstGeom prst="straightConnector1">
            <a:avLst/>
          </a:prstGeom>
          <a:ln w="3175">
            <a:tailEnd type="triangle"/>
          </a:ln>
        </p:spPr>
        <p:style>
          <a:lnRef idx="2">
            <a:schemeClr val="dk1"/>
          </a:lnRef>
          <a:fillRef idx="1">
            <a:schemeClr val="lt1"/>
          </a:fillRef>
          <a:effectRef idx="0">
            <a:schemeClr val="dk1"/>
          </a:effectRef>
          <a:fontRef idx="minor">
            <a:schemeClr val="dk1"/>
          </a:fontRef>
        </p:style>
      </p:cxnSp>
      <p:sp>
        <p:nvSpPr>
          <p:cNvPr id="13" name="TextBox 12">
            <a:extLst>
              <a:ext uri="{FF2B5EF4-FFF2-40B4-BE49-F238E27FC236}">
                <a16:creationId xmlns:a16="http://schemas.microsoft.com/office/drawing/2014/main" xmlns="" id="{50A444EA-87B2-4006-BD5E-31FCBDDF8CF5}"/>
              </a:ext>
            </a:extLst>
          </p:cNvPr>
          <p:cNvSpPr txBox="1"/>
          <p:nvPr/>
        </p:nvSpPr>
        <p:spPr>
          <a:xfrm>
            <a:off x="6979444" y="4938871"/>
            <a:ext cx="1767600" cy="461665"/>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u="sng" dirty="0" smtClean="0">
                <a:latin typeface="+mj-lt"/>
              </a:rPr>
              <a:t>Category/ product in stock</a:t>
            </a:r>
            <a:endParaRPr lang="en-IN" sz="1200" b="1" u="sng" dirty="0">
              <a:latin typeface="+mj-lt"/>
            </a:endParaRPr>
          </a:p>
        </p:txBody>
      </p:sp>
      <p:sp>
        <p:nvSpPr>
          <p:cNvPr id="14" name="TextBox 13">
            <a:extLst>
              <a:ext uri="{FF2B5EF4-FFF2-40B4-BE49-F238E27FC236}">
                <a16:creationId xmlns:a16="http://schemas.microsoft.com/office/drawing/2014/main" xmlns="" id="{2EE4E657-6536-4311-9790-03E9476E06C5}"/>
              </a:ext>
            </a:extLst>
          </p:cNvPr>
          <p:cNvSpPr txBox="1"/>
          <p:nvPr/>
        </p:nvSpPr>
        <p:spPr>
          <a:xfrm>
            <a:off x="401879" y="5332331"/>
            <a:ext cx="2078831" cy="276999"/>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u="sng" dirty="0"/>
              <a:t>Sales bill and payment details</a:t>
            </a:r>
            <a:endParaRPr lang="en-IN" sz="1200" b="1" u="sng" dirty="0"/>
          </a:p>
        </p:txBody>
      </p:sp>
      <p:sp>
        <p:nvSpPr>
          <p:cNvPr id="15" name="TextBox 14">
            <a:extLst>
              <a:ext uri="{FF2B5EF4-FFF2-40B4-BE49-F238E27FC236}">
                <a16:creationId xmlns:a16="http://schemas.microsoft.com/office/drawing/2014/main" xmlns="" id="{FCF57A68-B824-495C-869E-191F56C456B9}"/>
              </a:ext>
            </a:extLst>
          </p:cNvPr>
          <p:cNvSpPr txBox="1"/>
          <p:nvPr/>
        </p:nvSpPr>
        <p:spPr>
          <a:xfrm>
            <a:off x="1741644" y="4741215"/>
            <a:ext cx="1541576" cy="261610"/>
          </a:xfrm>
          <a:prstGeom prst="rect">
            <a:avLst/>
          </a:prstGeom>
          <a:noFill/>
        </p:spPr>
        <p:txBody>
          <a:bodyPr wrap="square" rtlCol="0">
            <a:spAutoFit/>
          </a:bodyPr>
          <a:lstStyle/>
          <a:p>
            <a:r>
              <a:rPr lang="en-US" sz="1100" dirty="0">
                <a:latin typeface="+mj-lt"/>
              </a:rPr>
              <a:t>Administrative details</a:t>
            </a:r>
            <a:endParaRPr lang="en-IN" sz="1100" dirty="0">
              <a:latin typeface="+mj-lt"/>
            </a:endParaRPr>
          </a:p>
        </p:txBody>
      </p:sp>
      <p:sp>
        <p:nvSpPr>
          <p:cNvPr id="16" name="TextBox 15">
            <a:extLst>
              <a:ext uri="{FF2B5EF4-FFF2-40B4-BE49-F238E27FC236}">
                <a16:creationId xmlns:a16="http://schemas.microsoft.com/office/drawing/2014/main" xmlns="" id="{841C2785-3F9E-4422-AACF-66E07980A71D}"/>
              </a:ext>
            </a:extLst>
          </p:cNvPr>
          <p:cNvSpPr txBox="1"/>
          <p:nvPr/>
        </p:nvSpPr>
        <p:spPr>
          <a:xfrm>
            <a:off x="2127281" y="1571680"/>
            <a:ext cx="923192" cy="261610"/>
          </a:xfrm>
          <a:prstGeom prst="rect">
            <a:avLst/>
          </a:prstGeom>
          <a:noFill/>
        </p:spPr>
        <p:txBody>
          <a:bodyPr wrap="square" rtlCol="0">
            <a:spAutoFit/>
          </a:bodyPr>
          <a:lstStyle/>
          <a:p>
            <a:r>
              <a:rPr lang="en-US" sz="1100" dirty="0" smtClean="0">
                <a:latin typeface="+mj-lt"/>
              </a:rPr>
              <a:t>Admin Login </a:t>
            </a:r>
            <a:endParaRPr lang="en-IN" sz="1100" dirty="0">
              <a:latin typeface="+mj-lt"/>
            </a:endParaRPr>
          </a:p>
        </p:txBody>
      </p:sp>
      <p:sp>
        <p:nvSpPr>
          <p:cNvPr id="17" name="TextBox 16">
            <a:extLst>
              <a:ext uri="{FF2B5EF4-FFF2-40B4-BE49-F238E27FC236}">
                <a16:creationId xmlns:a16="http://schemas.microsoft.com/office/drawing/2014/main" xmlns="" id="{7137079A-76E8-45EF-BE66-0540A57FB571}"/>
              </a:ext>
            </a:extLst>
          </p:cNvPr>
          <p:cNvSpPr txBox="1"/>
          <p:nvPr/>
        </p:nvSpPr>
        <p:spPr>
          <a:xfrm>
            <a:off x="3115869" y="3139086"/>
            <a:ext cx="1456131" cy="261610"/>
          </a:xfrm>
          <a:prstGeom prst="rect">
            <a:avLst/>
          </a:prstGeom>
          <a:noFill/>
        </p:spPr>
        <p:txBody>
          <a:bodyPr wrap="square" rtlCol="0">
            <a:spAutoFit/>
          </a:bodyPr>
          <a:lstStyle/>
          <a:p>
            <a:r>
              <a:rPr lang="en-US" sz="1100" dirty="0">
                <a:latin typeface="+mj-lt"/>
              </a:rPr>
              <a:t>New </a:t>
            </a:r>
            <a:r>
              <a:rPr lang="en-US" sz="1100" dirty="0" smtClean="0">
                <a:latin typeface="+mj-lt"/>
              </a:rPr>
              <a:t>employee</a:t>
            </a:r>
            <a:endParaRPr lang="en-IN" sz="1100" dirty="0">
              <a:latin typeface="+mj-lt"/>
            </a:endParaRPr>
          </a:p>
        </p:txBody>
      </p:sp>
      <p:sp>
        <p:nvSpPr>
          <p:cNvPr id="18" name="TextBox 17">
            <a:extLst>
              <a:ext uri="{FF2B5EF4-FFF2-40B4-BE49-F238E27FC236}">
                <a16:creationId xmlns:a16="http://schemas.microsoft.com/office/drawing/2014/main" xmlns="" id="{86666045-1853-40E1-9E10-F8618A38FBE9}"/>
              </a:ext>
            </a:extLst>
          </p:cNvPr>
          <p:cNvSpPr txBox="1"/>
          <p:nvPr/>
        </p:nvSpPr>
        <p:spPr>
          <a:xfrm>
            <a:off x="6596999" y="1310015"/>
            <a:ext cx="1521527" cy="261610"/>
          </a:xfrm>
          <a:prstGeom prst="rect">
            <a:avLst/>
          </a:prstGeom>
          <a:noFill/>
        </p:spPr>
        <p:txBody>
          <a:bodyPr wrap="square" rtlCol="0">
            <a:spAutoFit/>
          </a:bodyPr>
          <a:lstStyle/>
          <a:p>
            <a:r>
              <a:rPr lang="en-US" sz="1100" dirty="0" smtClean="0">
                <a:latin typeface="+mj-lt"/>
              </a:rPr>
              <a:t>Employee </a:t>
            </a:r>
            <a:r>
              <a:rPr lang="en-US" sz="1100" dirty="0" smtClean="0">
                <a:latin typeface="+mj-lt"/>
              </a:rPr>
              <a:t>login </a:t>
            </a:r>
            <a:endParaRPr lang="en-IN" sz="1100" dirty="0">
              <a:latin typeface="+mj-lt"/>
            </a:endParaRPr>
          </a:p>
        </p:txBody>
      </p:sp>
      <p:sp>
        <p:nvSpPr>
          <p:cNvPr id="19" name="TextBox 18">
            <a:extLst>
              <a:ext uri="{FF2B5EF4-FFF2-40B4-BE49-F238E27FC236}">
                <a16:creationId xmlns:a16="http://schemas.microsoft.com/office/drawing/2014/main" xmlns="" id="{53EF34D4-D465-45D5-AA69-9DDAC90CC8AE}"/>
              </a:ext>
            </a:extLst>
          </p:cNvPr>
          <p:cNvSpPr txBox="1"/>
          <p:nvPr/>
        </p:nvSpPr>
        <p:spPr>
          <a:xfrm>
            <a:off x="5962296" y="1745782"/>
            <a:ext cx="1706048" cy="261610"/>
          </a:xfrm>
          <a:prstGeom prst="rect">
            <a:avLst/>
          </a:prstGeom>
          <a:noFill/>
        </p:spPr>
        <p:txBody>
          <a:bodyPr wrap="square" rtlCol="0">
            <a:spAutoFit/>
          </a:bodyPr>
          <a:lstStyle/>
          <a:p>
            <a:r>
              <a:rPr lang="en-US" sz="1100" dirty="0" smtClean="0">
                <a:latin typeface="+mj-lt"/>
              </a:rPr>
              <a:t>Change </a:t>
            </a:r>
            <a:r>
              <a:rPr lang="en-US" sz="1100" dirty="0">
                <a:latin typeface="+mj-lt"/>
              </a:rPr>
              <a:t>login </a:t>
            </a:r>
            <a:r>
              <a:rPr lang="en-US" sz="1100" dirty="0" smtClean="0">
                <a:latin typeface="+mj-lt"/>
              </a:rPr>
              <a:t>password</a:t>
            </a:r>
            <a:endParaRPr lang="en-IN" sz="1100" dirty="0">
              <a:latin typeface="+mj-lt"/>
            </a:endParaRPr>
          </a:p>
        </p:txBody>
      </p:sp>
    </p:spTree>
    <p:extLst>
      <p:ext uri="{BB962C8B-B14F-4D97-AF65-F5344CB8AC3E}">
        <p14:creationId xmlns:p14="http://schemas.microsoft.com/office/powerpoint/2010/main" val="646934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lowchart: Connector 133">
            <a:extLst>
              <a:ext uri="{FF2B5EF4-FFF2-40B4-BE49-F238E27FC236}">
                <a16:creationId xmlns:a16="http://schemas.microsoft.com/office/drawing/2014/main" xmlns="" id="{D32DCB16-85E5-42B3-B82A-D9D03671D312}"/>
              </a:ext>
            </a:extLst>
          </p:cNvPr>
          <p:cNvSpPr/>
          <p:nvPr/>
        </p:nvSpPr>
        <p:spPr>
          <a:xfrm>
            <a:off x="3718038" y="3269631"/>
            <a:ext cx="1620000" cy="1620000"/>
          </a:xfrm>
          <a:prstGeom prst="flowChartConnec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t>Hotel</a:t>
            </a:r>
          </a:p>
          <a:p>
            <a:pPr algn="ctr"/>
            <a:r>
              <a:rPr lang="en-US" sz="1351" dirty="0"/>
              <a:t>Management</a:t>
            </a:r>
            <a:r>
              <a:rPr lang="en-US" sz="1500" dirty="0"/>
              <a:t> system</a:t>
            </a:r>
          </a:p>
        </p:txBody>
      </p:sp>
      <p:sp>
        <p:nvSpPr>
          <p:cNvPr id="135" name="Rectangle 134">
            <a:extLst>
              <a:ext uri="{FF2B5EF4-FFF2-40B4-BE49-F238E27FC236}">
                <a16:creationId xmlns:a16="http://schemas.microsoft.com/office/drawing/2014/main" xmlns="" id="{898CDC84-2339-46D9-92E9-820B105FD2F3}"/>
              </a:ext>
            </a:extLst>
          </p:cNvPr>
          <p:cNvSpPr/>
          <p:nvPr/>
        </p:nvSpPr>
        <p:spPr>
          <a:xfrm>
            <a:off x="376394" y="1904358"/>
            <a:ext cx="1620000" cy="81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t>Customer</a:t>
            </a:r>
            <a:endParaRPr lang="en-IN" sz="1500" dirty="0"/>
          </a:p>
        </p:txBody>
      </p:sp>
      <p:cxnSp>
        <p:nvCxnSpPr>
          <p:cNvPr id="138" name="Connector: Elbow 109">
            <a:extLst>
              <a:ext uri="{FF2B5EF4-FFF2-40B4-BE49-F238E27FC236}">
                <a16:creationId xmlns:a16="http://schemas.microsoft.com/office/drawing/2014/main" xmlns="" id="{313702B8-498D-4904-96FA-632E6676C21E}"/>
              </a:ext>
            </a:extLst>
          </p:cNvPr>
          <p:cNvCxnSpPr>
            <a:cxnSpLocks/>
          </p:cNvCxnSpPr>
          <p:nvPr/>
        </p:nvCxnSpPr>
        <p:spPr>
          <a:xfrm rot="10800000">
            <a:off x="1656823" y="2714357"/>
            <a:ext cx="2125980" cy="1125245"/>
          </a:xfrm>
          <a:prstGeom prst="bentConnector3">
            <a:avLst>
              <a:gd name="adj1" fmla="val 100000"/>
            </a:avLst>
          </a:prstGeom>
          <a:ln w="3175">
            <a:tailEnd type="triangle"/>
          </a:ln>
        </p:spPr>
        <p:style>
          <a:lnRef idx="2">
            <a:schemeClr val="dk1"/>
          </a:lnRef>
          <a:fillRef idx="1">
            <a:schemeClr val="lt1"/>
          </a:fillRef>
          <a:effectRef idx="0">
            <a:schemeClr val="dk1"/>
          </a:effectRef>
          <a:fontRef idx="minor">
            <a:schemeClr val="dk1"/>
          </a:fontRef>
        </p:style>
      </p:cxnSp>
      <p:cxnSp>
        <p:nvCxnSpPr>
          <p:cNvPr id="139" name="Connector: Elbow 119">
            <a:extLst>
              <a:ext uri="{FF2B5EF4-FFF2-40B4-BE49-F238E27FC236}">
                <a16:creationId xmlns:a16="http://schemas.microsoft.com/office/drawing/2014/main" xmlns="" id="{F84BC32D-E5DA-42F9-962B-77F80C8F2ACE}"/>
              </a:ext>
            </a:extLst>
          </p:cNvPr>
          <p:cNvCxnSpPr>
            <a:cxnSpLocks/>
            <a:stCxn id="134" idx="3"/>
          </p:cNvCxnSpPr>
          <p:nvPr/>
        </p:nvCxnSpPr>
        <p:spPr>
          <a:xfrm rot="5400000" flipH="1">
            <a:off x="1363510" y="2060615"/>
            <a:ext cx="1938032" cy="3245513"/>
          </a:xfrm>
          <a:prstGeom prst="bentConnector4">
            <a:avLst>
              <a:gd name="adj1" fmla="val -354"/>
              <a:gd name="adj2" fmla="val 100143"/>
            </a:avLst>
          </a:prstGeom>
          <a:ln w="3175">
            <a:tailEnd type="triangle"/>
          </a:ln>
        </p:spPr>
        <p:style>
          <a:lnRef idx="2">
            <a:schemeClr val="dk1"/>
          </a:lnRef>
          <a:fillRef idx="1">
            <a:schemeClr val="lt1"/>
          </a:fillRef>
          <a:effectRef idx="0">
            <a:schemeClr val="dk1"/>
          </a:effectRef>
          <a:fontRef idx="minor">
            <a:schemeClr val="dk1"/>
          </a:fontRef>
        </p:style>
      </p:cxnSp>
      <p:cxnSp>
        <p:nvCxnSpPr>
          <p:cNvPr id="140" name="Connector: Elbow 135">
            <a:extLst>
              <a:ext uri="{FF2B5EF4-FFF2-40B4-BE49-F238E27FC236}">
                <a16:creationId xmlns:a16="http://schemas.microsoft.com/office/drawing/2014/main" xmlns="" id="{64850853-F2FA-4A8D-A6B6-B77BE90B6773}"/>
              </a:ext>
            </a:extLst>
          </p:cNvPr>
          <p:cNvCxnSpPr>
            <a:cxnSpLocks/>
          </p:cNvCxnSpPr>
          <p:nvPr/>
        </p:nvCxnSpPr>
        <p:spPr>
          <a:xfrm rot="10800000">
            <a:off x="1186393" y="2714358"/>
            <a:ext cx="2596409" cy="1572146"/>
          </a:xfrm>
          <a:prstGeom prst="bentConnector2">
            <a:avLst/>
          </a:prstGeom>
          <a:ln w="3175">
            <a:tailEnd type="triangle"/>
          </a:ln>
        </p:spPr>
        <p:style>
          <a:lnRef idx="2">
            <a:schemeClr val="dk1"/>
          </a:lnRef>
          <a:fillRef idx="1">
            <a:schemeClr val="lt1"/>
          </a:fillRef>
          <a:effectRef idx="0">
            <a:schemeClr val="dk1"/>
          </a:effectRef>
          <a:fontRef idx="minor">
            <a:schemeClr val="dk1"/>
          </a:fontRef>
        </p:style>
      </p:cxnSp>
      <p:cxnSp>
        <p:nvCxnSpPr>
          <p:cNvPr id="141" name="Connector: Elbow 152">
            <a:extLst>
              <a:ext uri="{FF2B5EF4-FFF2-40B4-BE49-F238E27FC236}">
                <a16:creationId xmlns:a16="http://schemas.microsoft.com/office/drawing/2014/main" xmlns="" id="{034310A9-6FAC-42C4-B827-2C25C59E38A7}"/>
              </a:ext>
            </a:extLst>
          </p:cNvPr>
          <p:cNvCxnSpPr>
            <a:endCxn id="134" idx="0"/>
          </p:cNvCxnSpPr>
          <p:nvPr/>
        </p:nvCxnSpPr>
        <p:spPr>
          <a:xfrm>
            <a:off x="1996394" y="2049663"/>
            <a:ext cx="2531645" cy="1219968"/>
          </a:xfrm>
          <a:prstGeom prst="bentConnector2">
            <a:avLst/>
          </a:prstGeom>
          <a:ln w="3175">
            <a:tailEnd type="triangle"/>
          </a:ln>
        </p:spPr>
        <p:style>
          <a:lnRef idx="2">
            <a:schemeClr val="dk1"/>
          </a:lnRef>
          <a:fillRef idx="1">
            <a:schemeClr val="lt1"/>
          </a:fillRef>
          <a:effectRef idx="0">
            <a:schemeClr val="dk1"/>
          </a:effectRef>
          <a:fontRef idx="minor">
            <a:schemeClr val="dk1"/>
          </a:fontRef>
        </p:style>
      </p:cxnSp>
      <p:cxnSp>
        <p:nvCxnSpPr>
          <p:cNvPr id="142" name="Connector: Elbow 156">
            <a:extLst>
              <a:ext uri="{FF2B5EF4-FFF2-40B4-BE49-F238E27FC236}">
                <a16:creationId xmlns:a16="http://schemas.microsoft.com/office/drawing/2014/main" xmlns="" id="{BA2482AF-1610-4CE0-9B82-2BDB52A5831C}"/>
              </a:ext>
            </a:extLst>
          </p:cNvPr>
          <p:cNvCxnSpPr/>
          <p:nvPr/>
        </p:nvCxnSpPr>
        <p:spPr>
          <a:xfrm>
            <a:off x="1996393" y="2461143"/>
            <a:ext cx="2177315" cy="912115"/>
          </a:xfrm>
          <a:prstGeom prst="bentConnector3">
            <a:avLst>
              <a:gd name="adj1" fmla="val 99766"/>
            </a:avLst>
          </a:prstGeom>
          <a:ln w="3175">
            <a:tailEnd type="triangle"/>
          </a:ln>
        </p:spPr>
        <p:style>
          <a:lnRef idx="2">
            <a:schemeClr val="dk1"/>
          </a:lnRef>
          <a:fillRef idx="1">
            <a:schemeClr val="lt1"/>
          </a:fillRef>
          <a:effectRef idx="0">
            <a:schemeClr val="dk1"/>
          </a:effectRef>
          <a:fontRef idx="minor">
            <a:schemeClr val="dk1"/>
          </a:fontRef>
        </p:style>
      </p:cxnSp>
      <p:sp>
        <p:nvSpPr>
          <p:cNvPr id="147" name="Flowchart: Connector 146">
            <a:extLst>
              <a:ext uri="{FF2B5EF4-FFF2-40B4-BE49-F238E27FC236}">
                <a16:creationId xmlns:a16="http://schemas.microsoft.com/office/drawing/2014/main" xmlns="" id="{321EB660-4967-46B1-A118-AD5774F91113}"/>
              </a:ext>
            </a:extLst>
          </p:cNvPr>
          <p:cNvSpPr/>
          <p:nvPr/>
        </p:nvSpPr>
        <p:spPr>
          <a:xfrm>
            <a:off x="3718038" y="3266503"/>
            <a:ext cx="1620000" cy="1620000"/>
          </a:xfrm>
          <a:prstGeom prst="flowChartConnec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smtClean="0"/>
              <a:t>Inventory</a:t>
            </a:r>
            <a:endParaRPr lang="en-US" sz="1500" dirty="0"/>
          </a:p>
          <a:p>
            <a:pPr algn="ctr"/>
            <a:r>
              <a:rPr lang="en-US" sz="1351" dirty="0"/>
              <a:t>Management</a:t>
            </a:r>
            <a:r>
              <a:rPr lang="en-US" sz="1500" dirty="0"/>
              <a:t> system</a:t>
            </a:r>
          </a:p>
        </p:txBody>
      </p:sp>
      <p:sp>
        <p:nvSpPr>
          <p:cNvPr id="148" name="Flowchart: Process 147">
            <a:extLst>
              <a:ext uri="{FF2B5EF4-FFF2-40B4-BE49-F238E27FC236}">
                <a16:creationId xmlns:a16="http://schemas.microsoft.com/office/drawing/2014/main" xmlns="" id="{3FA7AD34-3F01-4D78-9C2A-0FA829D7DE8B}"/>
              </a:ext>
            </a:extLst>
          </p:cNvPr>
          <p:cNvSpPr/>
          <p:nvPr/>
        </p:nvSpPr>
        <p:spPr>
          <a:xfrm>
            <a:off x="7065434" y="1921187"/>
            <a:ext cx="1620000" cy="810000"/>
          </a:xfrm>
          <a:prstGeom prst="flowChartProcess">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smtClean="0"/>
              <a:t>Employee</a:t>
            </a:r>
            <a:endParaRPr lang="en-IN" sz="1500" dirty="0"/>
          </a:p>
        </p:txBody>
      </p:sp>
      <p:sp>
        <p:nvSpPr>
          <p:cNvPr id="149" name="Flowchart: Process 148">
            <a:extLst>
              <a:ext uri="{FF2B5EF4-FFF2-40B4-BE49-F238E27FC236}">
                <a16:creationId xmlns:a16="http://schemas.microsoft.com/office/drawing/2014/main" xmlns="" id="{4B013D05-A7EF-4DDD-82D0-79DA21652A1D}"/>
              </a:ext>
            </a:extLst>
          </p:cNvPr>
          <p:cNvSpPr/>
          <p:nvPr/>
        </p:nvSpPr>
        <p:spPr>
          <a:xfrm>
            <a:off x="7083646" y="5392013"/>
            <a:ext cx="1620000" cy="810000"/>
          </a:xfrm>
          <a:prstGeom prst="flowChartProcess">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t>Admin</a:t>
            </a:r>
            <a:endParaRPr lang="en-IN" sz="1500" dirty="0"/>
          </a:p>
        </p:txBody>
      </p:sp>
      <p:cxnSp>
        <p:nvCxnSpPr>
          <p:cNvPr id="154" name="Connector: Elbow 247">
            <a:extLst>
              <a:ext uri="{FF2B5EF4-FFF2-40B4-BE49-F238E27FC236}">
                <a16:creationId xmlns:a16="http://schemas.microsoft.com/office/drawing/2014/main" xmlns="" id="{37677965-A10E-47B2-8915-936A2DFF0D46}"/>
              </a:ext>
            </a:extLst>
          </p:cNvPr>
          <p:cNvCxnSpPr>
            <a:cxnSpLocks/>
          </p:cNvCxnSpPr>
          <p:nvPr/>
        </p:nvCxnSpPr>
        <p:spPr>
          <a:xfrm flipV="1">
            <a:off x="4809392" y="2075414"/>
            <a:ext cx="2250291" cy="1271632"/>
          </a:xfrm>
          <a:prstGeom prst="bentConnector3">
            <a:avLst>
              <a:gd name="adj1" fmla="val 769"/>
            </a:avLst>
          </a:prstGeom>
          <a:ln w="3175">
            <a:tailEnd type="triangle"/>
          </a:ln>
        </p:spPr>
        <p:style>
          <a:lnRef idx="2">
            <a:schemeClr val="dk1"/>
          </a:lnRef>
          <a:fillRef idx="1">
            <a:schemeClr val="lt1"/>
          </a:fillRef>
          <a:effectRef idx="0">
            <a:schemeClr val="dk1"/>
          </a:effectRef>
          <a:fontRef idx="minor">
            <a:schemeClr val="dk1"/>
          </a:fontRef>
        </p:style>
      </p:cxnSp>
      <p:cxnSp>
        <p:nvCxnSpPr>
          <p:cNvPr id="155" name="Connector: Elbow 248">
            <a:extLst>
              <a:ext uri="{FF2B5EF4-FFF2-40B4-BE49-F238E27FC236}">
                <a16:creationId xmlns:a16="http://schemas.microsoft.com/office/drawing/2014/main" xmlns="" id="{ED584F71-9751-4841-9565-053113FB4458}"/>
              </a:ext>
            </a:extLst>
          </p:cNvPr>
          <p:cNvCxnSpPr>
            <a:cxnSpLocks/>
          </p:cNvCxnSpPr>
          <p:nvPr/>
        </p:nvCxnSpPr>
        <p:spPr>
          <a:xfrm rot="5400000" flipH="1" flipV="1">
            <a:off x="5455215" y="1915818"/>
            <a:ext cx="1177560" cy="1964640"/>
          </a:xfrm>
          <a:prstGeom prst="bentConnector2">
            <a:avLst/>
          </a:prstGeom>
          <a:ln w="3175">
            <a:tailEnd type="triangle"/>
          </a:ln>
        </p:spPr>
        <p:style>
          <a:lnRef idx="2">
            <a:schemeClr val="dk1"/>
          </a:lnRef>
          <a:fillRef idx="1">
            <a:schemeClr val="lt1"/>
          </a:fillRef>
          <a:effectRef idx="0">
            <a:schemeClr val="dk1"/>
          </a:effectRef>
          <a:fontRef idx="minor">
            <a:schemeClr val="dk1"/>
          </a:fontRef>
        </p:style>
      </p:cxnSp>
      <p:cxnSp>
        <p:nvCxnSpPr>
          <p:cNvPr id="156" name="Connector: Elbow 249">
            <a:extLst>
              <a:ext uri="{FF2B5EF4-FFF2-40B4-BE49-F238E27FC236}">
                <a16:creationId xmlns:a16="http://schemas.microsoft.com/office/drawing/2014/main" xmlns="" id="{3A3030B0-AC38-479A-A51B-B66A534E9D3C}"/>
              </a:ext>
            </a:extLst>
          </p:cNvPr>
          <p:cNvCxnSpPr>
            <a:cxnSpLocks/>
          </p:cNvCxnSpPr>
          <p:nvPr/>
        </p:nvCxnSpPr>
        <p:spPr>
          <a:xfrm flipV="1">
            <a:off x="5243813" y="2453381"/>
            <a:ext cx="1831187" cy="1258818"/>
          </a:xfrm>
          <a:prstGeom prst="bentConnector3">
            <a:avLst>
              <a:gd name="adj1" fmla="val 1626"/>
            </a:avLst>
          </a:prstGeom>
          <a:ln w="3175">
            <a:tailEnd type="triangle"/>
          </a:ln>
        </p:spPr>
        <p:style>
          <a:lnRef idx="2">
            <a:schemeClr val="dk1"/>
          </a:lnRef>
          <a:fillRef idx="1">
            <a:schemeClr val="lt1"/>
          </a:fillRef>
          <a:effectRef idx="0">
            <a:schemeClr val="dk1"/>
          </a:effectRef>
          <a:fontRef idx="minor">
            <a:schemeClr val="dk1"/>
          </a:fontRef>
        </p:style>
      </p:cxnSp>
      <p:cxnSp>
        <p:nvCxnSpPr>
          <p:cNvPr id="157" name="Connector: Elbow 250">
            <a:extLst>
              <a:ext uri="{FF2B5EF4-FFF2-40B4-BE49-F238E27FC236}">
                <a16:creationId xmlns:a16="http://schemas.microsoft.com/office/drawing/2014/main" xmlns="" id="{A6884763-6D04-4E7A-A7C6-F74C94182B82}"/>
              </a:ext>
            </a:extLst>
          </p:cNvPr>
          <p:cNvCxnSpPr>
            <a:cxnSpLocks/>
          </p:cNvCxnSpPr>
          <p:nvPr/>
        </p:nvCxnSpPr>
        <p:spPr>
          <a:xfrm rot="10800000" flipV="1">
            <a:off x="5338038" y="2723104"/>
            <a:ext cx="2061216" cy="1178681"/>
          </a:xfrm>
          <a:prstGeom prst="bentConnector3">
            <a:avLst>
              <a:gd name="adj1" fmla="val -227"/>
            </a:avLst>
          </a:prstGeom>
          <a:ln w="3175">
            <a:tailEnd type="triangle"/>
          </a:ln>
        </p:spPr>
        <p:style>
          <a:lnRef idx="2">
            <a:schemeClr val="dk1"/>
          </a:lnRef>
          <a:fillRef idx="1">
            <a:schemeClr val="lt1"/>
          </a:fillRef>
          <a:effectRef idx="0">
            <a:schemeClr val="dk1"/>
          </a:effectRef>
          <a:fontRef idx="minor">
            <a:schemeClr val="dk1"/>
          </a:fontRef>
        </p:style>
      </p:cxnSp>
      <p:cxnSp>
        <p:nvCxnSpPr>
          <p:cNvPr id="158" name="Connector: Elbow 252">
            <a:extLst>
              <a:ext uri="{FF2B5EF4-FFF2-40B4-BE49-F238E27FC236}">
                <a16:creationId xmlns:a16="http://schemas.microsoft.com/office/drawing/2014/main" xmlns="" id="{3995E071-5103-4E41-975B-A3414CD3835F}"/>
              </a:ext>
            </a:extLst>
          </p:cNvPr>
          <p:cNvCxnSpPr>
            <a:cxnSpLocks/>
          </p:cNvCxnSpPr>
          <p:nvPr/>
        </p:nvCxnSpPr>
        <p:spPr>
          <a:xfrm rot="10800000" flipV="1">
            <a:off x="5338040" y="2719972"/>
            <a:ext cx="3008270" cy="1566532"/>
          </a:xfrm>
          <a:prstGeom prst="bentConnector3">
            <a:avLst>
              <a:gd name="adj1" fmla="val 22"/>
            </a:avLst>
          </a:prstGeom>
          <a:ln w="3175">
            <a:tailEnd type="triangle"/>
          </a:ln>
        </p:spPr>
        <p:style>
          <a:lnRef idx="2">
            <a:schemeClr val="dk1"/>
          </a:lnRef>
          <a:fillRef idx="1">
            <a:schemeClr val="lt1"/>
          </a:fillRef>
          <a:effectRef idx="0">
            <a:schemeClr val="dk1"/>
          </a:effectRef>
          <a:fontRef idx="minor">
            <a:schemeClr val="dk1"/>
          </a:fontRef>
        </p:style>
      </p:cxnSp>
      <p:cxnSp>
        <p:nvCxnSpPr>
          <p:cNvPr id="159" name="Connector: Elbow 253">
            <a:extLst>
              <a:ext uri="{FF2B5EF4-FFF2-40B4-BE49-F238E27FC236}">
                <a16:creationId xmlns:a16="http://schemas.microsoft.com/office/drawing/2014/main" xmlns="" id="{F7C40AF9-AC79-48A6-B1D1-1E468F2378E6}"/>
              </a:ext>
            </a:extLst>
          </p:cNvPr>
          <p:cNvCxnSpPr>
            <a:cxnSpLocks/>
          </p:cNvCxnSpPr>
          <p:nvPr/>
        </p:nvCxnSpPr>
        <p:spPr>
          <a:xfrm>
            <a:off x="5243813" y="4486938"/>
            <a:ext cx="3185811" cy="946096"/>
          </a:xfrm>
          <a:prstGeom prst="bentConnector3">
            <a:avLst>
              <a:gd name="adj1" fmla="val 99884"/>
            </a:avLst>
          </a:prstGeom>
          <a:ln w="3175">
            <a:tailEnd type="triangle"/>
          </a:ln>
        </p:spPr>
        <p:style>
          <a:lnRef idx="2">
            <a:schemeClr val="dk1"/>
          </a:lnRef>
          <a:fillRef idx="1">
            <a:schemeClr val="lt1"/>
          </a:fillRef>
          <a:effectRef idx="0">
            <a:schemeClr val="dk1"/>
          </a:effectRef>
          <a:fontRef idx="minor">
            <a:schemeClr val="dk1"/>
          </a:fontRef>
        </p:style>
      </p:cxnSp>
      <p:cxnSp>
        <p:nvCxnSpPr>
          <p:cNvPr id="160" name="Connector: Elbow 254">
            <a:extLst>
              <a:ext uri="{FF2B5EF4-FFF2-40B4-BE49-F238E27FC236}">
                <a16:creationId xmlns:a16="http://schemas.microsoft.com/office/drawing/2014/main" xmlns="" id="{8DFDF4E5-E6AC-4975-A8AC-FC53001D06E4}"/>
              </a:ext>
            </a:extLst>
          </p:cNvPr>
          <p:cNvCxnSpPr>
            <a:cxnSpLocks/>
          </p:cNvCxnSpPr>
          <p:nvPr/>
        </p:nvCxnSpPr>
        <p:spPr>
          <a:xfrm>
            <a:off x="4947872" y="4775493"/>
            <a:ext cx="2651741" cy="660669"/>
          </a:xfrm>
          <a:prstGeom prst="bentConnector3">
            <a:avLst>
              <a:gd name="adj1" fmla="val 100232"/>
            </a:avLst>
          </a:prstGeom>
          <a:ln w="3175">
            <a:tailEnd type="triangle"/>
          </a:ln>
        </p:spPr>
        <p:style>
          <a:lnRef idx="2">
            <a:schemeClr val="dk1"/>
          </a:lnRef>
          <a:fillRef idx="1">
            <a:schemeClr val="lt1"/>
          </a:fillRef>
          <a:effectRef idx="0">
            <a:schemeClr val="dk1"/>
          </a:effectRef>
          <a:fontRef idx="minor">
            <a:schemeClr val="dk1"/>
          </a:fontRef>
        </p:style>
      </p:cxnSp>
      <p:cxnSp>
        <p:nvCxnSpPr>
          <p:cNvPr id="161" name="Connector: Elbow 255">
            <a:extLst>
              <a:ext uri="{FF2B5EF4-FFF2-40B4-BE49-F238E27FC236}">
                <a16:creationId xmlns:a16="http://schemas.microsoft.com/office/drawing/2014/main" xmlns="" id="{0743EA8B-E0CA-4DCE-9A96-B817D66F8100}"/>
              </a:ext>
            </a:extLst>
          </p:cNvPr>
          <p:cNvCxnSpPr>
            <a:cxnSpLocks/>
          </p:cNvCxnSpPr>
          <p:nvPr/>
        </p:nvCxnSpPr>
        <p:spPr>
          <a:xfrm rot="10800000">
            <a:off x="4717030" y="4868832"/>
            <a:ext cx="2355799" cy="785516"/>
          </a:xfrm>
          <a:prstGeom prst="bentConnector3">
            <a:avLst>
              <a:gd name="adj1" fmla="val 99825"/>
            </a:avLst>
          </a:prstGeom>
          <a:ln w="3175">
            <a:tailEnd type="triangle"/>
          </a:ln>
        </p:spPr>
        <p:style>
          <a:lnRef idx="2">
            <a:schemeClr val="dk1"/>
          </a:lnRef>
          <a:fillRef idx="1">
            <a:schemeClr val="lt1"/>
          </a:fillRef>
          <a:effectRef idx="0">
            <a:schemeClr val="dk1"/>
          </a:effectRef>
          <a:fontRef idx="minor">
            <a:schemeClr val="dk1"/>
          </a:fontRef>
        </p:style>
      </p:cxnSp>
      <p:cxnSp>
        <p:nvCxnSpPr>
          <p:cNvPr id="162" name="Connector: Elbow 256">
            <a:extLst>
              <a:ext uri="{FF2B5EF4-FFF2-40B4-BE49-F238E27FC236}">
                <a16:creationId xmlns:a16="http://schemas.microsoft.com/office/drawing/2014/main" xmlns="" id="{229A5989-EA2F-4DC8-BD90-5EB84F81CAFC}"/>
              </a:ext>
            </a:extLst>
          </p:cNvPr>
          <p:cNvCxnSpPr>
            <a:cxnSpLocks/>
          </p:cNvCxnSpPr>
          <p:nvPr/>
        </p:nvCxnSpPr>
        <p:spPr>
          <a:xfrm rot="10800000">
            <a:off x="4334343" y="4862612"/>
            <a:ext cx="2725340" cy="1177208"/>
          </a:xfrm>
          <a:prstGeom prst="bentConnector3">
            <a:avLst>
              <a:gd name="adj1" fmla="val 100086"/>
            </a:avLst>
          </a:prstGeom>
          <a:ln w="3175">
            <a:tailEnd type="triangle"/>
          </a:ln>
        </p:spPr>
        <p:style>
          <a:lnRef idx="2">
            <a:schemeClr val="dk1"/>
          </a:lnRef>
          <a:fillRef idx="1">
            <a:schemeClr val="lt1"/>
          </a:fillRef>
          <a:effectRef idx="0">
            <a:schemeClr val="dk1"/>
          </a:effectRef>
          <a:fontRef idx="minor">
            <a:schemeClr val="dk1"/>
          </a:fontRef>
        </p:style>
      </p:cxnSp>
      <p:sp>
        <p:nvSpPr>
          <p:cNvPr id="163" name="TextBox 162">
            <a:extLst>
              <a:ext uri="{FF2B5EF4-FFF2-40B4-BE49-F238E27FC236}">
                <a16:creationId xmlns:a16="http://schemas.microsoft.com/office/drawing/2014/main" xmlns="" id="{DDA9B3BA-EFA9-474F-B069-4A2D56265570}"/>
              </a:ext>
            </a:extLst>
          </p:cNvPr>
          <p:cNvSpPr txBox="1"/>
          <p:nvPr/>
        </p:nvSpPr>
        <p:spPr>
          <a:xfrm>
            <a:off x="2171596" y="1743300"/>
            <a:ext cx="184731" cy="300082"/>
          </a:xfrm>
          <a:prstGeom prst="rect">
            <a:avLst/>
          </a:prstGeom>
          <a:noFill/>
        </p:spPr>
        <p:txBody>
          <a:bodyPr wrap="none" rtlCol="0">
            <a:spAutoFit/>
          </a:bodyPr>
          <a:lstStyle/>
          <a:p>
            <a:endParaRPr lang="en-IN" sz="1350" dirty="0"/>
          </a:p>
        </p:txBody>
      </p:sp>
      <p:sp>
        <p:nvSpPr>
          <p:cNvPr id="164" name="TextBox 163">
            <a:extLst>
              <a:ext uri="{FF2B5EF4-FFF2-40B4-BE49-F238E27FC236}">
                <a16:creationId xmlns:a16="http://schemas.microsoft.com/office/drawing/2014/main" xmlns="" id="{DC18F531-DE20-448C-AAE4-084B6A1D1557}"/>
              </a:ext>
            </a:extLst>
          </p:cNvPr>
          <p:cNvSpPr txBox="1"/>
          <p:nvPr/>
        </p:nvSpPr>
        <p:spPr>
          <a:xfrm>
            <a:off x="2914689" y="1857416"/>
            <a:ext cx="976409" cy="253916"/>
          </a:xfrm>
          <a:prstGeom prst="rect">
            <a:avLst/>
          </a:prstGeom>
          <a:noFill/>
        </p:spPr>
        <p:txBody>
          <a:bodyPr wrap="square" rtlCol="0">
            <a:spAutoFit/>
          </a:bodyPr>
          <a:lstStyle/>
          <a:p>
            <a:r>
              <a:rPr lang="en-US" sz="1050" dirty="0"/>
              <a:t>order</a:t>
            </a:r>
            <a:endParaRPr lang="en-IN" sz="1050" dirty="0"/>
          </a:p>
        </p:txBody>
      </p:sp>
      <p:sp>
        <p:nvSpPr>
          <p:cNvPr id="165" name="TextBox 164">
            <a:extLst>
              <a:ext uri="{FF2B5EF4-FFF2-40B4-BE49-F238E27FC236}">
                <a16:creationId xmlns:a16="http://schemas.microsoft.com/office/drawing/2014/main" xmlns="" id="{97FE1EC7-5CF3-4381-9449-7C9ED3931FD7}"/>
              </a:ext>
            </a:extLst>
          </p:cNvPr>
          <p:cNvSpPr txBox="1"/>
          <p:nvPr/>
        </p:nvSpPr>
        <p:spPr>
          <a:xfrm>
            <a:off x="2803426" y="2248011"/>
            <a:ext cx="734786" cy="230832"/>
          </a:xfrm>
          <a:prstGeom prst="rect">
            <a:avLst/>
          </a:prstGeom>
          <a:noFill/>
        </p:spPr>
        <p:txBody>
          <a:bodyPr wrap="square" rtlCol="0">
            <a:spAutoFit/>
          </a:bodyPr>
          <a:lstStyle/>
          <a:p>
            <a:r>
              <a:rPr lang="en-US" sz="900" dirty="0">
                <a:latin typeface="+mj-lt"/>
              </a:rPr>
              <a:t>Payment </a:t>
            </a:r>
            <a:endParaRPr lang="en-IN" sz="900" dirty="0">
              <a:latin typeface="+mj-lt"/>
            </a:endParaRPr>
          </a:p>
        </p:txBody>
      </p:sp>
      <p:sp>
        <p:nvSpPr>
          <p:cNvPr id="166" name="TextBox 165">
            <a:extLst>
              <a:ext uri="{FF2B5EF4-FFF2-40B4-BE49-F238E27FC236}">
                <a16:creationId xmlns:a16="http://schemas.microsoft.com/office/drawing/2014/main" xmlns="" id="{7F320B6C-89F9-461C-B53E-C38161DF77FC}"/>
              </a:ext>
            </a:extLst>
          </p:cNvPr>
          <p:cNvSpPr txBox="1"/>
          <p:nvPr/>
        </p:nvSpPr>
        <p:spPr>
          <a:xfrm>
            <a:off x="5381061" y="1851165"/>
            <a:ext cx="1325869" cy="230832"/>
          </a:xfrm>
          <a:prstGeom prst="rect">
            <a:avLst/>
          </a:prstGeom>
          <a:noFill/>
        </p:spPr>
        <p:txBody>
          <a:bodyPr wrap="square" rtlCol="0">
            <a:spAutoFit/>
          </a:bodyPr>
          <a:lstStyle/>
          <a:p>
            <a:r>
              <a:rPr lang="en-US" sz="900" dirty="0">
                <a:latin typeface="+mj-lt"/>
              </a:rPr>
              <a:t>Order details </a:t>
            </a:r>
            <a:endParaRPr lang="en-IN" sz="900" dirty="0">
              <a:latin typeface="+mj-lt"/>
            </a:endParaRPr>
          </a:p>
        </p:txBody>
      </p:sp>
      <p:sp>
        <p:nvSpPr>
          <p:cNvPr id="167" name="TextBox 166">
            <a:extLst>
              <a:ext uri="{FF2B5EF4-FFF2-40B4-BE49-F238E27FC236}">
                <a16:creationId xmlns:a16="http://schemas.microsoft.com/office/drawing/2014/main" xmlns="" id="{A4E1BBC9-6CFA-4126-AF2B-3BA2417A6747}"/>
              </a:ext>
            </a:extLst>
          </p:cNvPr>
          <p:cNvSpPr txBox="1"/>
          <p:nvPr/>
        </p:nvSpPr>
        <p:spPr>
          <a:xfrm>
            <a:off x="5639871" y="2095355"/>
            <a:ext cx="1046718" cy="230832"/>
          </a:xfrm>
          <a:prstGeom prst="rect">
            <a:avLst/>
          </a:prstGeom>
          <a:noFill/>
        </p:spPr>
        <p:txBody>
          <a:bodyPr wrap="square" rtlCol="0">
            <a:spAutoFit/>
          </a:bodyPr>
          <a:lstStyle/>
          <a:p>
            <a:r>
              <a:rPr lang="en-US" sz="900" dirty="0">
                <a:latin typeface="+mj-lt"/>
              </a:rPr>
              <a:t>payment</a:t>
            </a:r>
            <a:endParaRPr lang="en-IN" sz="1350" dirty="0">
              <a:latin typeface="+mj-lt"/>
            </a:endParaRPr>
          </a:p>
        </p:txBody>
      </p:sp>
      <p:sp>
        <p:nvSpPr>
          <p:cNvPr id="168" name="TextBox 167">
            <a:extLst>
              <a:ext uri="{FF2B5EF4-FFF2-40B4-BE49-F238E27FC236}">
                <a16:creationId xmlns:a16="http://schemas.microsoft.com/office/drawing/2014/main" xmlns="" id="{A6D8045D-3F88-449B-9571-C4AAC839D3ED}"/>
              </a:ext>
            </a:extLst>
          </p:cNvPr>
          <p:cNvSpPr txBox="1"/>
          <p:nvPr/>
        </p:nvSpPr>
        <p:spPr>
          <a:xfrm>
            <a:off x="5511985" y="2453381"/>
            <a:ext cx="1362213" cy="230832"/>
          </a:xfrm>
          <a:prstGeom prst="rect">
            <a:avLst/>
          </a:prstGeom>
          <a:noFill/>
        </p:spPr>
        <p:txBody>
          <a:bodyPr wrap="square" rtlCol="0">
            <a:spAutoFit/>
          </a:bodyPr>
          <a:lstStyle/>
          <a:p>
            <a:r>
              <a:rPr lang="en-US" sz="900" dirty="0">
                <a:latin typeface="+mj-lt"/>
              </a:rPr>
              <a:t>Payment receipt</a:t>
            </a:r>
            <a:endParaRPr lang="en-IN" sz="900" dirty="0">
              <a:latin typeface="+mj-lt"/>
            </a:endParaRPr>
          </a:p>
        </p:txBody>
      </p:sp>
      <p:sp>
        <p:nvSpPr>
          <p:cNvPr id="169" name="TextBox 168">
            <a:extLst>
              <a:ext uri="{FF2B5EF4-FFF2-40B4-BE49-F238E27FC236}">
                <a16:creationId xmlns:a16="http://schemas.microsoft.com/office/drawing/2014/main" xmlns="" id="{A2EBA50E-46BD-48BA-A8F2-E708AE0DD564}"/>
              </a:ext>
            </a:extLst>
          </p:cNvPr>
          <p:cNvSpPr txBox="1"/>
          <p:nvPr/>
        </p:nvSpPr>
        <p:spPr>
          <a:xfrm>
            <a:off x="6043995" y="3712199"/>
            <a:ext cx="1638350" cy="230832"/>
          </a:xfrm>
          <a:prstGeom prst="rect">
            <a:avLst/>
          </a:prstGeom>
          <a:noFill/>
        </p:spPr>
        <p:txBody>
          <a:bodyPr wrap="square" rtlCol="0">
            <a:spAutoFit/>
          </a:bodyPr>
          <a:lstStyle/>
          <a:p>
            <a:r>
              <a:rPr lang="en-US" sz="900" dirty="0">
                <a:latin typeface="+mj-lt"/>
              </a:rPr>
              <a:t>Order deliver</a:t>
            </a:r>
            <a:endParaRPr lang="en-IN" sz="900" dirty="0">
              <a:latin typeface="+mj-lt"/>
            </a:endParaRPr>
          </a:p>
        </p:txBody>
      </p:sp>
      <p:sp>
        <p:nvSpPr>
          <p:cNvPr id="170" name="TextBox 169">
            <a:extLst>
              <a:ext uri="{FF2B5EF4-FFF2-40B4-BE49-F238E27FC236}">
                <a16:creationId xmlns:a16="http://schemas.microsoft.com/office/drawing/2014/main" xmlns="" id="{FC0BDA91-C4AD-46B9-A37C-80CB9F178E48}"/>
              </a:ext>
            </a:extLst>
          </p:cNvPr>
          <p:cNvSpPr txBox="1"/>
          <p:nvPr/>
        </p:nvSpPr>
        <p:spPr>
          <a:xfrm>
            <a:off x="6360355" y="4072734"/>
            <a:ext cx="1354016" cy="230832"/>
          </a:xfrm>
          <a:prstGeom prst="rect">
            <a:avLst/>
          </a:prstGeom>
          <a:noFill/>
        </p:spPr>
        <p:txBody>
          <a:bodyPr wrap="square" rtlCol="0">
            <a:spAutoFit/>
          </a:bodyPr>
          <a:lstStyle/>
          <a:p>
            <a:r>
              <a:rPr lang="en-US" sz="900" dirty="0">
                <a:latin typeface="+mj-lt"/>
              </a:rPr>
              <a:t>Salles bill details</a:t>
            </a:r>
            <a:endParaRPr lang="en-IN" sz="900" dirty="0">
              <a:latin typeface="+mj-lt"/>
            </a:endParaRPr>
          </a:p>
        </p:txBody>
      </p:sp>
      <p:sp>
        <p:nvSpPr>
          <p:cNvPr id="171" name="TextBox 170">
            <a:extLst>
              <a:ext uri="{FF2B5EF4-FFF2-40B4-BE49-F238E27FC236}">
                <a16:creationId xmlns:a16="http://schemas.microsoft.com/office/drawing/2014/main" xmlns="" id="{F4ED84EF-9541-492C-88AB-45545E2170A5}"/>
              </a:ext>
            </a:extLst>
          </p:cNvPr>
          <p:cNvSpPr txBox="1"/>
          <p:nvPr/>
        </p:nvSpPr>
        <p:spPr>
          <a:xfrm>
            <a:off x="2411218" y="3596783"/>
            <a:ext cx="635156" cy="230832"/>
          </a:xfrm>
          <a:prstGeom prst="rect">
            <a:avLst/>
          </a:prstGeom>
          <a:noFill/>
        </p:spPr>
        <p:txBody>
          <a:bodyPr wrap="square" rtlCol="0">
            <a:spAutoFit/>
          </a:bodyPr>
          <a:lstStyle/>
          <a:p>
            <a:r>
              <a:rPr lang="en-US" sz="900" dirty="0">
                <a:latin typeface="+mj-lt"/>
              </a:rPr>
              <a:t>Receipt</a:t>
            </a:r>
            <a:endParaRPr lang="en-US" dirty="0">
              <a:latin typeface="+mj-lt"/>
            </a:endParaRPr>
          </a:p>
        </p:txBody>
      </p:sp>
      <p:sp>
        <p:nvSpPr>
          <p:cNvPr id="172" name="TextBox 171">
            <a:extLst>
              <a:ext uri="{FF2B5EF4-FFF2-40B4-BE49-F238E27FC236}">
                <a16:creationId xmlns:a16="http://schemas.microsoft.com/office/drawing/2014/main" xmlns="" id="{88129A8D-742E-412F-B6E2-3318D0617EB4}"/>
              </a:ext>
            </a:extLst>
          </p:cNvPr>
          <p:cNvSpPr txBox="1"/>
          <p:nvPr/>
        </p:nvSpPr>
        <p:spPr>
          <a:xfrm>
            <a:off x="2243731" y="4068859"/>
            <a:ext cx="927088" cy="215444"/>
          </a:xfrm>
          <a:prstGeom prst="rect">
            <a:avLst/>
          </a:prstGeom>
          <a:noFill/>
        </p:spPr>
        <p:txBody>
          <a:bodyPr wrap="square" rtlCol="0">
            <a:spAutoFit/>
          </a:bodyPr>
          <a:lstStyle/>
          <a:p>
            <a:r>
              <a:rPr lang="en-US" sz="800" dirty="0"/>
              <a:t>Bill</a:t>
            </a:r>
            <a:endParaRPr lang="en-IN" sz="800" dirty="0"/>
          </a:p>
        </p:txBody>
      </p:sp>
      <p:sp>
        <p:nvSpPr>
          <p:cNvPr id="173" name="TextBox 172">
            <a:extLst>
              <a:ext uri="{FF2B5EF4-FFF2-40B4-BE49-F238E27FC236}">
                <a16:creationId xmlns:a16="http://schemas.microsoft.com/office/drawing/2014/main" xmlns="" id="{09518A9B-A6C5-4594-938E-FFECFE724ED7}"/>
              </a:ext>
            </a:extLst>
          </p:cNvPr>
          <p:cNvSpPr txBox="1"/>
          <p:nvPr/>
        </p:nvSpPr>
        <p:spPr>
          <a:xfrm>
            <a:off x="6080240" y="4450779"/>
            <a:ext cx="992589" cy="230832"/>
          </a:xfrm>
          <a:prstGeom prst="rect">
            <a:avLst/>
          </a:prstGeom>
          <a:noFill/>
        </p:spPr>
        <p:txBody>
          <a:bodyPr wrap="square" rtlCol="0">
            <a:spAutoFit/>
          </a:bodyPr>
          <a:lstStyle/>
          <a:p>
            <a:r>
              <a:rPr lang="en-US" sz="900" dirty="0">
                <a:latin typeface="+mj-lt"/>
              </a:rPr>
              <a:t>Sales bill details</a:t>
            </a:r>
            <a:endParaRPr lang="en-IN" sz="900" dirty="0">
              <a:latin typeface="+mj-lt"/>
            </a:endParaRPr>
          </a:p>
        </p:txBody>
      </p:sp>
      <p:sp>
        <p:nvSpPr>
          <p:cNvPr id="174" name="TextBox 173">
            <a:extLst>
              <a:ext uri="{FF2B5EF4-FFF2-40B4-BE49-F238E27FC236}">
                <a16:creationId xmlns:a16="http://schemas.microsoft.com/office/drawing/2014/main" xmlns="" id="{C3FFC293-2605-481F-8BF2-1127E95A3299}"/>
              </a:ext>
            </a:extLst>
          </p:cNvPr>
          <p:cNvSpPr txBox="1"/>
          <p:nvPr/>
        </p:nvSpPr>
        <p:spPr>
          <a:xfrm>
            <a:off x="5694542" y="4792045"/>
            <a:ext cx="1258685" cy="180000"/>
          </a:xfrm>
          <a:prstGeom prst="rect">
            <a:avLst/>
          </a:prstGeom>
          <a:noFill/>
        </p:spPr>
        <p:txBody>
          <a:bodyPr wrap="square" rtlCol="0">
            <a:spAutoFit/>
          </a:bodyPr>
          <a:lstStyle/>
          <a:p>
            <a:r>
              <a:rPr lang="en-US" sz="900" dirty="0">
                <a:latin typeface="+mj-lt"/>
              </a:rPr>
              <a:t>Payment collection </a:t>
            </a:r>
            <a:endParaRPr lang="en-IN" sz="900" dirty="0">
              <a:latin typeface="+mj-lt"/>
            </a:endParaRPr>
          </a:p>
        </p:txBody>
      </p:sp>
      <p:sp>
        <p:nvSpPr>
          <p:cNvPr id="175" name="TextBox 174">
            <a:extLst>
              <a:ext uri="{FF2B5EF4-FFF2-40B4-BE49-F238E27FC236}">
                <a16:creationId xmlns:a16="http://schemas.microsoft.com/office/drawing/2014/main" xmlns="" id="{DA819849-F68B-4ED1-B182-8A3CD89A54F4}"/>
              </a:ext>
            </a:extLst>
          </p:cNvPr>
          <p:cNvSpPr txBox="1"/>
          <p:nvPr/>
        </p:nvSpPr>
        <p:spPr>
          <a:xfrm>
            <a:off x="5429631" y="5408434"/>
            <a:ext cx="1082711" cy="230832"/>
          </a:xfrm>
          <a:prstGeom prst="rect">
            <a:avLst/>
          </a:prstGeom>
          <a:noFill/>
        </p:spPr>
        <p:txBody>
          <a:bodyPr wrap="square" rtlCol="0">
            <a:spAutoFit/>
          </a:bodyPr>
          <a:lstStyle/>
          <a:p>
            <a:r>
              <a:rPr lang="en-IN" sz="900" dirty="0">
                <a:latin typeface="+mj-lt"/>
              </a:rPr>
              <a:t>Menu items </a:t>
            </a:r>
          </a:p>
        </p:txBody>
      </p:sp>
      <p:sp>
        <p:nvSpPr>
          <p:cNvPr id="176" name="TextBox 175">
            <a:extLst>
              <a:ext uri="{FF2B5EF4-FFF2-40B4-BE49-F238E27FC236}">
                <a16:creationId xmlns:a16="http://schemas.microsoft.com/office/drawing/2014/main" xmlns="" id="{BA8E0819-090C-4858-8491-E4D6BBEAB90F}"/>
              </a:ext>
            </a:extLst>
          </p:cNvPr>
          <p:cNvSpPr txBox="1"/>
          <p:nvPr/>
        </p:nvSpPr>
        <p:spPr>
          <a:xfrm>
            <a:off x="4937816" y="5825030"/>
            <a:ext cx="1748773" cy="230832"/>
          </a:xfrm>
          <a:prstGeom prst="rect">
            <a:avLst/>
          </a:prstGeom>
          <a:noFill/>
        </p:spPr>
        <p:txBody>
          <a:bodyPr wrap="square" rtlCol="0">
            <a:spAutoFit/>
          </a:bodyPr>
          <a:lstStyle/>
          <a:p>
            <a:r>
              <a:rPr lang="en-US" sz="900" dirty="0">
                <a:latin typeface="+mj-lt"/>
              </a:rPr>
              <a:t>Menu item rates</a:t>
            </a:r>
            <a:endParaRPr lang="en-IN" sz="900" dirty="0">
              <a:latin typeface="+mj-lt"/>
            </a:endParaRPr>
          </a:p>
        </p:txBody>
      </p:sp>
      <p:sp>
        <p:nvSpPr>
          <p:cNvPr id="177" name="TextBox 176">
            <a:extLst>
              <a:ext uri="{FF2B5EF4-FFF2-40B4-BE49-F238E27FC236}">
                <a16:creationId xmlns:a16="http://schemas.microsoft.com/office/drawing/2014/main" xmlns="" id="{3104100C-A56A-4F34-B5AC-1748F39443BA}"/>
              </a:ext>
            </a:extLst>
          </p:cNvPr>
          <p:cNvSpPr txBox="1"/>
          <p:nvPr/>
        </p:nvSpPr>
        <p:spPr>
          <a:xfrm>
            <a:off x="1842633" y="4391485"/>
            <a:ext cx="902221" cy="230832"/>
          </a:xfrm>
          <a:prstGeom prst="rect">
            <a:avLst/>
          </a:prstGeom>
          <a:noFill/>
        </p:spPr>
        <p:txBody>
          <a:bodyPr wrap="square" rtlCol="0">
            <a:spAutoFit/>
          </a:bodyPr>
          <a:lstStyle/>
          <a:p>
            <a:r>
              <a:rPr lang="en-US" sz="900" dirty="0">
                <a:latin typeface="+mj-lt"/>
              </a:rPr>
              <a:t>Order deliver</a:t>
            </a:r>
          </a:p>
        </p:txBody>
      </p:sp>
    </p:spTree>
    <p:extLst>
      <p:ext uri="{BB962C8B-B14F-4D97-AF65-F5344CB8AC3E}">
        <p14:creationId xmlns:p14="http://schemas.microsoft.com/office/powerpoint/2010/main" val="2178262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5856" y="404664"/>
            <a:ext cx="1432335" cy="309634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 name="Rectangle 2"/>
          <p:cNvSpPr/>
          <p:nvPr/>
        </p:nvSpPr>
        <p:spPr>
          <a:xfrm>
            <a:off x="7020272" y="4077312"/>
            <a:ext cx="1440000" cy="216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 name="Rectangle 3"/>
          <p:cNvSpPr/>
          <p:nvPr/>
        </p:nvSpPr>
        <p:spPr>
          <a:xfrm>
            <a:off x="4463988" y="3811346"/>
            <a:ext cx="1440000" cy="216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p:cNvSpPr/>
          <p:nvPr/>
        </p:nvSpPr>
        <p:spPr>
          <a:xfrm>
            <a:off x="4283968" y="415727"/>
            <a:ext cx="1440000" cy="216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 name="Rectangle 5"/>
          <p:cNvSpPr/>
          <p:nvPr/>
        </p:nvSpPr>
        <p:spPr>
          <a:xfrm>
            <a:off x="1339464" y="3755876"/>
            <a:ext cx="1432336" cy="276946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Rectangle 6"/>
          <p:cNvSpPr/>
          <p:nvPr/>
        </p:nvSpPr>
        <p:spPr>
          <a:xfrm>
            <a:off x="6660232" y="404664"/>
            <a:ext cx="1440000" cy="216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9" name="Straight Connector 8"/>
          <p:cNvCxnSpPr/>
          <p:nvPr/>
        </p:nvCxnSpPr>
        <p:spPr>
          <a:xfrm>
            <a:off x="1835856" y="730399"/>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283968" y="692696"/>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660392" y="692696"/>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463988" y="4171386"/>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4463988" y="5179498"/>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660232" y="1700808"/>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283968" y="1772816"/>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020432" y="4398508"/>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7020272" y="5622644"/>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331799" y="5907467"/>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331799" y="4149080"/>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828191" y="2458591"/>
            <a:ext cx="1440000"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943788" y="442367"/>
            <a:ext cx="122413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Admin class</a:t>
            </a:r>
            <a:endParaRPr lang="en-IN"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383612" y="3778374"/>
            <a:ext cx="1388187"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Employee class</a:t>
            </a:r>
            <a:endParaRPr lang="en-IN"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283969" y="415727"/>
            <a:ext cx="1368152"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Customer class</a:t>
            </a:r>
            <a:endParaRPr lang="en-IN"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768164" y="408509"/>
            <a:ext cx="133206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Category class</a:t>
            </a:r>
            <a:endParaRPr lang="en-IN" sz="14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128204" y="4097504"/>
            <a:ext cx="122413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a:t>
            </a:r>
            <a:r>
              <a:rPr lang="en-US" sz="1400" dirty="0" smtClean="0">
                <a:latin typeface="Times New Roman" panose="02020603050405020304" pitchFamily="18" charset="0"/>
                <a:cs typeface="Times New Roman" panose="02020603050405020304" pitchFamily="18" charset="0"/>
              </a:rPr>
              <a:t>roduct class</a:t>
            </a:r>
            <a:endParaRPr lang="en-IN" sz="14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4571920" y="3837292"/>
            <a:ext cx="122413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Supplier class</a:t>
            </a:r>
            <a:endParaRPr lang="en-IN" sz="14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29167" y="781645"/>
            <a:ext cx="683996" cy="1631216"/>
          </a:xfrm>
          <a:prstGeom prst="rect">
            <a:avLst/>
          </a:prstGeom>
          <a:noFill/>
        </p:spPr>
        <p:txBody>
          <a:bodyPr wrap="square" rtlCol="0">
            <a:spAutoFit/>
          </a:bodyPr>
          <a:lstStyle/>
          <a:p>
            <a:r>
              <a:rPr lang="en-US" sz="1000" dirty="0" err="1" smtClean="0">
                <a:latin typeface="Times New Roman" panose="02020603050405020304" pitchFamily="18" charset="0"/>
                <a:cs typeface="Times New Roman" panose="02020603050405020304" pitchFamily="18" charset="0"/>
              </a:rPr>
              <a:t>Eid</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Name</a:t>
            </a:r>
          </a:p>
          <a:p>
            <a:r>
              <a:rPr lang="en-US" sz="1000" dirty="0" smtClean="0">
                <a:latin typeface="Times New Roman" panose="02020603050405020304" pitchFamily="18" charset="0"/>
                <a:cs typeface="Times New Roman" panose="02020603050405020304" pitchFamily="18" charset="0"/>
              </a:rPr>
              <a:t>Gmail</a:t>
            </a:r>
          </a:p>
          <a:p>
            <a:r>
              <a:rPr lang="en-US" sz="1000" dirty="0" smtClean="0">
                <a:latin typeface="Times New Roman" panose="02020603050405020304" pitchFamily="18" charset="0"/>
                <a:cs typeface="Times New Roman" panose="02020603050405020304" pitchFamily="18" charset="0"/>
              </a:rPr>
              <a:t>Gender</a:t>
            </a:r>
          </a:p>
          <a:p>
            <a:r>
              <a:rPr lang="en-US" sz="1000" dirty="0" smtClean="0">
                <a:latin typeface="Times New Roman" panose="02020603050405020304" pitchFamily="18" charset="0"/>
                <a:cs typeface="Times New Roman" panose="02020603050405020304" pitchFamily="18" charset="0"/>
              </a:rPr>
              <a:t>Contact</a:t>
            </a:r>
          </a:p>
          <a:p>
            <a:r>
              <a:rPr lang="en-US" sz="1000" dirty="0" err="1" smtClean="0">
                <a:latin typeface="Times New Roman" panose="02020603050405020304" pitchFamily="18" charset="0"/>
                <a:cs typeface="Times New Roman" panose="02020603050405020304" pitchFamily="18" charset="0"/>
              </a:rPr>
              <a:t>Dob</a:t>
            </a:r>
            <a:endParaRPr lang="en-US" sz="1000" dirty="0" smtClean="0">
              <a:latin typeface="Times New Roman" panose="02020603050405020304" pitchFamily="18" charset="0"/>
              <a:cs typeface="Times New Roman" panose="02020603050405020304" pitchFamily="18" charset="0"/>
            </a:endParaRPr>
          </a:p>
          <a:p>
            <a:r>
              <a:rPr lang="en-US" sz="1000" dirty="0" err="1" smtClean="0">
                <a:latin typeface="Times New Roman" panose="02020603050405020304" pitchFamily="18" charset="0"/>
                <a:cs typeface="Times New Roman" panose="02020603050405020304" pitchFamily="18" charset="0"/>
              </a:rPr>
              <a:t>Doj</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Pass</a:t>
            </a:r>
          </a:p>
          <a:p>
            <a:r>
              <a:rPr lang="en-US" sz="1000" dirty="0" err="1" smtClean="0">
                <a:latin typeface="Times New Roman" panose="02020603050405020304" pitchFamily="18" charset="0"/>
                <a:cs typeface="Times New Roman" panose="02020603050405020304" pitchFamily="18" charset="0"/>
              </a:rPr>
              <a:t>Utype</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Address</a:t>
            </a:r>
          </a:p>
        </p:txBody>
      </p:sp>
      <p:sp>
        <p:nvSpPr>
          <p:cNvPr id="30" name="TextBox 29"/>
          <p:cNvSpPr txBox="1"/>
          <p:nvPr/>
        </p:nvSpPr>
        <p:spPr>
          <a:xfrm>
            <a:off x="1403014" y="4102040"/>
            <a:ext cx="683996" cy="1785104"/>
          </a:xfrm>
          <a:prstGeom prst="rect">
            <a:avLst/>
          </a:prstGeom>
          <a:noFill/>
        </p:spPr>
        <p:txBody>
          <a:bodyPr wrap="square" rtlCol="0">
            <a:spAutoFit/>
          </a:bodyPr>
          <a:lstStyle/>
          <a:p>
            <a:r>
              <a:rPr lang="en-US" sz="1000" dirty="0" err="1" smtClean="0">
                <a:latin typeface="Times New Roman" panose="02020603050405020304" pitchFamily="18" charset="0"/>
                <a:cs typeface="Times New Roman" panose="02020603050405020304" pitchFamily="18" charset="0"/>
              </a:rPr>
              <a:t>Eid</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Name</a:t>
            </a:r>
          </a:p>
          <a:p>
            <a:r>
              <a:rPr lang="en-US" sz="1000" dirty="0" smtClean="0">
                <a:latin typeface="Times New Roman" panose="02020603050405020304" pitchFamily="18" charset="0"/>
                <a:cs typeface="Times New Roman" panose="02020603050405020304" pitchFamily="18" charset="0"/>
              </a:rPr>
              <a:t>Gmail</a:t>
            </a:r>
          </a:p>
          <a:p>
            <a:r>
              <a:rPr lang="en-US" sz="1000" dirty="0" smtClean="0">
                <a:latin typeface="Times New Roman" panose="02020603050405020304" pitchFamily="18" charset="0"/>
                <a:cs typeface="Times New Roman" panose="02020603050405020304" pitchFamily="18" charset="0"/>
              </a:rPr>
              <a:t>Gender</a:t>
            </a:r>
          </a:p>
          <a:p>
            <a:r>
              <a:rPr lang="en-US" sz="1000" dirty="0" smtClean="0">
                <a:latin typeface="Times New Roman" panose="02020603050405020304" pitchFamily="18" charset="0"/>
                <a:cs typeface="Times New Roman" panose="02020603050405020304" pitchFamily="18" charset="0"/>
              </a:rPr>
              <a:t>Contact</a:t>
            </a:r>
          </a:p>
          <a:p>
            <a:r>
              <a:rPr lang="en-US" sz="1000" dirty="0" err="1" smtClean="0">
                <a:latin typeface="Times New Roman" panose="02020603050405020304" pitchFamily="18" charset="0"/>
                <a:cs typeface="Times New Roman" panose="02020603050405020304" pitchFamily="18" charset="0"/>
              </a:rPr>
              <a:t>Dob</a:t>
            </a:r>
            <a:endParaRPr lang="en-US" sz="1000" dirty="0" smtClean="0">
              <a:latin typeface="Times New Roman" panose="02020603050405020304" pitchFamily="18" charset="0"/>
              <a:cs typeface="Times New Roman" panose="02020603050405020304" pitchFamily="18" charset="0"/>
            </a:endParaRPr>
          </a:p>
          <a:p>
            <a:r>
              <a:rPr lang="en-US" sz="1000" dirty="0" err="1" smtClean="0">
                <a:latin typeface="Times New Roman" panose="02020603050405020304" pitchFamily="18" charset="0"/>
                <a:cs typeface="Times New Roman" panose="02020603050405020304" pitchFamily="18" charset="0"/>
              </a:rPr>
              <a:t>Doj</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Pass</a:t>
            </a:r>
          </a:p>
          <a:p>
            <a:r>
              <a:rPr lang="en-US" sz="1000" dirty="0" err="1" smtClean="0">
                <a:latin typeface="Times New Roman" panose="02020603050405020304" pitchFamily="18" charset="0"/>
                <a:cs typeface="Times New Roman" panose="02020603050405020304" pitchFamily="18" charset="0"/>
              </a:rPr>
              <a:t>Utype</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Address</a:t>
            </a:r>
          </a:p>
          <a:p>
            <a:r>
              <a:rPr lang="en-US" sz="1000" dirty="0" smtClean="0">
                <a:latin typeface="Times New Roman" panose="02020603050405020304" pitchFamily="18" charset="0"/>
                <a:cs typeface="Times New Roman" panose="02020603050405020304" pitchFamily="18" charset="0"/>
              </a:rPr>
              <a:t>salary</a:t>
            </a:r>
          </a:p>
        </p:txBody>
      </p:sp>
      <p:sp>
        <p:nvSpPr>
          <p:cNvPr id="31" name="TextBox 30"/>
          <p:cNvSpPr txBox="1"/>
          <p:nvPr/>
        </p:nvSpPr>
        <p:spPr>
          <a:xfrm>
            <a:off x="1464561" y="5971346"/>
            <a:ext cx="683996" cy="553998"/>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Add ()</a:t>
            </a:r>
          </a:p>
          <a:p>
            <a:r>
              <a:rPr lang="en-US" sz="1000" dirty="0" smtClean="0">
                <a:latin typeface="Times New Roman" panose="02020603050405020304" pitchFamily="18" charset="0"/>
                <a:cs typeface="Times New Roman" panose="02020603050405020304" pitchFamily="18" charset="0"/>
              </a:rPr>
              <a:t>Update ()</a:t>
            </a:r>
          </a:p>
          <a:p>
            <a:r>
              <a:rPr lang="en-US" sz="1000" dirty="0" smtClean="0">
                <a:latin typeface="Times New Roman" panose="02020603050405020304" pitchFamily="18" charset="0"/>
                <a:cs typeface="Times New Roman" panose="02020603050405020304" pitchFamily="18" charset="0"/>
              </a:rPr>
              <a:t>Delete ()</a:t>
            </a:r>
          </a:p>
        </p:txBody>
      </p:sp>
      <p:sp>
        <p:nvSpPr>
          <p:cNvPr id="32" name="TextBox 31"/>
          <p:cNvSpPr txBox="1"/>
          <p:nvPr/>
        </p:nvSpPr>
        <p:spPr>
          <a:xfrm>
            <a:off x="7128204" y="5659243"/>
            <a:ext cx="683996" cy="553998"/>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Add ()</a:t>
            </a:r>
          </a:p>
          <a:p>
            <a:r>
              <a:rPr lang="en-US" sz="1000" dirty="0" smtClean="0">
                <a:latin typeface="Times New Roman" panose="02020603050405020304" pitchFamily="18" charset="0"/>
                <a:cs typeface="Times New Roman" panose="02020603050405020304" pitchFamily="18" charset="0"/>
              </a:rPr>
              <a:t>Update ()</a:t>
            </a:r>
          </a:p>
          <a:p>
            <a:r>
              <a:rPr lang="en-US" sz="1000" dirty="0" smtClean="0">
                <a:latin typeface="Times New Roman" panose="02020603050405020304" pitchFamily="18" charset="0"/>
                <a:cs typeface="Times New Roman" panose="02020603050405020304" pitchFamily="18" charset="0"/>
              </a:rPr>
              <a:t>Delete ()</a:t>
            </a:r>
          </a:p>
        </p:txBody>
      </p:sp>
      <p:sp>
        <p:nvSpPr>
          <p:cNvPr id="33" name="TextBox 32"/>
          <p:cNvSpPr txBox="1"/>
          <p:nvPr/>
        </p:nvSpPr>
        <p:spPr>
          <a:xfrm>
            <a:off x="4644088" y="5251506"/>
            <a:ext cx="683996" cy="553998"/>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Add ()</a:t>
            </a:r>
          </a:p>
          <a:p>
            <a:r>
              <a:rPr lang="en-US" sz="1000" dirty="0" smtClean="0">
                <a:latin typeface="Times New Roman" panose="02020603050405020304" pitchFamily="18" charset="0"/>
                <a:cs typeface="Times New Roman" panose="02020603050405020304" pitchFamily="18" charset="0"/>
              </a:rPr>
              <a:t>Update ()</a:t>
            </a:r>
          </a:p>
          <a:p>
            <a:r>
              <a:rPr lang="en-US" sz="1000" dirty="0" smtClean="0">
                <a:latin typeface="Times New Roman" panose="02020603050405020304" pitchFamily="18" charset="0"/>
                <a:cs typeface="Times New Roman" panose="02020603050405020304" pitchFamily="18" charset="0"/>
              </a:rPr>
              <a:t>Delete ()</a:t>
            </a:r>
          </a:p>
        </p:txBody>
      </p:sp>
      <p:sp>
        <p:nvSpPr>
          <p:cNvPr id="34" name="TextBox 33"/>
          <p:cNvSpPr txBox="1"/>
          <p:nvPr/>
        </p:nvSpPr>
        <p:spPr>
          <a:xfrm>
            <a:off x="6850124" y="1938898"/>
            <a:ext cx="683996" cy="553998"/>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Add ()</a:t>
            </a:r>
          </a:p>
          <a:p>
            <a:r>
              <a:rPr lang="en-US" sz="1000" dirty="0" smtClean="0">
                <a:latin typeface="Times New Roman" panose="02020603050405020304" pitchFamily="18" charset="0"/>
                <a:cs typeface="Times New Roman" panose="02020603050405020304" pitchFamily="18" charset="0"/>
              </a:rPr>
              <a:t>Update ()</a:t>
            </a:r>
          </a:p>
          <a:p>
            <a:r>
              <a:rPr lang="en-US" sz="1000" dirty="0" smtClean="0">
                <a:latin typeface="Times New Roman" panose="02020603050405020304" pitchFamily="18" charset="0"/>
                <a:cs typeface="Times New Roman" panose="02020603050405020304" pitchFamily="18" charset="0"/>
              </a:rPr>
              <a:t>Delete ()</a:t>
            </a:r>
          </a:p>
        </p:txBody>
      </p:sp>
      <p:sp>
        <p:nvSpPr>
          <p:cNvPr id="35" name="TextBox 34"/>
          <p:cNvSpPr txBox="1"/>
          <p:nvPr/>
        </p:nvSpPr>
        <p:spPr>
          <a:xfrm>
            <a:off x="6840332" y="908720"/>
            <a:ext cx="683996" cy="400110"/>
          </a:xfrm>
          <a:prstGeom prst="rect">
            <a:avLst/>
          </a:prstGeom>
          <a:noFill/>
        </p:spPr>
        <p:txBody>
          <a:bodyPr wrap="square" rtlCol="0">
            <a:spAutoFit/>
          </a:bodyPr>
          <a:lstStyle/>
          <a:p>
            <a:r>
              <a:rPr lang="en-US" sz="1000" dirty="0" err="1" smtClean="0">
                <a:latin typeface="Times New Roman" panose="02020603050405020304" pitchFamily="18" charset="0"/>
                <a:cs typeface="Times New Roman" panose="02020603050405020304" pitchFamily="18" charset="0"/>
              </a:rPr>
              <a:t>cid</a:t>
            </a:r>
            <a:r>
              <a:rPr lang="en-US" sz="1000" dirty="0" smtClean="0">
                <a:latin typeface="Times New Roman" panose="02020603050405020304" pitchFamily="18" charset="0"/>
                <a:cs typeface="Times New Roman" panose="02020603050405020304" pitchFamily="18" charset="0"/>
              </a:rPr>
              <a:t> </a:t>
            </a:r>
          </a:p>
          <a:p>
            <a:r>
              <a:rPr lang="en-US" sz="1000" dirty="0" smtClean="0">
                <a:latin typeface="Times New Roman" panose="02020603050405020304" pitchFamily="18" charset="0"/>
                <a:cs typeface="Times New Roman" panose="02020603050405020304" pitchFamily="18" charset="0"/>
              </a:rPr>
              <a:t>name</a:t>
            </a:r>
          </a:p>
        </p:txBody>
      </p:sp>
      <p:sp>
        <p:nvSpPr>
          <p:cNvPr id="37" name="TextBox 36"/>
          <p:cNvSpPr txBox="1"/>
          <p:nvPr/>
        </p:nvSpPr>
        <p:spPr>
          <a:xfrm>
            <a:off x="4572080" y="4313324"/>
            <a:ext cx="683996" cy="707886"/>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Invoice</a:t>
            </a:r>
          </a:p>
          <a:p>
            <a:r>
              <a:rPr lang="en-US" sz="1000" dirty="0" smtClean="0">
                <a:latin typeface="Times New Roman" panose="02020603050405020304" pitchFamily="18" charset="0"/>
                <a:cs typeface="Times New Roman" panose="02020603050405020304" pitchFamily="18" charset="0"/>
              </a:rPr>
              <a:t>Name contact </a:t>
            </a:r>
            <a:r>
              <a:rPr lang="en-US" sz="1000" dirty="0" err="1" smtClean="0">
                <a:latin typeface="Times New Roman" panose="02020603050405020304" pitchFamily="18" charset="0"/>
                <a:cs typeface="Times New Roman" panose="02020603050405020304" pitchFamily="18" charset="0"/>
              </a:rPr>
              <a:t>desc</a:t>
            </a:r>
            <a:endParaRPr lang="en-US" sz="1000" dirty="0" smtClean="0">
              <a:latin typeface="Times New Roman" panose="02020603050405020304" pitchFamily="18" charset="0"/>
              <a:cs typeface="Times New Roman" panose="02020603050405020304" pitchFamily="18" charset="0"/>
            </a:endParaRPr>
          </a:p>
        </p:txBody>
      </p:sp>
      <p:sp>
        <p:nvSpPr>
          <p:cNvPr id="38" name="TextBox 37"/>
          <p:cNvSpPr txBox="1"/>
          <p:nvPr/>
        </p:nvSpPr>
        <p:spPr>
          <a:xfrm>
            <a:off x="7128204" y="4470516"/>
            <a:ext cx="683996" cy="1169551"/>
          </a:xfrm>
          <a:prstGeom prst="rect">
            <a:avLst/>
          </a:prstGeom>
          <a:noFill/>
        </p:spPr>
        <p:txBody>
          <a:bodyPr wrap="square" rtlCol="0">
            <a:spAutoFit/>
          </a:bodyPr>
          <a:lstStyle/>
          <a:p>
            <a:r>
              <a:rPr lang="en-US" sz="1000" dirty="0" err="1" smtClean="0">
                <a:latin typeface="Times New Roman" panose="02020603050405020304" pitchFamily="18" charset="0"/>
                <a:cs typeface="Times New Roman" panose="02020603050405020304" pitchFamily="18" charset="0"/>
              </a:rPr>
              <a:t>Pid</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category</a:t>
            </a:r>
          </a:p>
          <a:p>
            <a:r>
              <a:rPr lang="en-US" sz="1000" dirty="0" smtClean="0">
                <a:latin typeface="Times New Roman" panose="02020603050405020304" pitchFamily="18" charset="0"/>
                <a:cs typeface="Times New Roman" panose="02020603050405020304" pitchFamily="18" charset="0"/>
              </a:rPr>
              <a:t>supplier</a:t>
            </a:r>
          </a:p>
          <a:p>
            <a:r>
              <a:rPr lang="en-US" sz="1000" dirty="0" smtClean="0">
                <a:latin typeface="Times New Roman" panose="02020603050405020304" pitchFamily="18" charset="0"/>
                <a:cs typeface="Times New Roman" panose="02020603050405020304" pitchFamily="18" charset="0"/>
              </a:rPr>
              <a:t>Name </a:t>
            </a:r>
          </a:p>
          <a:p>
            <a:r>
              <a:rPr lang="en-US" sz="1000" dirty="0" err="1" smtClean="0">
                <a:latin typeface="Times New Roman" panose="02020603050405020304" pitchFamily="18" charset="0"/>
                <a:cs typeface="Times New Roman" panose="02020603050405020304" pitchFamily="18" charset="0"/>
              </a:rPr>
              <a:t>Qty</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Price</a:t>
            </a:r>
          </a:p>
          <a:p>
            <a:r>
              <a:rPr lang="en-US" sz="1000" dirty="0" smtClean="0">
                <a:latin typeface="Times New Roman" panose="02020603050405020304" pitchFamily="18" charset="0"/>
                <a:cs typeface="Times New Roman" panose="02020603050405020304" pitchFamily="18" charset="0"/>
              </a:rPr>
              <a:t>status</a:t>
            </a:r>
          </a:p>
        </p:txBody>
      </p:sp>
      <p:sp>
        <p:nvSpPr>
          <p:cNvPr id="39" name="TextBox 38"/>
          <p:cNvSpPr txBox="1"/>
          <p:nvPr/>
        </p:nvSpPr>
        <p:spPr>
          <a:xfrm>
            <a:off x="4499992" y="928594"/>
            <a:ext cx="683996" cy="400110"/>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 name</a:t>
            </a:r>
          </a:p>
          <a:p>
            <a:r>
              <a:rPr lang="en-US" sz="1000" dirty="0" smtClean="0">
                <a:latin typeface="Times New Roman" panose="02020603050405020304" pitchFamily="18" charset="0"/>
                <a:cs typeface="Times New Roman" panose="02020603050405020304" pitchFamily="18" charset="0"/>
              </a:rPr>
              <a:t>contact</a:t>
            </a:r>
          </a:p>
        </p:txBody>
      </p:sp>
      <p:sp>
        <p:nvSpPr>
          <p:cNvPr id="40" name="TextBox 39"/>
          <p:cNvSpPr txBox="1"/>
          <p:nvPr/>
        </p:nvSpPr>
        <p:spPr>
          <a:xfrm>
            <a:off x="1878408" y="2514248"/>
            <a:ext cx="1289516" cy="861774"/>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Employee report ()</a:t>
            </a:r>
          </a:p>
          <a:p>
            <a:r>
              <a:rPr lang="en-US" sz="1000" dirty="0" smtClean="0">
                <a:latin typeface="Times New Roman" panose="02020603050405020304" pitchFamily="18" charset="0"/>
                <a:cs typeface="Times New Roman" panose="02020603050405020304" pitchFamily="18" charset="0"/>
              </a:rPr>
              <a:t>Product report  ()</a:t>
            </a:r>
          </a:p>
          <a:p>
            <a:r>
              <a:rPr lang="en-US" sz="1000" dirty="0" smtClean="0">
                <a:latin typeface="Times New Roman" panose="02020603050405020304" pitchFamily="18" charset="0"/>
                <a:cs typeface="Times New Roman" panose="02020603050405020304" pitchFamily="18" charset="0"/>
              </a:rPr>
              <a:t>Supplier report ()</a:t>
            </a:r>
          </a:p>
          <a:p>
            <a:r>
              <a:rPr lang="en-US" sz="1000" dirty="0" smtClean="0">
                <a:latin typeface="Times New Roman" panose="02020603050405020304" pitchFamily="18" charset="0"/>
                <a:cs typeface="Times New Roman" panose="02020603050405020304" pitchFamily="18" charset="0"/>
              </a:rPr>
              <a:t>Category report ()</a:t>
            </a:r>
          </a:p>
          <a:p>
            <a:r>
              <a:rPr lang="en-US" sz="1000" dirty="0" smtClean="0">
                <a:latin typeface="Times New Roman" panose="02020603050405020304" pitchFamily="18" charset="0"/>
                <a:cs typeface="Times New Roman" panose="02020603050405020304" pitchFamily="18" charset="0"/>
              </a:rPr>
              <a:t>Sales report ()</a:t>
            </a:r>
          </a:p>
        </p:txBody>
      </p:sp>
      <p:sp>
        <p:nvSpPr>
          <p:cNvPr id="41" name="TextBox 40"/>
          <p:cNvSpPr txBox="1"/>
          <p:nvPr/>
        </p:nvSpPr>
        <p:spPr>
          <a:xfrm>
            <a:off x="4499992" y="1938898"/>
            <a:ext cx="1008112" cy="400110"/>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Gives order ()</a:t>
            </a:r>
          </a:p>
          <a:p>
            <a:r>
              <a:rPr lang="en-US" sz="1000" dirty="0" smtClean="0">
                <a:latin typeface="Times New Roman" panose="02020603050405020304" pitchFamily="18" charset="0"/>
                <a:cs typeface="Times New Roman" panose="02020603050405020304" pitchFamily="18" charset="0"/>
              </a:rPr>
              <a:t>Bill receipt ()</a:t>
            </a:r>
          </a:p>
        </p:txBody>
      </p:sp>
      <p:cxnSp>
        <p:nvCxnSpPr>
          <p:cNvPr id="43" name="Elbow Connector 42"/>
          <p:cNvCxnSpPr>
            <a:stCxn id="2" idx="3"/>
            <a:endCxn id="5" idx="1"/>
          </p:cNvCxnSpPr>
          <p:nvPr/>
        </p:nvCxnSpPr>
        <p:spPr>
          <a:xfrm flipV="1">
            <a:off x="3268191" y="1495727"/>
            <a:ext cx="1015777" cy="457109"/>
          </a:xfrm>
          <a:prstGeom prst="bentConnector3">
            <a:avLst/>
          </a:prstGeom>
        </p:spPr>
        <p:style>
          <a:lnRef idx="1">
            <a:schemeClr val="dk1"/>
          </a:lnRef>
          <a:fillRef idx="0">
            <a:schemeClr val="dk1"/>
          </a:fillRef>
          <a:effectRef idx="0">
            <a:schemeClr val="dk1"/>
          </a:effectRef>
          <a:fontRef idx="minor">
            <a:schemeClr val="tx1"/>
          </a:fontRef>
        </p:style>
      </p:cxnSp>
      <p:cxnSp>
        <p:nvCxnSpPr>
          <p:cNvPr id="45" name="Elbow Connector 44"/>
          <p:cNvCxnSpPr>
            <a:stCxn id="7" idx="2"/>
          </p:cNvCxnSpPr>
          <p:nvPr/>
        </p:nvCxnSpPr>
        <p:spPr>
          <a:xfrm rot="5400000">
            <a:off x="5201576" y="631280"/>
            <a:ext cx="245272" cy="4112041"/>
          </a:xfrm>
          <a:prstGeom prst="bentConnector2">
            <a:avLst/>
          </a:prstGeom>
        </p:spPr>
        <p:style>
          <a:lnRef idx="1">
            <a:schemeClr val="dk1"/>
          </a:lnRef>
          <a:fillRef idx="0">
            <a:schemeClr val="dk1"/>
          </a:fillRef>
          <a:effectRef idx="0">
            <a:schemeClr val="dk1"/>
          </a:effectRef>
          <a:fontRef idx="minor">
            <a:schemeClr val="tx1"/>
          </a:fontRef>
        </p:style>
      </p:cxnSp>
      <p:cxnSp>
        <p:nvCxnSpPr>
          <p:cNvPr id="50" name="Elbow Connector 49"/>
          <p:cNvCxnSpPr/>
          <p:nvPr/>
        </p:nvCxnSpPr>
        <p:spPr>
          <a:xfrm rot="16200000" flipH="1">
            <a:off x="6682494" y="2967775"/>
            <a:ext cx="1287544" cy="97186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4" name="Elbow Connector 53"/>
          <p:cNvCxnSpPr>
            <a:stCxn id="2" idx="2"/>
            <a:endCxn id="6" idx="3"/>
          </p:cNvCxnSpPr>
          <p:nvPr/>
        </p:nvCxnSpPr>
        <p:spPr>
          <a:xfrm rot="16200000" flipH="1">
            <a:off x="1842111" y="4210921"/>
            <a:ext cx="1639602" cy="219776"/>
          </a:xfrm>
          <a:prstGeom prst="bentConnector4">
            <a:avLst>
              <a:gd name="adj1" fmla="val 7772"/>
              <a:gd name="adj2" fmla="val 429877"/>
            </a:avLst>
          </a:prstGeom>
        </p:spPr>
        <p:style>
          <a:lnRef idx="1">
            <a:schemeClr val="dk1"/>
          </a:lnRef>
          <a:fillRef idx="0">
            <a:schemeClr val="dk1"/>
          </a:fillRef>
          <a:effectRef idx="0">
            <a:schemeClr val="dk1"/>
          </a:effectRef>
          <a:fontRef idx="minor">
            <a:schemeClr val="tx1"/>
          </a:fontRef>
        </p:style>
      </p:cxnSp>
      <p:cxnSp>
        <p:nvCxnSpPr>
          <p:cNvPr id="76" name="Elbow Connector 75"/>
          <p:cNvCxnSpPr>
            <a:stCxn id="4" idx="0"/>
          </p:cNvCxnSpPr>
          <p:nvPr/>
        </p:nvCxnSpPr>
        <p:spPr>
          <a:xfrm rot="16200000" flipV="1">
            <a:off x="3858731" y="2486089"/>
            <a:ext cx="742385" cy="1908130"/>
          </a:xfrm>
          <a:prstGeom prst="bentConnector2">
            <a:avLst/>
          </a:prstGeom>
        </p:spPr>
        <p:style>
          <a:lnRef idx="1">
            <a:schemeClr val="dk1"/>
          </a:lnRef>
          <a:fillRef idx="0">
            <a:schemeClr val="dk1"/>
          </a:fillRef>
          <a:effectRef idx="0">
            <a:schemeClr val="dk1"/>
          </a:effectRef>
          <a:fontRef idx="minor">
            <a:schemeClr val="tx1"/>
          </a:fontRef>
        </p:style>
      </p:cxnSp>
      <p:sp>
        <p:nvSpPr>
          <p:cNvPr id="79" name="Isosceles Triangle 78"/>
          <p:cNvSpPr/>
          <p:nvPr/>
        </p:nvSpPr>
        <p:spPr>
          <a:xfrm rot="16200000">
            <a:off x="3257864" y="1898840"/>
            <a:ext cx="90000" cy="90000"/>
          </a:xfrm>
          <a:prstGeom prst="triangle">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1" name="Isosceles Triangle 80"/>
          <p:cNvSpPr/>
          <p:nvPr/>
        </p:nvSpPr>
        <p:spPr>
          <a:xfrm rot="16200000">
            <a:off x="3257864" y="2996953"/>
            <a:ext cx="90000" cy="90000"/>
          </a:xfrm>
          <a:prstGeom prst="triangle">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2" name="Isosceles Triangle 81"/>
          <p:cNvSpPr/>
          <p:nvPr/>
        </p:nvSpPr>
        <p:spPr>
          <a:xfrm>
            <a:off x="2510856" y="3501008"/>
            <a:ext cx="90000" cy="90000"/>
          </a:xfrm>
          <a:prstGeom prst="triangle">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3" name="Flowchart: Decision 82"/>
          <p:cNvSpPr/>
          <p:nvPr/>
        </p:nvSpPr>
        <p:spPr>
          <a:xfrm>
            <a:off x="3275856" y="2762936"/>
            <a:ext cx="90000" cy="90000"/>
          </a:xfrm>
          <a:prstGeom prst="flowChartDecisio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4" name="TextBox 83"/>
          <p:cNvSpPr txBox="1"/>
          <p:nvPr/>
        </p:nvSpPr>
        <p:spPr>
          <a:xfrm>
            <a:off x="4139952" y="1238563"/>
            <a:ext cx="45719" cy="246221"/>
          </a:xfrm>
          <a:prstGeom prst="rect">
            <a:avLst/>
          </a:prstGeom>
          <a:noFill/>
        </p:spPr>
        <p:txBody>
          <a:bodyPr wrap="square" rtlCol="0">
            <a:spAutoFit/>
          </a:bodyPr>
          <a:lstStyle/>
          <a:p>
            <a:r>
              <a:rPr lang="en-US" sz="1000" dirty="0" smtClean="0"/>
              <a:t>1</a:t>
            </a:r>
            <a:endParaRPr lang="en-IN" sz="1000" dirty="0"/>
          </a:p>
        </p:txBody>
      </p:sp>
      <p:sp>
        <p:nvSpPr>
          <p:cNvPr id="86" name="TextBox 85"/>
          <p:cNvSpPr txBox="1"/>
          <p:nvPr/>
        </p:nvSpPr>
        <p:spPr>
          <a:xfrm>
            <a:off x="7380232" y="2590530"/>
            <a:ext cx="274888" cy="246221"/>
          </a:xfrm>
          <a:prstGeom prst="rect">
            <a:avLst/>
          </a:prstGeom>
          <a:noFill/>
        </p:spPr>
        <p:txBody>
          <a:bodyPr wrap="square" rtlCol="0">
            <a:spAutoFit/>
          </a:bodyPr>
          <a:lstStyle/>
          <a:p>
            <a:r>
              <a:rPr lang="en-US" sz="1000" dirty="0"/>
              <a:t>*</a:t>
            </a:r>
            <a:endParaRPr lang="en-IN" sz="1000" dirty="0"/>
          </a:p>
        </p:txBody>
      </p:sp>
      <p:sp>
        <p:nvSpPr>
          <p:cNvPr id="87" name="TextBox 86"/>
          <p:cNvSpPr txBox="1"/>
          <p:nvPr/>
        </p:nvSpPr>
        <p:spPr>
          <a:xfrm>
            <a:off x="7825504" y="3819201"/>
            <a:ext cx="274888" cy="246221"/>
          </a:xfrm>
          <a:prstGeom prst="rect">
            <a:avLst/>
          </a:prstGeom>
          <a:noFill/>
        </p:spPr>
        <p:txBody>
          <a:bodyPr wrap="square" rtlCol="0">
            <a:spAutoFit/>
          </a:bodyPr>
          <a:lstStyle/>
          <a:p>
            <a:r>
              <a:rPr lang="en-US" sz="1000" dirty="0"/>
              <a:t>*</a:t>
            </a:r>
            <a:endParaRPr lang="en-IN" sz="1000" dirty="0"/>
          </a:p>
        </p:txBody>
      </p:sp>
      <p:sp>
        <p:nvSpPr>
          <p:cNvPr id="88" name="TextBox 87"/>
          <p:cNvSpPr txBox="1"/>
          <p:nvPr/>
        </p:nvSpPr>
        <p:spPr>
          <a:xfrm>
            <a:off x="5183988" y="3579186"/>
            <a:ext cx="274888" cy="246221"/>
          </a:xfrm>
          <a:prstGeom prst="rect">
            <a:avLst/>
          </a:prstGeom>
          <a:noFill/>
        </p:spPr>
        <p:txBody>
          <a:bodyPr wrap="square" rtlCol="0">
            <a:spAutoFit/>
          </a:bodyPr>
          <a:lstStyle/>
          <a:p>
            <a:r>
              <a:rPr lang="en-US" sz="1000" dirty="0"/>
              <a:t>*</a:t>
            </a:r>
            <a:endParaRPr lang="en-IN" sz="1000" dirty="0"/>
          </a:p>
        </p:txBody>
      </p:sp>
      <p:sp>
        <p:nvSpPr>
          <p:cNvPr id="89" name="TextBox 88"/>
          <p:cNvSpPr txBox="1"/>
          <p:nvPr/>
        </p:nvSpPr>
        <p:spPr>
          <a:xfrm>
            <a:off x="2789207" y="4883723"/>
            <a:ext cx="274888" cy="246221"/>
          </a:xfrm>
          <a:prstGeom prst="rect">
            <a:avLst/>
          </a:prstGeom>
          <a:noFill/>
        </p:spPr>
        <p:txBody>
          <a:bodyPr wrap="square" rtlCol="0">
            <a:spAutoFit/>
          </a:bodyPr>
          <a:lstStyle/>
          <a:p>
            <a:r>
              <a:rPr lang="en-US" sz="1000" dirty="0"/>
              <a:t>*</a:t>
            </a:r>
            <a:endParaRPr lang="en-IN" sz="1000" dirty="0"/>
          </a:p>
        </p:txBody>
      </p:sp>
      <p:sp>
        <p:nvSpPr>
          <p:cNvPr id="90" name="Rectangle 89"/>
          <p:cNvSpPr/>
          <p:nvPr/>
        </p:nvSpPr>
        <p:spPr>
          <a:xfrm>
            <a:off x="140321" y="154087"/>
            <a:ext cx="1808508" cy="1077218"/>
          </a:xfrm>
          <a:prstGeom prst="rect">
            <a:avLst/>
          </a:prstGeom>
        </p:spPr>
        <p:txBody>
          <a:bodyPr wrap="none">
            <a:spAutoFit/>
          </a:bodyPr>
          <a:lstStyle/>
          <a:p>
            <a:r>
              <a:rPr lang="en-US" sz="3200" b="1" dirty="0" smtClean="0">
                <a:ln w="11430"/>
                <a:effectLst>
                  <a:outerShdw blurRad="80000" dist="40000" dir="5040000" algn="tl">
                    <a:srgbClr val="000000">
                      <a:alpha val="30000"/>
                    </a:srgbClr>
                  </a:outerShdw>
                </a:effectLst>
                <a:latin typeface="High Tower Text" pitchFamily="18" charset="0"/>
              </a:rPr>
              <a:t>Class</a:t>
            </a:r>
          </a:p>
          <a:p>
            <a:r>
              <a:rPr lang="en-US" sz="3200" b="1" dirty="0" smtClean="0">
                <a:ln w="11430"/>
                <a:effectLst>
                  <a:outerShdw blurRad="80000" dist="40000" dir="5040000" algn="tl">
                    <a:srgbClr val="000000">
                      <a:alpha val="30000"/>
                    </a:srgbClr>
                  </a:outerShdw>
                </a:effectLst>
                <a:latin typeface="High Tower Text" pitchFamily="18" charset="0"/>
              </a:rPr>
              <a:t>Diagram </a:t>
            </a:r>
            <a:endParaRPr lang="en-IN" sz="3200" dirty="0"/>
          </a:p>
        </p:txBody>
      </p:sp>
    </p:spTree>
    <p:extLst>
      <p:ext uri="{BB962C8B-B14F-4D97-AF65-F5344CB8AC3E}">
        <p14:creationId xmlns:p14="http://schemas.microsoft.com/office/powerpoint/2010/main" val="1059953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5856" y="764944"/>
            <a:ext cx="1432335" cy="2160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 name="Rectangle 2"/>
          <p:cNvSpPr/>
          <p:nvPr/>
        </p:nvSpPr>
        <p:spPr>
          <a:xfrm>
            <a:off x="7020272" y="4102040"/>
            <a:ext cx="1440000" cy="163121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 name="Rectangle 3"/>
          <p:cNvSpPr/>
          <p:nvPr/>
        </p:nvSpPr>
        <p:spPr>
          <a:xfrm>
            <a:off x="4463988" y="3811346"/>
            <a:ext cx="1440000" cy="131859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p:cNvSpPr/>
          <p:nvPr/>
        </p:nvSpPr>
        <p:spPr>
          <a:xfrm>
            <a:off x="4644168" y="939708"/>
            <a:ext cx="1440000" cy="133716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 name="Rectangle 5"/>
          <p:cNvSpPr/>
          <p:nvPr/>
        </p:nvSpPr>
        <p:spPr>
          <a:xfrm>
            <a:off x="1411472" y="4165858"/>
            <a:ext cx="1432336" cy="221547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Rectangle 6"/>
          <p:cNvSpPr/>
          <p:nvPr/>
        </p:nvSpPr>
        <p:spPr>
          <a:xfrm>
            <a:off x="6660232" y="1392506"/>
            <a:ext cx="1440000" cy="95637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8" name="Straight Connector 7"/>
          <p:cNvCxnSpPr/>
          <p:nvPr/>
        </p:nvCxnSpPr>
        <p:spPr>
          <a:xfrm>
            <a:off x="1835856" y="1124744"/>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653905" y="1404950"/>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660392" y="1773056"/>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463988" y="4171386"/>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020432" y="4398508"/>
            <a:ext cx="14400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403807" y="4559062"/>
            <a:ext cx="1440000"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943788" y="816967"/>
            <a:ext cx="122413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Admin class</a:t>
            </a:r>
            <a:endParaRPr lang="en-IN"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455620" y="4188356"/>
            <a:ext cx="1388187"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E: Employee</a:t>
            </a:r>
            <a:endParaRPr lang="en-IN"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4689829" y="1026396"/>
            <a:ext cx="1368152"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 Customer </a:t>
            </a:r>
            <a:endParaRPr lang="en-IN"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6714198" y="1465279"/>
            <a:ext cx="133206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M: Category</a:t>
            </a:r>
            <a:endParaRPr lang="en-IN"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128204" y="4097504"/>
            <a:ext cx="122413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P: Product </a:t>
            </a:r>
            <a:endParaRPr lang="en-IN"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4571920" y="3837292"/>
            <a:ext cx="122413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S: Supplier</a:t>
            </a:r>
            <a:endParaRPr lang="en-IN" sz="14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1929167" y="1293728"/>
            <a:ext cx="683996" cy="1631216"/>
          </a:xfrm>
          <a:prstGeom prst="rect">
            <a:avLst/>
          </a:prstGeom>
          <a:noFill/>
        </p:spPr>
        <p:txBody>
          <a:bodyPr wrap="square" rtlCol="0">
            <a:spAutoFit/>
          </a:bodyPr>
          <a:lstStyle/>
          <a:p>
            <a:r>
              <a:rPr lang="en-US" sz="1000" dirty="0" err="1" smtClean="0">
                <a:latin typeface="Times New Roman" panose="02020603050405020304" pitchFamily="18" charset="0"/>
                <a:cs typeface="Times New Roman" panose="02020603050405020304" pitchFamily="18" charset="0"/>
              </a:rPr>
              <a:t>Eid</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Name</a:t>
            </a:r>
          </a:p>
          <a:p>
            <a:r>
              <a:rPr lang="en-US" sz="1000" dirty="0" smtClean="0">
                <a:latin typeface="Times New Roman" panose="02020603050405020304" pitchFamily="18" charset="0"/>
                <a:cs typeface="Times New Roman" panose="02020603050405020304" pitchFamily="18" charset="0"/>
              </a:rPr>
              <a:t>Gmail</a:t>
            </a:r>
          </a:p>
          <a:p>
            <a:r>
              <a:rPr lang="en-US" sz="1000" dirty="0" smtClean="0">
                <a:latin typeface="Times New Roman" panose="02020603050405020304" pitchFamily="18" charset="0"/>
                <a:cs typeface="Times New Roman" panose="02020603050405020304" pitchFamily="18" charset="0"/>
              </a:rPr>
              <a:t>Gender</a:t>
            </a:r>
          </a:p>
          <a:p>
            <a:r>
              <a:rPr lang="en-US" sz="1000" dirty="0" smtClean="0">
                <a:latin typeface="Times New Roman" panose="02020603050405020304" pitchFamily="18" charset="0"/>
                <a:cs typeface="Times New Roman" panose="02020603050405020304" pitchFamily="18" charset="0"/>
              </a:rPr>
              <a:t>Contact</a:t>
            </a:r>
          </a:p>
          <a:p>
            <a:r>
              <a:rPr lang="en-US" sz="1000" dirty="0" err="1" smtClean="0">
                <a:latin typeface="Times New Roman" panose="02020603050405020304" pitchFamily="18" charset="0"/>
                <a:cs typeface="Times New Roman" panose="02020603050405020304" pitchFamily="18" charset="0"/>
              </a:rPr>
              <a:t>Dob</a:t>
            </a:r>
            <a:endParaRPr lang="en-US" sz="1000" dirty="0" smtClean="0">
              <a:latin typeface="Times New Roman" panose="02020603050405020304" pitchFamily="18" charset="0"/>
              <a:cs typeface="Times New Roman" panose="02020603050405020304" pitchFamily="18" charset="0"/>
            </a:endParaRPr>
          </a:p>
          <a:p>
            <a:r>
              <a:rPr lang="en-US" sz="1000" dirty="0" err="1" smtClean="0">
                <a:latin typeface="Times New Roman" panose="02020603050405020304" pitchFamily="18" charset="0"/>
                <a:cs typeface="Times New Roman" panose="02020603050405020304" pitchFamily="18" charset="0"/>
              </a:rPr>
              <a:t>Doj</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Pass</a:t>
            </a:r>
          </a:p>
          <a:p>
            <a:r>
              <a:rPr lang="en-US" sz="1000" dirty="0" err="1" smtClean="0">
                <a:latin typeface="Times New Roman" panose="02020603050405020304" pitchFamily="18" charset="0"/>
                <a:cs typeface="Times New Roman" panose="02020603050405020304" pitchFamily="18" charset="0"/>
              </a:rPr>
              <a:t>Utype</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Address</a:t>
            </a:r>
          </a:p>
        </p:txBody>
      </p:sp>
      <p:sp>
        <p:nvSpPr>
          <p:cNvPr id="27" name="TextBox 26"/>
          <p:cNvSpPr txBox="1"/>
          <p:nvPr/>
        </p:nvSpPr>
        <p:spPr>
          <a:xfrm>
            <a:off x="1475022" y="4574158"/>
            <a:ext cx="683996" cy="1785104"/>
          </a:xfrm>
          <a:prstGeom prst="rect">
            <a:avLst/>
          </a:prstGeom>
          <a:noFill/>
        </p:spPr>
        <p:txBody>
          <a:bodyPr wrap="square" rtlCol="0">
            <a:spAutoFit/>
          </a:bodyPr>
          <a:lstStyle/>
          <a:p>
            <a:r>
              <a:rPr lang="en-US" sz="1000" dirty="0" err="1" smtClean="0">
                <a:latin typeface="Times New Roman" panose="02020603050405020304" pitchFamily="18" charset="0"/>
                <a:cs typeface="Times New Roman" panose="02020603050405020304" pitchFamily="18" charset="0"/>
              </a:rPr>
              <a:t>Eid</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Name</a:t>
            </a:r>
          </a:p>
          <a:p>
            <a:r>
              <a:rPr lang="en-US" sz="1000" dirty="0" smtClean="0">
                <a:latin typeface="Times New Roman" panose="02020603050405020304" pitchFamily="18" charset="0"/>
                <a:cs typeface="Times New Roman" panose="02020603050405020304" pitchFamily="18" charset="0"/>
              </a:rPr>
              <a:t>Gmail</a:t>
            </a:r>
          </a:p>
          <a:p>
            <a:r>
              <a:rPr lang="en-US" sz="1000" dirty="0" smtClean="0">
                <a:latin typeface="Times New Roman" panose="02020603050405020304" pitchFamily="18" charset="0"/>
                <a:cs typeface="Times New Roman" panose="02020603050405020304" pitchFamily="18" charset="0"/>
              </a:rPr>
              <a:t>Gender</a:t>
            </a:r>
          </a:p>
          <a:p>
            <a:r>
              <a:rPr lang="en-US" sz="1000" dirty="0" smtClean="0">
                <a:latin typeface="Times New Roman" panose="02020603050405020304" pitchFamily="18" charset="0"/>
                <a:cs typeface="Times New Roman" panose="02020603050405020304" pitchFamily="18" charset="0"/>
              </a:rPr>
              <a:t>Contact</a:t>
            </a:r>
          </a:p>
          <a:p>
            <a:r>
              <a:rPr lang="en-US" sz="1000" dirty="0" err="1" smtClean="0">
                <a:latin typeface="Times New Roman" panose="02020603050405020304" pitchFamily="18" charset="0"/>
                <a:cs typeface="Times New Roman" panose="02020603050405020304" pitchFamily="18" charset="0"/>
              </a:rPr>
              <a:t>Dob</a:t>
            </a:r>
            <a:endParaRPr lang="en-US" sz="1000" dirty="0" smtClean="0">
              <a:latin typeface="Times New Roman" panose="02020603050405020304" pitchFamily="18" charset="0"/>
              <a:cs typeface="Times New Roman" panose="02020603050405020304" pitchFamily="18" charset="0"/>
            </a:endParaRPr>
          </a:p>
          <a:p>
            <a:r>
              <a:rPr lang="en-US" sz="1000" dirty="0" err="1" smtClean="0">
                <a:latin typeface="Times New Roman" panose="02020603050405020304" pitchFamily="18" charset="0"/>
                <a:cs typeface="Times New Roman" panose="02020603050405020304" pitchFamily="18" charset="0"/>
              </a:rPr>
              <a:t>Doj</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Pass</a:t>
            </a:r>
          </a:p>
          <a:p>
            <a:r>
              <a:rPr lang="en-US" sz="1000" dirty="0" err="1" smtClean="0">
                <a:latin typeface="Times New Roman" panose="02020603050405020304" pitchFamily="18" charset="0"/>
                <a:cs typeface="Times New Roman" panose="02020603050405020304" pitchFamily="18" charset="0"/>
              </a:rPr>
              <a:t>Utype</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Address</a:t>
            </a:r>
          </a:p>
          <a:p>
            <a:r>
              <a:rPr lang="en-US" sz="1000" dirty="0" smtClean="0">
                <a:latin typeface="Times New Roman" panose="02020603050405020304" pitchFamily="18" charset="0"/>
                <a:cs typeface="Times New Roman" panose="02020603050405020304" pitchFamily="18" charset="0"/>
              </a:rPr>
              <a:t>salary</a:t>
            </a:r>
          </a:p>
        </p:txBody>
      </p:sp>
      <p:sp>
        <p:nvSpPr>
          <p:cNvPr id="32" name="TextBox 31"/>
          <p:cNvSpPr txBox="1"/>
          <p:nvPr/>
        </p:nvSpPr>
        <p:spPr>
          <a:xfrm>
            <a:off x="6840332" y="1874311"/>
            <a:ext cx="683996" cy="400110"/>
          </a:xfrm>
          <a:prstGeom prst="rect">
            <a:avLst/>
          </a:prstGeom>
          <a:noFill/>
        </p:spPr>
        <p:txBody>
          <a:bodyPr wrap="square" rtlCol="0">
            <a:spAutoFit/>
          </a:bodyPr>
          <a:lstStyle/>
          <a:p>
            <a:r>
              <a:rPr lang="en-US" sz="1000" dirty="0" err="1" smtClean="0">
                <a:latin typeface="Times New Roman" panose="02020603050405020304" pitchFamily="18" charset="0"/>
                <a:cs typeface="Times New Roman" panose="02020603050405020304" pitchFamily="18" charset="0"/>
              </a:rPr>
              <a:t>cid</a:t>
            </a:r>
            <a:r>
              <a:rPr lang="en-US" sz="1000" dirty="0" smtClean="0">
                <a:latin typeface="Times New Roman" panose="02020603050405020304" pitchFamily="18" charset="0"/>
                <a:cs typeface="Times New Roman" panose="02020603050405020304" pitchFamily="18" charset="0"/>
              </a:rPr>
              <a:t> </a:t>
            </a:r>
          </a:p>
          <a:p>
            <a:r>
              <a:rPr lang="en-US" sz="1000" dirty="0" smtClean="0">
                <a:latin typeface="Times New Roman" panose="02020603050405020304" pitchFamily="18" charset="0"/>
                <a:cs typeface="Times New Roman" panose="02020603050405020304" pitchFamily="18" charset="0"/>
              </a:rPr>
              <a:t>name</a:t>
            </a:r>
          </a:p>
        </p:txBody>
      </p:sp>
      <p:sp>
        <p:nvSpPr>
          <p:cNvPr id="33" name="TextBox 32"/>
          <p:cNvSpPr txBox="1"/>
          <p:nvPr/>
        </p:nvSpPr>
        <p:spPr>
          <a:xfrm>
            <a:off x="4572080" y="4313324"/>
            <a:ext cx="683996" cy="707886"/>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Invoice</a:t>
            </a:r>
          </a:p>
          <a:p>
            <a:r>
              <a:rPr lang="en-US" sz="1000" dirty="0" smtClean="0">
                <a:latin typeface="Times New Roman" panose="02020603050405020304" pitchFamily="18" charset="0"/>
                <a:cs typeface="Times New Roman" panose="02020603050405020304" pitchFamily="18" charset="0"/>
              </a:rPr>
              <a:t>Name contact </a:t>
            </a:r>
            <a:r>
              <a:rPr lang="en-US" sz="1000" dirty="0" err="1" smtClean="0">
                <a:latin typeface="Times New Roman" panose="02020603050405020304" pitchFamily="18" charset="0"/>
                <a:cs typeface="Times New Roman" panose="02020603050405020304" pitchFamily="18" charset="0"/>
              </a:rPr>
              <a:t>desc</a:t>
            </a:r>
            <a:endParaRPr lang="en-US" sz="1000" dirty="0" smtClean="0">
              <a:latin typeface="Times New Roman" panose="02020603050405020304" pitchFamily="18" charset="0"/>
              <a:cs typeface="Times New Roman" panose="02020603050405020304" pitchFamily="18" charset="0"/>
            </a:endParaRPr>
          </a:p>
        </p:txBody>
      </p:sp>
      <p:sp>
        <p:nvSpPr>
          <p:cNvPr id="34" name="TextBox 33"/>
          <p:cNvSpPr txBox="1"/>
          <p:nvPr/>
        </p:nvSpPr>
        <p:spPr>
          <a:xfrm>
            <a:off x="7128204" y="4470516"/>
            <a:ext cx="683996" cy="1169551"/>
          </a:xfrm>
          <a:prstGeom prst="rect">
            <a:avLst/>
          </a:prstGeom>
          <a:noFill/>
        </p:spPr>
        <p:txBody>
          <a:bodyPr wrap="square" rtlCol="0">
            <a:spAutoFit/>
          </a:bodyPr>
          <a:lstStyle/>
          <a:p>
            <a:r>
              <a:rPr lang="en-US" sz="1000" dirty="0" err="1" smtClean="0">
                <a:latin typeface="Times New Roman" panose="02020603050405020304" pitchFamily="18" charset="0"/>
                <a:cs typeface="Times New Roman" panose="02020603050405020304" pitchFamily="18" charset="0"/>
              </a:rPr>
              <a:t>Pid</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category</a:t>
            </a:r>
          </a:p>
          <a:p>
            <a:r>
              <a:rPr lang="en-US" sz="1000" dirty="0" smtClean="0">
                <a:latin typeface="Times New Roman" panose="02020603050405020304" pitchFamily="18" charset="0"/>
                <a:cs typeface="Times New Roman" panose="02020603050405020304" pitchFamily="18" charset="0"/>
              </a:rPr>
              <a:t>supplier</a:t>
            </a:r>
          </a:p>
          <a:p>
            <a:r>
              <a:rPr lang="en-US" sz="1000" dirty="0" smtClean="0">
                <a:latin typeface="Times New Roman" panose="02020603050405020304" pitchFamily="18" charset="0"/>
                <a:cs typeface="Times New Roman" panose="02020603050405020304" pitchFamily="18" charset="0"/>
              </a:rPr>
              <a:t>Name </a:t>
            </a:r>
          </a:p>
          <a:p>
            <a:r>
              <a:rPr lang="en-US" sz="1000" dirty="0" err="1" smtClean="0">
                <a:latin typeface="Times New Roman" panose="02020603050405020304" pitchFamily="18" charset="0"/>
                <a:cs typeface="Times New Roman" panose="02020603050405020304" pitchFamily="18" charset="0"/>
              </a:rPr>
              <a:t>Qty</a:t>
            </a:r>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Price</a:t>
            </a:r>
          </a:p>
          <a:p>
            <a:r>
              <a:rPr lang="en-US" sz="1000" dirty="0" smtClean="0">
                <a:latin typeface="Times New Roman" panose="02020603050405020304" pitchFamily="18" charset="0"/>
                <a:cs typeface="Times New Roman" panose="02020603050405020304" pitchFamily="18" charset="0"/>
              </a:rPr>
              <a:t>status</a:t>
            </a:r>
          </a:p>
        </p:txBody>
      </p:sp>
      <p:sp>
        <p:nvSpPr>
          <p:cNvPr id="35" name="TextBox 34"/>
          <p:cNvSpPr txBox="1"/>
          <p:nvPr/>
        </p:nvSpPr>
        <p:spPr>
          <a:xfrm>
            <a:off x="4794791" y="1689985"/>
            <a:ext cx="683996" cy="400110"/>
          </a:xfrm>
          <a:prstGeom prst="rect">
            <a:avLst/>
          </a:prstGeom>
          <a:noFill/>
        </p:spPr>
        <p:txBody>
          <a:bodyPr wrap="square" rtlCol="0">
            <a:spAutoFit/>
          </a:bodyPr>
          <a:lstStyle/>
          <a:p>
            <a:r>
              <a:rPr lang="en-US" sz="1000" dirty="0" smtClean="0">
                <a:latin typeface="Times New Roman" panose="02020603050405020304" pitchFamily="18" charset="0"/>
                <a:cs typeface="Times New Roman" panose="02020603050405020304" pitchFamily="18" charset="0"/>
              </a:rPr>
              <a:t> name</a:t>
            </a:r>
          </a:p>
          <a:p>
            <a:r>
              <a:rPr lang="en-US" sz="1000" dirty="0" smtClean="0">
                <a:latin typeface="Times New Roman" panose="02020603050405020304" pitchFamily="18" charset="0"/>
                <a:cs typeface="Times New Roman" panose="02020603050405020304" pitchFamily="18" charset="0"/>
              </a:rPr>
              <a:t>contact</a:t>
            </a:r>
          </a:p>
        </p:txBody>
      </p:sp>
      <p:cxnSp>
        <p:nvCxnSpPr>
          <p:cNvPr id="38" name="Elbow Connector 37"/>
          <p:cNvCxnSpPr>
            <a:stCxn id="2" idx="3"/>
            <a:endCxn id="5" idx="1"/>
          </p:cNvCxnSpPr>
          <p:nvPr/>
        </p:nvCxnSpPr>
        <p:spPr>
          <a:xfrm flipV="1">
            <a:off x="3268191" y="1608290"/>
            <a:ext cx="1375977" cy="236654"/>
          </a:xfrm>
          <a:prstGeom prst="bentConnector3">
            <a:avLst/>
          </a:prstGeom>
        </p:spPr>
        <p:style>
          <a:lnRef idx="1">
            <a:schemeClr val="dk1"/>
          </a:lnRef>
          <a:fillRef idx="0">
            <a:schemeClr val="dk1"/>
          </a:fillRef>
          <a:effectRef idx="0">
            <a:schemeClr val="dk1"/>
          </a:effectRef>
          <a:fontRef idx="minor">
            <a:schemeClr val="tx1"/>
          </a:fontRef>
        </p:style>
      </p:cxnSp>
      <p:cxnSp>
        <p:nvCxnSpPr>
          <p:cNvPr id="39" name="Elbow Connector 38"/>
          <p:cNvCxnSpPr>
            <a:stCxn id="7" idx="2"/>
          </p:cNvCxnSpPr>
          <p:nvPr/>
        </p:nvCxnSpPr>
        <p:spPr>
          <a:xfrm rot="5400000">
            <a:off x="5262894" y="354180"/>
            <a:ext cx="122638" cy="4112039"/>
          </a:xfrm>
          <a:prstGeom prst="bentConnector2">
            <a:avLst/>
          </a:prstGeom>
        </p:spPr>
        <p:style>
          <a:lnRef idx="1">
            <a:schemeClr val="dk1"/>
          </a:lnRef>
          <a:fillRef idx="0">
            <a:schemeClr val="dk1"/>
          </a:fillRef>
          <a:effectRef idx="0">
            <a:schemeClr val="dk1"/>
          </a:effectRef>
          <a:fontRef idx="minor">
            <a:schemeClr val="tx1"/>
          </a:fontRef>
        </p:style>
      </p:cxnSp>
      <p:cxnSp>
        <p:nvCxnSpPr>
          <p:cNvPr id="40" name="Elbow Connector 39"/>
          <p:cNvCxnSpPr/>
          <p:nvPr/>
        </p:nvCxnSpPr>
        <p:spPr>
          <a:xfrm rot="16200000" flipH="1">
            <a:off x="6423235" y="2708516"/>
            <a:ext cx="1625962" cy="115196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1" name="Elbow Connector 40"/>
          <p:cNvCxnSpPr>
            <a:stCxn id="2" idx="2"/>
            <a:endCxn id="6" idx="3"/>
          </p:cNvCxnSpPr>
          <p:nvPr/>
        </p:nvCxnSpPr>
        <p:spPr>
          <a:xfrm rot="16200000" flipH="1">
            <a:off x="1523592" y="3953376"/>
            <a:ext cx="2348649" cy="291784"/>
          </a:xfrm>
          <a:prstGeom prst="bentConnector4">
            <a:avLst>
              <a:gd name="adj1" fmla="val 26418"/>
              <a:gd name="adj2" fmla="val 323790"/>
            </a:avLst>
          </a:prstGeom>
        </p:spPr>
        <p:style>
          <a:lnRef idx="1">
            <a:schemeClr val="dk1"/>
          </a:lnRef>
          <a:fillRef idx="0">
            <a:schemeClr val="dk1"/>
          </a:fillRef>
          <a:effectRef idx="0">
            <a:schemeClr val="dk1"/>
          </a:effectRef>
          <a:fontRef idx="minor">
            <a:schemeClr val="tx1"/>
          </a:fontRef>
        </p:style>
      </p:cxnSp>
      <p:cxnSp>
        <p:nvCxnSpPr>
          <p:cNvPr id="42" name="Elbow Connector 41"/>
          <p:cNvCxnSpPr>
            <a:stCxn id="4" idx="0"/>
          </p:cNvCxnSpPr>
          <p:nvPr/>
        </p:nvCxnSpPr>
        <p:spPr>
          <a:xfrm rot="16200000" flipV="1">
            <a:off x="3680842" y="2308200"/>
            <a:ext cx="886402" cy="2119890"/>
          </a:xfrm>
          <a:prstGeom prst="bentConnector2">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4454623" y="1299748"/>
            <a:ext cx="144016" cy="246221"/>
          </a:xfrm>
          <a:prstGeom prst="rect">
            <a:avLst/>
          </a:prstGeom>
          <a:noFill/>
        </p:spPr>
        <p:txBody>
          <a:bodyPr wrap="square" rtlCol="0">
            <a:spAutoFit/>
          </a:bodyPr>
          <a:lstStyle/>
          <a:p>
            <a:r>
              <a:rPr lang="en-US" sz="1000" dirty="0" smtClean="0"/>
              <a:t>1</a:t>
            </a:r>
            <a:endParaRPr lang="en-IN" sz="1000" dirty="0"/>
          </a:p>
        </p:txBody>
      </p:sp>
      <p:sp>
        <p:nvSpPr>
          <p:cNvPr id="48" name="TextBox 47"/>
          <p:cNvSpPr txBox="1"/>
          <p:nvPr/>
        </p:nvSpPr>
        <p:spPr>
          <a:xfrm>
            <a:off x="7380232" y="2348880"/>
            <a:ext cx="274888" cy="246221"/>
          </a:xfrm>
          <a:prstGeom prst="rect">
            <a:avLst/>
          </a:prstGeom>
          <a:noFill/>
        </p:spPr>
        <p:txBody>
          <a:bodyPr wrap="square" rtlCol="0">
            <a:spAutoFit/>
          </a:bodyPr>
          <a:lstStyle/>
          <a:p>
            <a:r>
              <a:rPr lang="en-US" sz="1000" dirty="0"/>
              <a:t>*</a:t>
            </a:r>
            <a:endParaRPr lang="en-IN" sz="1000" dirty="0"/>
          </a:p>
        </p:txBody>
      </p:sp>
      <p:sp>
        <p:nvSpPr>
          <p:cNvPr id="49" name="TextBox 48"/>
          <p:cNvSpPr txBox="1"/>
          <p:nvPr/>
        </p:nvSpPr>
        <p:spPr>
          <a:xfrm>
            <a:off x="7825504" y="3819201"/>
            <a:ext cx="274888" cy="246221"/>
          </a:xfrm>
          <a:prstGeom prst="rect">
            <a:avLst/>
          </a:prstGeom>
          <a:noFill/>
        </p:spPr>
        <p:txBody>
          <a:bodyPr wrap="square" rtlCol="0">
            <a:spAutoFit/>
          </a:bodyPr>
          <a:lstStyle/>
          <a:p>
            <a:r>
              <a:rPr lang="en-US" sz="1000" dirty="0"/>
              <a:t>*</a:t>
            </a:r>
            <a:endParaRPr lang="en-IN" sz="1000" dirty="0"/>
          </a:p>
        </p:txBody>
      </p:sp>
      <p:sp>
        <p:nvSpPr>
          <p:cNvPr id="50" name="TextBox 49"/>
          <p:cNvSpPr txBox="1"/>
          <p:nvPr/>
        </p:nvSpPr>
        <p:spPr>
          <a:xfrm>
            <a:off x="5183988" y="3579186"/>
            <a:ext cx="274888" cy="246221"/>
          </a:xfrm>
          <a:prstGeom prst="rect">
            <a:avLst/>
          </a:prstGeom>
          <a:noFill/>
        </p:spPr>
        <p:txBody>
          <a:bodyPr wrap="square" rtlCol="0">
            <a:spAutoFit/>
          </a:bodyPr>
          <a:lstStyle/>
          <a:p>
            <a:r>
              <a:rPr lang="en-US" sz="1000" dirty="0"/>
              <a:t>*</a:t>
            </a:r>
            <a:endParaRPr lang="en-IN" sz="1000" dirty="0"/>
          </a:p>
        </p:txBody>
      </p:sp>
      <p:sp>
        <p:nvSpPr>
          <p:cNvPr id="51" name="TextBox 50"/>
          <p:cNvSpPr txBox="1"/>
          <p:nvPr/>
        </p:nvSpPr>
        <p:spPr>
          <a:xfrm>
            <a:off x="2856952" y="4910971"/>
            <a:ext cx="274888" cy="246221"/>
          </a:xfrm>
          <a:prstGeom prst="rect">
            <a:avLst/>
          </a:prstGeom>
          <a:noFill/>
        </p:spPr>
        <p:txBody>
          <a:bodyPr wrap="square" rtlCol="0">
            <a:spAutoFit/>
          </a:bodyPr>
          <a:lstStyle/>
          <a:p>
            <a:r>
              <a:rPr lang="en-US" sz="1000" dirty="0"/>
              <a:t>*</a:t>
            </a:r>
            <a:endParaRPr lang="en-IN" sz="1000" dirty="0"/>
          </a:p>
        </p:txBody>
      </p:sp>
      <p:sp>
        <p:nvSpPr>
          <p:cNvPr id="62" name="Rectangle 61"/>
          <p:cNvSpPr/>
          <p:nvPr/>
        </p:nvSpPr>
        <p:spPr>
          <a:xfrm>
            <a:off x="222791" y="170636"/>
            <a:ext cx="1706376" cy="954107"/>
          </a:xfrm>
          <a:prstGeom prst="rect">
            <a:avLst/>
          </a:prstGeom>
        </p:spPr>
        <p:txBody>
          <a:bodyPr wrap="square">
            <a:spAutoFit/>
          </a:bodyPr>
          <a:lstStyle/>
          <a:p>
            <a:r>
              <a:rPr lang="en-US" sz="2800" b="1" dirty="0" smtClean="0">
                <a:ln w="11430"/>
                <a:effectLst>
                  <a:outerShdw blurRad="80000" dist="40000" dir="5040000" algn="tl">
                    <a:srgbClr val="000000">
                      <a:alpha val="30000"/>
                    </a:srgbClr>
                  </a:outerShdw>
                </a:effectLst>
                <a:latin typeface="High Tower Text" pitchFamily="18" charset="0"/>
              </a:rPr>
              <a:t>Object</a:t>
            </a:r>
            <a:endParaRPr lang="en-US" sz="2800" b="1" dirty="0">
              <a:ln w="11430"/>
              <a:effectLst>
                <a:outerShdw blurRad="80000" dist="40000" dir="5040000" algn="tl">
                  <a:srgbClr val="000000">
                    <a:alpha val="30000"/>
                  </a:srgbClr>
                </a:outerShdw>
              </a:effectLst>
              <a:latin typeface="High Tower Text" pitchFamily="18" charset="0"/>
            </a:endParaRPr>
          </a:p>
          <a:p>
            <a:r>
              <a:rPr lang="en-US" sz="2800" b="1" dirty="0" err="1">
                <a:ln w="11430"/>
                <a:effectLst>
                  <a:outerShdw blurRad="80000" dist="40000" dir="5040000" algn="tl">
                    <a:srgbClr val="000000">
                      <a:alpha val="30000"/>
                    </a:srgbClr>
                  </a:outerShdw>
                </a:effectLst>
                <a:latin typeface="High Tower Text" pitchFamily="18" charset="0"/>
              </a:rPr>
              <a:t>Digram</a:t>
            </a:r>
            <a:r>
              <a:rPr lang="en-US" sz="2800" b="1" dirty="0">
                <a:ln w="11430"/>
                <a:effectLst>
                  <a:outerShdw blurRad="80000" dist="40000" dir="5040000" algn="tl">
                    <a:srgbClr val="000000">
                      <a:alpha val="30000"/>
                    </a:srgbClr>
                  </a:outerShdw>
                </a:effectLst>
                <a:latin typeface="High Tower Text" pitchFamily="18" charset="0"/>
              </a:rPr>
              <a:t> </a:t>
            </a:r>
            <a:endParaRPr lang="en-IN" sz="2800" dirty="0">
              <a:latin typeface="High Tower Text" panose="02040502050506030303" pitchFamily="18" charset="0"/>
            </a:endParaRPr>
          </a:p>
        </p:txBody>
      </p:sp>
    </p:spTree>
    <p:extLst>
      <p:ext uri="{BB962C8B-B14F-4D97-AF65-F5344CB8AC3E}">
        <p14:creationId xmlns:p14="http://schemas.microsoft.com/office/powerpoint/2010/main" val="1510021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15695160"/>
              </p:ext>
            </p:extLst>
          </p:nvPr>
        </p:nvGraphicFramePr>
        <p:xfrm>
          <a:off x="992563" y="1168566"/>
          <a:ext cx="7632855" cy="5413607"/>
        </p:xfrm>
        <a:graphic>
          <a:graphicData uri="http://schemas.openxmlformats.org/drawingml/2006/table">
            <a:tbl>
              <a:tblPr firstRow="1" firstCol="1" bandRow="1">
                <a:tableStyleId>{5940675A-B579-460E-94D1-54222C63F5DA}</a:tableStyleId>
              </a:tblPr>
              <a:tblGrid>
                <a:gridCol w="1526571"/>
                <a:gridCol w="1526571"/>
                <a:gridCol w="1526571"/>
                <a:gridCol w="1526571"/>
                <a:gridCol w="1526571"/>
              </a:tblGrid>
              <a:tr h="748268">
                <a:tc>
                  <a:txBody>
                    <a:bodyPr/>
                    <a:lstStyle/>
                    <a:p>
                      <a:pPr algn="ctr">
                        <a:lnSpc>
                          <a:spcPct val="105000"/>
                        </a:lnSpc>
                        <a:spcAft>
                          <a:spcPts val="800"/>
                        </a:spcAft>
                      </a:pPr>
                      <a:r>
                        <a:rPr lang="en-US" sz="1900" kern="1200" dirty="0">
                          <a:effectLst/>
                        </a:rPr>
                        <a:t>Fields</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dirty="0">
                          <a:effectLst/>
                        </a:rPr>
                        <a:t>Data Type</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Size</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Constraints</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dirty="0">
                          <a:effectLst/>
                        </a:rPr>
                        <a:t>Description</a:t>
                      </a:r>
                      <a:endParaRPr lang="en-IN" sz="1100" dirty="0">
                        <a:effectLst/>
                        <a:latin typeface="Calibri"/>
                        <a:ea typeface="Times New Roman"/>
                        <a:cs typeface="Mangal"/>
                      </a:endParaRPr>
                    </a:p>
                  </a:txBody>
                  <a:tcPr marL="68580" marR="68580" marT="0" marB="0" anchor="ctr"/>
                </a:tc>
              </a:tr>
              <a:tr h="432048">
                <a:tc>
                  <a:txBody>
                    <a:bodyPr/>
                    <a:lstStyle/>
                    <a:p>
                      <a:pPr algn="ctr">
                        <a:lnSpc>
                          <a:spcPct val="105000"/>
                        </a:lnSpc>
                        <a:spcAft>
                          <a:spcPts val="800"/>
                        </a:spcAft>
                      </a:pPr>
                      <a:r>
                        <a:rPr lang="en-US" sz="1600" kern="1200" dirty="0" err="1" smtClean="0">
                          <a:effectLst/>
                        </a:rPr>
                        <a:t>Eid</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dirty="0" err="1">
                          <a:effectLst/>
                        </a:rPr>
                        <a:t>Int</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a:effectLst/>
                        </a:rPr>
                        <a:t>5</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a:effectLst/>
                        </a:rPr>
                        <a:t>Primary key</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dirty="0" smtClean="0">
                          <a:effectLst/>
                        </a:rPr>
                        <a:t>Employee</a:t>
                      </a:r>
                      <a:r>
                        <a:rPr lang="en-US" sz="1600" kern="1200" baseline="0" dirty="0" smtClean="0">
                          <a:effectLst/>
                        </a:rPr>
                        <a:t> </a:t>
                      </a:r>
                      <a:r>
                        <a:rPr lang="en-US" sz="1600" kern="1200" dirty="0" smtClean="0">
                          <a:effectLst/>
                        </a:rPr>
                        <a:t>id</a:t>
                      </a:r>
                      <a:endParaRPr lang="en-IN" sz="1100" dirty="0">
                        <a:effectLst/>
                        <a:latin typeface="Calibri"/>
                        <a:ea typeface="Times New Roman"/>
                        <a:cs typeface="Mangal"/>
                      </a:endParaRPr>
                    </a:p>
                  </a:txBody>
                  <a:tcPr marL="68580" marR="68580" marT="0" marB="0" anchor="ctr"/>
                </a:tc>
              </a:tr>
              <a:tr h="487680">
                <a:tc>
                  <a:txBody>
                    <a:bodyPr/>
                    <a:lstStyle/>
                    <a:p>
                      <a:pPr algn="ctr">
                        <a:spcAft>
                          <a:spcPts val="0"/>
                        </a:spcAft>
                        <a:tabLst>
                          <a:tab pos="4761865" algn="l"/>
                        </a:tabLst>
                      </a:pPr>
                      <a:r>
                        <a:rPr lang="en-US" sz="1600" dirty="0" smtClean="0">
                          <a:effectLst/>
                        </a:rPr>
                        <a:t>name</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50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rPr>
                        <a:t>Employee </a:t>
                      </a:r>
                      <a:r>
                        <a:rPr lang="en-US" sz="1600" dirty="0">
                          <a:effectLst/>
                        </a:rPr>
                        <a:t>name</a:t>
                      </a:r>
                      <a:endParaRPr lang="en-IN" sz="1200" dirty="0">
                        <a:effectLst/>
                        <a:latin typeface="Times New Roman"/>
                        <a:ea typeface="Times New Roman"/>
                        <a:cs typeface="Mangal"/>
                      </a:endParaRPr>
                    </a:p>
                  </a:txBody>
                  <a:tcPr marL="68580" marR="68580" marT="0" marB="0" anchor="ctr"/>
                </a:tc>
              </a:tr>
              <a:tr h="376416">
                <a:tc>
                  <a:txBody>
                    <a:bodyPr/>
                    <a:lstStyle/>
                    <a:p>
                      <a:pPr algn="ctr">
                        <a:spcAft>
                          <a:spcPts val="0"/>
                        </a:spcAft>
                        <a:tabLst>
                          <a:tab pos="4761865" algn="l"/>
                        </a:tabLst>
                      </a:pPr>
                      <a:r>
                        <a:rPr lang="en-US" sz="1600" dirty="0" smtClean="0">
                          <a:effectLst/>
                          <a:latin typeface="+mn-lt"/>
                          <a:ea typeface="+mn-ea"/>
                          <a:cs typeface="+mn-cs"/>
                        </a:rPr>
                        <a:t>Gmail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50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Gmail</a:t>
                      </a:r>
                      <a:endParaRPr lang="en-IN" sz="1200" dirty="0">
                        <a:effectLst/>
                        <a:latin typeface="Times New Roman"/>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latin typeface="+mn-lt"/>
                          <a:ea typeface="+mn-ea"/>
                          <a:cs typeface="+mn-cs"/>
                        </a:rPr>
                        <a:t>Gender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20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Gender</a:t>
                      </a:r>
                      <a:endParaRPr lang="en-IN" sz="1200" dirty="0">
                        <a:effectLst/>
                        <a:latin typeface="Times New Roman"/>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latin typeface="+mn-lt"/>
                          <a:ea typeface="+mn-ea"/>
                          <a:cs typeface="+mn-cs"/>
                        </a:rPr>
                        <a:t>Contact</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a:effectLst/>
                        </a:rPr>
                        <a:t>Int</a:t>
                      </a:r>
                      <a:endParaRPr lang="en-IN" sz="120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10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Phone no</a:t>
                      </a:r>
                      <a:endParaRPr lang="en-IN" sz="1200" dirty="0">
                        <a:effectLst/>
                        <a:latin typeface="Times New Roman"/>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err="1" smtClean="0">
                          <a:effectLst/>
                          <a:latin typeface="+mn-lt"/>
                          <a:ea typeface="+mn-ea"/>
                          <a:cs typeface="+mn-cs"/>
                        </a:rPr>
                        <a:t>Dod</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10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Date</a:t>
                      </a:r>
                      <a:r>
                        <a:rPr lang="en-US" sz="1600" baseline="0" dirty="0" smtClean="0">
                          <a:effectLst/>
                          <a:latin typeface="+mn-lt"/>
                          <a:ea typeface="+mn-ea"/>
                          <a:cs typeface="+mn-cs"/>
                        </a:rPr>
                        <a:t> of birth</a:t>
                      </a:r>
                      <a:endParaRPr lang="en-IN" sz="1200" dirty="0">
                        <a:effectLst/>
                        <a:latin typeface="Times New Roman"/>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err="1" smtClean="0">
                          <a:effectLst/>
                          <a:latin typeface="+mn-lt"/>
                          <a:ea typeface="+mn-ea"/>
                          <a:cs typeface="+mn-cs"/>
                        </a:rPr>
                        <a:t>Doj</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10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Date</a:t>
                      </a:r>
                      <a:r>
                        <a:rPr lang="en-US" sz="1600" baseline="0" dirty="0" smtClean="0">
                          <a:effectLst/>
                          <a:latin typeface="+mn-lt"/>
                          <a:ea typeface="+mn-ea"/>
                          <a:cs typeface="+mn-cs"/>
                        </a:rPr>
                        <a:t> of join</a:t>
                      </a:r>
                      <a:endParaRPr lang="en-IN" sz="1200" dirty="0">
                        <a:effectLst/>
                        <a:latin typeface="Times New Roman"/>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latin typeface="+mn-lt"/>
                          <a:ea typeface="Times New Roman"/>
                          <a:cs typeface="Mangal"/>
                        </a:rPr>
                        <a:t>Pass</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err="1" smtClean="0">
                          <a:effectLst/>
                          <a:latin typeface="+mn-lt"/>
                          <a:ea typeface="Times New Roman"/>
                          <a:cs typeface="Mangal"/>
                        </a:rPr>
                        <a:t>Int</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8</a:t>
                      </a:r>
                      <a:endParaRPr lang="en-IN" sz="1600" dirty="0">
                        <a:effectLst/>
                        <a:latin typeface="+mn-lt"/>
                        <a:ea typeface="Times New Roman"/>
                        <a:cs typeface="Mangal"/>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4761865" algn="l"/>
                        </a:tabLst>
                        <a:defRPr/>
                      </a:pPr>
                      <a:r>
                        <a:rPr lang="en-US" sz="1600" dirty="0" smtClean="0">
                          <a:effectLst/>
                          <a:latin typeface="+mn-lt"/>
                        </a:rPr>
                        <a:t>Not null</a:t>
                      </a:r>
                      <a:endParaRPr lang="en-IN" sz="1600" dirty="0" smtClean="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Password</a:t>
                      </a:r>
                      <a:endParaRPr lang="en-IN" sz="1600" dirty="0">
                        <a:effectLst/>
                        <a:latin typeface="+mn-lt"/>
                        <a:ea typeface="Times New Roman"/>
                        <a:cs typeface="Mangal"/>
                      </a:endParaRPr>
                    </a:p>
                  </a:txBody>
                  <a:tcPr marL="68580" marR="68580" marT="0" marB="0" anchor="ctr"/>
                </a:tc>
              </a:tr>
              <a:tr h="487680">
                <a:tc>
                  <a:txBody>
                    <a:bodyPr/>
                    <a:lstStyle/>
                    <a:p>
                      <a:pPr algn="ctr">
                        <a:spcAft>
                          <a:spcPts val="0"/>
                        </a:spcAft>
                        <a:tabLst>
                          <a:tab pos="4761865" algn="l"/>
                        </a:tabLst>
                      </a:pPr>
                      <a:r>
                        <a:rPr lang="en-US" sz="1600" dirty="0" err="1" smtClean="0">
                          <a:effectLst/>
                          <a:latin typeface="+mn-lt"/>
                          <a:ea typeface="Times New Roman"/>
                          <a:cs typeface="Mangal"/>
                        </a:rPr>
                        <a:t>Utype</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rPr>
                        <a:t>Varchar</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20</a:t>
                      </a:r>
                      <a:endParaRPr lang="en-IN" sz="1600" dirty="0">
                        <a:effectLst/>
                        <a:latin typeface="+mn-lt"/>
                        <a:ea typeface="Times New Roman"/>
                        <a:cs typeface="Mangal"/>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4761865" algn="l"/>
                        </a:tabLst>
                        <a:defRPr/>
                      </a:pPr>
                      <a:r>
                        <a:rPr lang="en-US" sz="1600" dirty="0" smtClean="0">
                          <a:effectLst/>
                          <a:latin typeface="+mn-lt"/>
                        </a:rPr>
                        <a:t>Not null</a:t>
                      </a:r>
                      <a:endParaRPr lang="en-IN" sz="1600" dirty="0" smtClean="0">
                        <a:effectLst/>
                        <a:latin typeface="+mn-lt"/>
                        <a:ea typeface="Times New Roman"/>
                        <a:cs typeface="Mangal"/>
                      </a:endParaRPr>
                    </a:p>
                    <a:p>
                      <a:pPr algn="ctr">
                        <a:spcAft>
                          <a:spcPts val="0"/>
                        </a:spcAft>
                        <a:tabLst>
                          <a:tab pos="4761865" algn="l"/>
                        </a:tabLst>
                      </a:pP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User type</a:t>
                      </a:r>
                      <a:endParaRPr lang="en-IN" sz="1600" dirty="0">
                        <a:effectLst/>
                        <a:latin typeface="+mn-lt"/>
                        <a:ea typeface="Times New Roman"/>
                        <a:cs typeface="Mangal"/>
                      </a:endParaRPr>
                    </a:p>
                  </a:txBody>
                  <a:tcPr marL="68580" marR="68580" marT="0" marB="0" anchor="ctr"/>
                </a:tc>
              </a:tr>
              <a:tr h="487680">
                <a:tc>
                  <a:txBody>
                    <a:bodyPr/>
                    <a:lstStyle/>
                    <a:p>
                      <a:pPr algn="ctr">
                        <a:spcAft>
                          <a:spcPts val="0"/>
                        </a:spcAft>
                        <a:tabLst>
                          <a:tab pos="4761865" algn="l"/>
                        </a:tabLst>
                      </a:pPr>
                      <a:r>
                        <a:rPr lang="en-US" sz="1600" dirty="0" smtClean="0">
                          <a:effectLst/>
                          <a:latin typeface="+mn-lt"/>
                          <a:ea typeface="Times New Roman"/>
                          <a:cs typeface="Mangal"/>
                        </a:rPr>
                        <a:t>Address</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rPr>
                        <a:t>Varchar</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100</a:t>
                      </a:r>
                      <a:endParaRPr lang="en-IN" sz="1600" dirty="0">
                        <a:effectLst/>
                        <a:latin typeface="+mn-lt"/>
                        <a:ea typeface="Times New Roman"/>
                        <a:cs typeface="Mangal"/>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4761865" algn="l"/>
                        </a:tabLst>
                        <a:defRPr/>
                      </a:pPr>
                      <a:r>
                        <a:rPr lang="en-US" sz="1600" dirty="0" smtClean="0">
                          <a:effectLst/>
                          <a:latin typeface="+mn-lt"/>
                        </a:rPr>
                        <a:t>Not null</a:t>
                      </a:r>
                      <a:endParaRPr lang="en-IN" sz="1600" dirty="0" smtClean="0">
                        <a:effectLst/>
                        <a:latin typeface="+mn-lt"/>
                        <a:ea typeface="Times New Roman"/>
                        <a:cs typeface="Mangal"/>
                      </a:endParaRPr>
                    </a:p>
                    <a:p>
                      <a:pPr algn="ctr">
                        <a:spcAft>
                          <a:spcPts val="0"/>
                        </a:spcAft>
                        <a:tabLst>
                          <a:tab pos="4761865" algn="l"/>
                        </a:tabLst>
                      </a:pP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Address</a:t>
                      </a:r>
                      <a:endParaRPr lang="en-IN" sz="1600" dirty="0">
                        <a:effectLst/>
                        <a:latin typeface="+mn-lt"/>
                        <a:ea typeface="Times New Roman"/>
                        <a:cs typeface="Mangal"/>
                      </a:endParaRPr>
                    </a:p>
                  </a:txBody>
                  <a:tcPr marL="68580" marR="68580" marT="0" marB="0" anchor="ctr"/>
                </a:tc>
              </a:tr>
              <a:tr h="487680">
                <a:tc>
                  <a:txBody>
                    <a:bodyPr/>
                    <a:lstStyle/>
                    <a:p>
                      <a:pPr algn="ctr">
                        <a:spcAft>
                          <a:spcPts val="0"/>
                        </a:spcAft>
                        <a:tabLst>
                          <a:tab pos="4761865" algn="l"/>
                        </a:tabLst>
                      </a:pPr>
                      <a:r>
                        <a:rPr lang="en-US" sz="1600" dirty="0" smtClean="0">
                          <a:effectLst/>
                          <a:latin typeface="+mn-lt"/>
                          <a:ea typeface="Times New Roman"/>
                          <a:cs typeface="Mangal"/>
                        </a:rPr>
                        <a:t>Salary</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err="1" smtClean="0">
                          <a:effectLst/>
                          <a:latin typeface="+mn-lt"/>
                          <a:ea typeface="+mn-ea"/>
                          <a:cs typeface="+mn-cs"/>
                        </a:rPr>
                        <a:t>int</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5</a:t>
                      </a:r>
                      <a:endParaRPr lang="en-IN" sz="1600" dirty="0">
                        <a:effectLst/>
                        <a:latin typeface="+mn-lt"/>
                        <a:ea typeface="Times New Roman"/>
                        <a:cs typeface="Mangal"/>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4761865" algn="l"/>
                        </a:tabLst>
                        <a:defRPr/>
                      </a:pPr>
                      <a:r>
                        <a:rPr lang="en-US" sz="1600" dirty="0" smtClean="0">
                          <a:effectLst/>
                          <a:latin typeface="+mn-lt"/>
                        </a:rPr>
                        <a:t>Not null</a:t>
                      </a:r>
                      <a:endParaRPr lang="en-IN" sz="1600" dirty="0" smtClean="0">
                        <a:effectLst/>
                        <a:latin typeface="+mn-lt"/>
                        <a:ea typeface="Times New Roman"/>
                        <a:cs typeface="Mangal"/>
                      </a:endParaRPr>
                    </a:p>
                    <a:p>
                      <a:pPr algn="ctr">
                        <a:spcAft>
                          <a:spcPts val="0"/>
                        </a:spcAft>
                        <a:tabLst>
                          <a:tab pos="4761865" algn="l"/>
                        </a:tabLst>
                      </a:pP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Salary</a:t>
                      </a:r>
                      <a:endParaRPr lang="en-IN" sz="1600" dirty="0">
                        <a:effectLst/>
                        <a:latin typeface="+mn-lt"/>
                        <a:ea typeface="Times New Roman"/>
                        <a:cs typeface="Mangal"/>
                      </a:endParaRPr>
                    </a:p>
                  </a:txBody>
                  <a:tcPr marL="68580" marR="68580" marT="0" marB="0" anchor="ctr"/>
                </a:tc>
              </a:tr>
            </a:tbl>
          </a:graphicData>
        </a:graphic>
      </p:graphicFrame>
      <p:sp>
        <p:nvSpPr>
          <p:cNvPr id="3" name="Rectangle 1"/>
          <p:cNvSpPr>
            <a:spLocks noChangeArrowheads="1"/>
          </p:cNvSpPr>
          <p:nvPr/>
        </p:nvSpPr>
        <p:spPr bwMode="auto">
          <a:xfrm>
            <a:off x="704530" y="305169"/>
            <a:ext cx="338437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762500" algn="l"/>
              </a:tabLst>
              <a:defRPr>
                <a:solidFill>
                  <a:schemeClr val="tx1"/>
                </a:solidFill>
                <a:latin typeface="Arial" pitchFamily="34" charset="0"/>
                <a:cs typeface="Arial" pitchFamily="34" charset="0"/>
              </a:defRPr>
            </a:lvl1pPr>
            <a:lvl2pPr marL="457200" fontAlgn="base">
              <a:spcBef>
                <a:spcPct val="0"/>
              </a:spcBef>
              <a:spcAft>
                <a:spcPct val="0"/>
              </a:spcAft>
              <a:tabLst>
                <a:tab pos="4762500" algn="l"/>
              </a:tabLst>
              <a:defRPr>
                <a:solidFill>
                  <a:schemeClr val="tx1"/>
                </a:solidFill>
                <a:latin typeface="Arial" pitchFamily="34" charset="0"/>
                <a:cs typeface="Arial" pitchFamily="34" charset="0"/>
              </a:defRPr>
            </a:lvl2pPr>
            <a:lvl3pPr marL="914400" fontAlgn="base">
              <a:spcBef>
                <a:spcPct val="0"/>
              </a:spcBef>
              <a:spcAft>
                <a:spcPct val="0"/>
              </a:spcAft>
              <a:tabLst>
                <a:tab pos="4762500" algn="l"/>
              </a:tabLst>
              <a:defRPr>
                <a:solidFill>
                  <a:schemeClr val="tx1"/>
                </a:solidFill>
                <a:latin typeface="Arial" pitchFamily="34" charset="0"/>
                <a:cs typeface="Arial" pitchFamily="34" charset="0"/>
              </a:defRPr>
            </a:lvl3pPr>
            <a:lvl4pPr marL="1371600" fontAlgn="base">
              <a:spcBef>
                <a:spcPct val="0"/>
              </a:spcBef>
              <a:spcAft>
                <a:spcPct val="0"/>
              </a:spcAft>
              <a:tabLst>
                <a:tab pos="4762500" algn="l"/>
              </a:tabLst>
              <a:defRPr>
                <a:solidFill>
                  <a:schemeClr val="tx1"/>
                </a:solidFill>
                <a:latin typeface="Arial" pitchFamily="34" charset="0"/>
                <a:cs typeface="Arial" pitchFamily="34" charset="0"/>
              </a:defRPr>
            </a:lvl4pPr>
            <a:lvl5pPr marL="1828800" fontAlgn="base">
              <a:spcBef>
                <a:spcPct val="0"/>
              </a:spcBef>
              <a:spcAft>
                <a:spcPct val="0"/>
              </a:spcAft>
              <a:tabLst>
                <a:tab pos="4762500" algn="l"/>
              </a:tabLst>
              <a:defRPr>
                <a:solidFill>
                  <a:schemeClr val="tx1"/>
                </a:solidFill>
                <a:latin typeface="Arial" pitchFamily="34" charset="0"/>
                <a:cs typeface="Arial" pitchFamily="34" charset="0"/>
              </a:defRPr>
            </a:lvl5pPr>
            <a:lvl6pPr marL="2286000" fontAlgn="base">
              <a:spcBef>
                <a:spcPct val="0"/>
              </a:spcBef>
              <a:spcAft>
                <a:spcPct val="0"/>
              </a:spcAft>
              <a:tabLst>
                <a:tab pos="4762500" algn="l"/>
              </a:tabLst>
              <a:defRPr>
                <a:solidFill>
                  <a:schemeClr val="tx1"/>
                </a:solidFill>
                <a:latin typeface="Arial" pitchFamily="34" charset="0"/>
                <a:cs typeface="Arial" pitchFamily="34" charset="0"/>
              </a:defRPr>
            </a:lvl6pPr>
            <a:lvl7pPr marL="2743200" fontAlgn="base">
              <a:spcBef>
                <a:spcPct val="0"/>
              </a:spcBef>
              <a:spcAft>
                <a:spcPct val="0"/>
              </a:spcAft>
              <a:tabLst>
                <a:tab pos="4762500" algn="l"/>
              </a:tabLst>
              <a:defRPr>
                <a:solidFill>
                  <a:schemeClr val="tx1"/>
                </a:solidFill>
                <a:latin typeface="Arial" pitchFamily="34" charset="0"/>
                <a:cs typeface="Arial" pitchFamily="34" charset="0"/>
              </a:defRPr>
            </a:lvl7pPr>
            <a:lvl8pPr marL="3200400" fontAlgn="base">
              <a:spcBef>
                <a:spcPct val="0"/>
              </a:spcBef>
              <a:spcAft>
                <a:spcPct val="0"/>
              </a:spcAft>
              <a:tabLst>
                <a:tab pos="4762500" algn="l"/>
              </a:tabLst>
              <a:defRPr>
                <a:solidFill>
                  <a:schemeClr val="tx1"/>
                </a:solidFill>
                <a:latin typeface="Arial" pitchFamily="34" charset="0"/>
                <a:cs typeface="Arial" pitchFamily="34" charset="0"/>
              </a:defRPr>
            </a:lvl8pPr>
            <a:lvl9pPr marL="3657600" fontAlgn="base">
              <a:spcBef>
                <a:spcPct val="0"/>
              </a:spcBef>
              <a:spcAft>
                <a:spcPct val="0"/>
              </a:spcAft>
              <a:tabLst>
                <a:tab pos="47625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762500" algn="l"/>
              </a:tabLst>
            </a:pPr>
            <a:r>
              <a:rPr lang="en-US" altLang="en-US" sz="2800" b="1" dirty="0" smtClean="0">
                <a:ea typeface="Times New Roman" pitchFamily="18" charset="0"/>
              </a:rPr>
              <a:t>Employee</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62500" algn="l"/>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5756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184" y="188640"/>
            <a:ext cx="2448272" cy="707886"/>
          </a:xfrm>
          <a:prstGeom prst="rect">
            <a:avLst/>
          </a:prstGeom>
        </p:spPr>
        <p:txBody>
          <a:bodyPr wrap="square">
            <a:spAutoFit/>
          </a:bodyPr>
          <a:lstStyle/>
          <a:p>
            <a:r>
              <a:rPr lang="en-US" sz="4000" b="1" dirty="0"/>
              <a:t>C</a:t>
            </a:r>
            <a:r>
              <a:rPr lang="en-US" sz="4000" b="1" dirty="0" smtClean="0"/>
              <a:t>ategory</a:t>
            </a:r>
            <a:endParaRPr lang="en-IN" sz="4000" dirty="0"/>
          </a:p>
        </p:txBody>
      </p:sp>
      <p:graphicFrame>
        <p:nvGraphicFramePr>
          <p:cNvPr id="3" name="Table 2"/>
          <p:cNvGraphicFramePr>
            <a:graphicFrameLocks noGrp="1"/>
          </p:cNvGraphicFramePr>
          <p:nvPr>
            <p:extLst>
              <p:ext uri="{D42A27DB-BD31-4B8C-83A1-F6EECF244321}">
                <p14:modId xmlns:p14="http://schemas.microsoft.com/office/powerpoint/2010/main" val="623816605"/>
              </p:ext>
            </p:extLst>
          </p:nvPr>
        </p:nvGraphicFramePr>
        <p:xfrm>
          <a:off x="611562" y="1124745"/>
          <a:ext cx="7632855" cy="1561547"/>
        </p:xfrm>
        <a:graphic>
          <a:graphicData uri="http://schemas.openxmlformats.org/drawingml/2006/table">
            <a:tbl>
              <a:tblPr firstRow="1" firstCol="1" bandRow="1">
                <a:tableStyleId>{5940675A-B579-460E-94D1-54222C63F5DA}</a:tableStyleId>
              </a:tblPr>
              <a:tblGrid>
                <a:gridCol w="1526571"/>
                <a:gridCol w="1526571"/>
                <a:gridCol w="1526571"/>
                <a:gridCol w="1526571"/>
                <a:gridCol w="1526571"/>
              </a:tblGrid>
              <a:tr h="748268">
                <a:tc>
                  <a:txBody>
                    <a:bodyPr/>
                    <a:lstStyle/>
                    <a:p>
                      <a:pPr algn="ctr">
                        <a:lnSpc>
                          <a:spcPct val="105000"/>
                        </a:lnSpc>
                        <a:spcAft>
                          <a:spcPts val="800"/>
                        </a:spcAft>
                      </a:pPr>
                      <a:r>
                        <a:rPr lang="en-US" sz="1900" kern="1200" dirty="0">
                          <a:effectLst/>
                        </a:rPr>
                        <a:t>Fields</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dirty="0">
                          <a:effectLst/>
                        </a:rPr>
                        <a:t>Data Type</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Size</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Constraints</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Description</a:t>
                      </a:r>
                      <a:endParaRPr lang="en-IN" sz="1100">
                        <a:effectLst/>
                        <a:latin typeface="Calibri"/>
                        <a:ea typeface="Times New Roman"/>
                        <a:cs typeface="Mangal"/>
                      </a:endParaRPr>
                    </a:p>
                  </a:txBody>
                  <a:tcPr marL="68580" marR="68580" marT="0" marB="0" anchor="ctr"/>
                </a:tc>
              </a:tr>
              <a:tr h="432048">
                <a:tc>
                  <a:txBody>
                    <a:bodyPr/>
                    <a:lstStyle/>
                    <a:p>
                      <a:pPr algn="ctr">
                        <a:lnSpc>
                          <a:spcPct val="105000"/>
                        </a:lnSpc>
                        <a:spcAft>
                          <a:spcPts val="800"/>
                        </a:spcAft>
                      </a:pPr>
                      <a:r>
                        <a:rPr lang="en-US" sz="1600" kern="1200" dirty="0" err="1" smtClean="0">
                          <a:effectLst/>
                        </a:rPr>
                        <a:t>cid</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dirty="0" err="1">
                          <a:effectLst/>
                        </a:rPr>
                        <a:t>Int</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a:effectLst/>
                        </a:rPr>
                        <a:t>5</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a:effectLst/>
                        </a:rPr>
                        <a:t>Primary key</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dirty="0" smtClean="0">
                          <a:effectLst/>
                        </a:rPr>
                        <a:t>Category </a:t>
                      </a:r>
                      <a:r>
                        <a:rPr lang="en-US" sz="1600" kern="1200" dirty="0">
                          <a:effectLst/>
                        </a:rPr>
                        <a:t>id</a:t>
                      </a:r>
                      <a:endParaRPr lang="en-IN" sz="1100" dirty="0">
                        <a:effectLst/>
                        <a:latin typeface="Calibri"/>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rPr>
                        <a:t>name</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200" dirty="0" smtClean="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50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rPr>
                        <a:t>category </a:t>
                      </a:r>
                      <a:r>
                        <a:rPr lang="en-US" sz="1600" dirty="0">
                          <a:effectLst/>
                        </a:rPr>
                        <a:t>name</a:t>
                      </a:r>
                      <a:endParaRPr lang="en-IN" sz="1200" dirty="0">
                        <a:effectLst/>
                        <a:latin typeface="Times New Roman"/>
                        <a:ea typeface="Times New Roman"/>
                        <a:cs typeface="Mangal"/>
                      </a:endParaRPr>
                    </a:p>
                  </a:txBody>
                  <a:tcPr marL="68580" marR="68580" marT="0" marB="0" anchor="ctr"/>
                </a:tc>
              </a:tr>
            </a:tbl>
          </a:graphicData>
        </a:graphic>
      </p:graphicFrame>
      <p:sp>
        <p:nvSpPr>
          <p:cNvPr id="4" name="Rectangle 3"/>
          <p:cNvSpPr/>
          <p:nvPr/>
        </p:nvSpPr>
        <p:spPr>
          <a:xfrm>
            <a:off x="467544" y="2996952"/>
            <a:ext cx="3456384" cy="707886"/>
          </a:xfrm>
          <a:prstGeom prst="rect">
            <a:avLst/>
          </a:prstGeom>
        </p:spPr>
        <p:txBody>
          <a:bodyPr wrap="square">
            <a:spAutoFit/>
          </a:bodyPr>
          <a:lstStyle/>
          <a:p>
            <a:r>
              <a:rPr lang="en-US" sz="4000" b="1" dirty="0" smtClean="0"/>
              <a:t>Supplier</a:t>
            </a:r>
            <a:endParaRPr lang="en-IN" b="1" dirty="0"/>
          </a:p>
        </p:txBody>
      </p:sp>
      <p:graphicFrame>
        <p:nvGraphicFramePr>
          <p:cNvPr id="5" name="Table 4"/>
          <p:cNvGraphicFramePr>
            <a:graphicFrameLocks noGrp="1"/>
          </p:cNvGraphicFramePr>
          <p:nvPr>
            <p:extLst>
              <p:ext uri="{D42A27DB-BD31-4B8C-83A1-F6EECF244321}">
                <p14:modId xmlns:p14="http://schemas.microsoft.com/office/powerpoint/2010/main" val="236082615"/>
              </p:ext>
            </p:extLst>
          </p:nvPr>
        </p:nvGraphicFramePr>
        <p:xfrm>
          <a:off x="539554" y="3933057"/>
          <a:ext cx="7632855" cy="2399210"/>
        </p:xfrm>
        <a:graphic>
          <a:graphicData uri="http://schemas.openxmlformats.org/drawingml/2006/table">
            <a:tbl>
              <a:tblPr firstRow="1" firstCol="1" bandRow="1">
                <a:tableStyleId>{5940675A-B579-460E-94D1-54222C63F5DA}</a:tableStyleId>
              </a:tblPr>
              <a:tblGrid>
                <a:gridCol w="1526571"/>
                <a:gridCol w="1526571"/>
                <a:gridCol w="1526571"/>
                <a:gridCol w="1526571"/>
                <a:gridCol w="1526571"/>
              </a:tblGrid>
              <a:tr h="748268">
                <a:tc>
                  <a:txBody>
                    <a:bodyPr/>
                    <a:lstStyle/>
                    <a:p>
                      <a:pPr algn="ctr">
                        <a:lnSpc>
                          <a:spcPct val="105000"/>
                        </a:lnSpc>
                        <a:spcAft>
                          <a:spcPts val="800"/>
                        </a:spcAft>
                      </a:pPr>
                      <a:r>
                        <a:rPr lang="en-US" sz="1900" kern="1200" dirty="0">
                          <a:effectLst/>
                        </a:rPr>
                        <a:t>Fields</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dirty="0">
                          <a:effectLst/>
                        </a:rPr>
                        <a:t>Data Type</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Size</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Constraints</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Description</a:t>
                      </a:r>
                      <a:endParaRPr lang="en-IN" sz="1100">
                        <a:effectLst/>
                        <a:latin typeface="Calibri"/>
                        <a:ea typeface="Times New Roman"/>
                        <a:cs typeface="Mangal"/>
                      </a:endParaRPr>
                    </a:p>
                  </a:txBody>
                  <a:tcPr marL="68580" marR="68580" marT="0" marB="0" anchor="ctr"/>
                </a:tc>
              </a:tr>
              <a:tr h="512064">
                <a:tc>
                  <a:txBody>
                    <a:bodyPr/>
                    <a:lstStyle/>
                    <a:p>
                      <a:pPr algn="ctr">
                        <a:lnSpc>
                          <a:spcPct val="105000"/>
                        </a:lnSpc>
                        <a:spcAft>
                          <a:spcPts val="800"/>
                        </a:spcAft>
                      </a:pPr>
                      <a:r>
                        <a:rPr lang="en-US" sz="1600" kern="1200" dirty="0" smtClean="0">
                          <a:effectLst/>
                        </a:rPr>
                        <a:t>Invoice</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dirty="0" err="1">
                          <a:effectLst/>
                        </a:rPr>
                        <a:t>Int</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a:effectLst/>
                        </a:rPr>
                        <a:t>5</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a:effectLst/>
                        </a:rPr>
                        <a:t>Primary key</a:t>
                      </a:r>
                      <a:endParaRPr lang="en-IN" sz="110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dirty="0" smtClean="0">
                          <a:effectLst/>
                          <a:latin typeface="+mn-lt"/>
                          <a:ea typeface="+mn-ea"/>
                          <a:cs typeface="+mn-cs"/>
                        </a:rPr>
                        <a:t>Invoice</a:t>
                      </a:r>
                      <a:r>
                        <a:rPr lang="en-US" sz="1600" kern="1200" baseline="0" dirty="0" smtClean="0">
                          <a:effectLst/>
                          <a:latin typeface="+mn-lt"/>
                          <a:ea typeface="+mn-ea"/>
                          <a:cs typeface="+mn-cs"/>
                        </a:rPr>
                        <a:t> number</a:t>
                      </a:r>
                      <a:endParaRPr lang="en-IN" sz="1100" dirty="0">
                        <a:effectLst/>
                        <a:latin typeface="Calibri"/>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rPr>
                        <a:t>Name</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50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rPr>
                        <a:t>Supplier </a:t>
                      </a:r>
                      <a:r>
                        <a:rPr lang="en-US" sz="1600" dirty="0">
                          <a:effectLst/>
                        </a:rPr>
                        <a:t>name</a:t>
                      </a:r>
                      <a:endParaRPr lang="en-IN" sz="1200" dirty="0">
                        <a:effectLst/>
                        <a:latin typeface="Times New Roman"/>
                        <a:ea typeface="Times New Roman"/>
                        <a:cs typeface="Mangal"/>
                      </a:endParaRPr>
                    </a:p>
                  </a:txBody>
                  <a:tcPr marL="68580" marR="68580" marT="0" marB="0" anchor="ctr"/>
                </a:tc>
              </a:tr>
              <a:tr h="376416">
                <a:tc>
                  <a:txBody>
                    <a:bodyPr/>
                    <a:lstStyle/>
                    <a:p>
                      <a:pPr algn="ctr">
                        <a:spcAft>
                          <a:spcPts val="0"/>
                        </a:spcAft>
                        <a:tabLst>
                          <a:tab pos="4761865" algn="l"/>
                        </a:tabLst>
                      </a:pPr>
                      <a:r>
                        <a:rPr lang="en-US" sz="1600" dirty="0" smtClean="0">
                          <a:effectLst/>
                          <a:latin typeface="+mn-lt"/>
                          <a:ea typeface="+mn-ea"/>
                          <a:cs typeface="+mn-cs"/>
                        </a:rPr>
                        <a:t>contact</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10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Contact</a:t>
                      </a:r>
                      <a:endParaRPr lang="en-IN" sz="1200" dirty="0">
                        <a:effectLst/>
                        <a:latin typeface="Times New Roman"/>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err="1" smtClean="0">
                          <a:effectLst/>
                          <a:latin typeface="+mn-lt"/>
                          <a:ea typeface="+mn-ea"/>
                          <a:cs typeface="+mn-cs"/>
                        </a:rPr>
                        <a:t>Desc</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50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Description</a:t>
                      </a:r>
                      <a:endParaRPr lang="en-IN" sz="1200" dirty="0">
                        <a:effectLst/>
                        <a:latin typeface="Times New Roman"/>
                        <a:ea typeface="Times New Roman"/>
                        <a:cs typeface="Mangal"/>
                      </a:endParaRPr>
                    </a:p>
                  </a:txBody>
                  <a:tcPr marL="68580" marR="68580" marT="0" marB="0" anchor="ctr"/>
                </a:tc>
              </a:tr>
            </a:tbl>
          </a:graphicData>
        </a:graphic>
      </p:graphicFrame>
    </p:spTree>
    <p:extLst>
      <p:ext uri="{BB962C8B-B14F-4D97-AF65-F5344CB8AC3E}">
        <p14:creationId xmlns:p14="http://schemas.microsoft.com/office/powerpoint/2010/main" val="1162075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404664"/>
            <a:ext cx="3456384" cy="707886"/>
          </a:xfrm>
          <a:prstGeom prst="rect">
            <a:avLst/>
          </a:prstGeom>
        </p:spPr>
        <p:txBody>
          <a:bodyPr wrap="square">
            <a:spAutoFit/>
          </a:bodyPr>
          <a:lstStyle/>
          <a:p>
            <a:r>
              <a:rPr lang="en-US" sz="4000" b="1" dirty="0"/>
              <a:t>P</a:t>
            </a:r>
            <a:r>
              <a:rPr lang="en-US" sz="4000" b="1" dirty="0" smtClean="0"/>
              <a:t>roduct</a:t>
            </a:r>
            <a:endParaRPr lang="en-IN" b="1" dirty="0"/>
          </a:p>
        </p:txBody>
      </p:sp>
      <p:graphicFrame>
        <p:nvGraphicFramePr>
          <p:cNvPr id="5" name="Table 4"/>
          <p:cNvGraphicFramePr>
            <a:graphicFrameLocks noGrp="1"/>
          </p:cNvGraphicFramePr>
          <p:nvPr>
            <p:extLst>
              <p:ext uri="{D42A27DB-BD31-4B8C-83A1-F6EECF244321}">
                <p14:modId xmlns:p14="http://schemas.microsoft.com/office/powerpoint/2010/main" val="3925588803"/>
              </p:ext>
            </p:extLst>
          </p:nvPr>
        </p:nvGraphicFramePr>
        <p:xfrm>
          <a:off x="683570" y="1628801"/>
          <a:ext cx="7632855" cy="3569336"/>
        </p:xfrm>
        <a:graphic>
          <a:graphicData uri="http://schemas.openxmlformats.org/drawingml/2006/table">
            <a:tbl>
              <a:tblPr firstRow="1" firstCol="1" bandRow="1">
                <a:tableStyleId>{5940675A-B579-460E-94D1-54222C63F5DA}</a:tableStyleId>
              </a:tblPr>
              <a:tblGrid>
                <a:gridCol w="1526571"/>
                <a:gridCol w="1526571"/>
                <a:gridCol w="1526571"/>
                <a:gridCol w="1526571"/>
                <a:gridCol w="1526571"/>
              </a:tblGrid>
              <a:tr h="748268">
                <a:tc>
                  <a:txBody>
                    <a:bodyPr/>
                    <a:lstStyle/>
                    <a:p>
                      <a:pPr algn="ctr">
                        <a:lnSpc>
                          <a:spcPct val="105000"/>
                        </a:lnSpc>
                        <a:spcAft>
                          <a:spcPts val="800"/>
                        </a:spcAft>
                      </a:pPr>
                      <a:r>
                        <a:rPr lang="en-US" sz="1900" kern="1200" dirty="0">
                          <a:effectLst/>
                        </a:rPr>
                        <a:t>Fields</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dirty="0">
                          <a:effectLst/>
                        </a:rPr>
                        <a:t>Data Type</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Size</a:t>
                      </a:r>
                      <a:endParaRPr lang="en-IN" sz="1100">
                        <a:effectLst/>
                        <a:latin typeface="Calibri"/>
                        <a:ea typeface="Times New Roman"/>
                        <a:cs typeface="Mangal"/>
                      </a:endParaRPr>
                    </a:p>
                  </a:txBody>
                  <a:tcPr marL="68580" marR="68580" marT="0" marB="0" anchor="ctr"/>
                </a:tc>
                <a:tc>
                  <a:txBody>
                    <a:bodyPr/>
                    <a:lstStyle/>
                    <a:p>
                      <a:pPr algn="ctr">
                        <a:spcAft>
                          <a:spcPts val="0"/>
                        </a:spcAft>
                        <a:tabLst>
                          <a:tab pos="4761865" algn="l"/>
                        </a:tabLst>
                      </a:pPr>
                      <a:r>
                        <a:rPr lang="en-US" sz="1600" smtClean="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lnSpc>
                          <a:spcPct val="105000"/>
                        </a:lnSpc>
                        <a:spcAft>
                          <a:spcPts val="800"/>
                        </a:spcAft>
                      </a:pPr>
                      <a:r>
                        <a:rPr lang="en-US" sz="1900" kern="1200">
                          <a:effectLst/>
                        </a:rPr>
                        <a:t>Description</a:t>
                      </a:r>
                      <a:endParaRPr lang="en-IN" sz="1100">
                        <a:effectLst/>
                        <a:latin typeface="Calibri"/>
                        <a:ea typeface="Times New Roman"/>
                        <a:cs typeface="Mangal"/>
                      </a:endParaRPr>
                    </a:p>
                  </a:txBody>
                  <a:tcPr marL="68580" marR="68580" marT="0" marB="0" anchor="ctr"/>
                </a:tc>
              </a:tr>
              <a:tr h="432048">
                <a:tc>
                  <a:txBody>
                    <a:bodyPr/>
                    <a:lstStyle/>
                    <a:p>
                      <a:pPr algn="ctr">
                        <a:lnSpc>
                          <a:spcPct val="105000"/>
                        </a:lnSpc>
                        <a:spcAft>
                          <a:spcPts val="800"/>
                        </a:spcAft>
                      </a:pPr>
                      <a:r>
                        <a:rPr lang="en-US" sz="1600" kern="1200" dirty="0" err="1" smtClean="0">
                          <a:effectLst/>
                          <a:latin typeface="+mn-lt"/>
                          <a:ea typeface="+mn-ea"/>
                          <a:cs typeface="+mn-cs"/>
                        </a:rPr>
                        <a:t>Pid</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dirty="0" err="1">
                          <a:effectLst/>
                        </a:rPr>
                        <a:t>Int</a:t>
                      </a:r>
                      <a:endParaRPr lang="en-IN" sz="1100" dirty="0">
                        <a:effectLst/>
                        <a:latin typeface="Calibri"/>
                        <a:ea typeface="Times New Roman"/>
                        <a:cs typeface="Mangal"/>
                      </a:endParaRPr>
                    </a:p>
                  </a:txBody>
                  <a:tcPr marL="68580" marR="68580" marT="0" marB="0" anchor="ctr"/>
                </a:tc>
                <a:tc>
                  <a:txBody>
                    <a:bodyPr/>
                    <a:lstStyle/>
                    <a:p>
                      <a:pPr algn="ctr">
                        <a:lnSpc>
                          <a:spcPct val="105000"/>
                        </a:lnSpc>
                        <a:spcAft>
                          <a:spcPts val="800"/>
                        </a:spcAft>
                      </a:pPr>
                      <a:r>
                        <a:rPr lang="en-US" sz="1600" kern="1200">
                          <a:effectLst/>
                        </a:rPr>
                        <a:t>5</a:t>
                      </a:r>
                      <a:endParaRPr lang="en-IN" sz="1100">
                        <a:effectLst/>
                        <a:latin typeface="Calibri"/>
                        <a:ea typeface="Times New Roman"/>
                        <a:cs typeface="Mangal"/>
                      </a:endParaRPr>
                    </a:p>
                  </a:txBody>
                  <a:tcPr marL="68580" marR="68580" marT="0" marB="0" anchor="ctr"/>
                </a:tc>
                <a:tc>
                  <a:txBody>
                    <a:bodyPr/>
                    <a:lstStyle/>
                    <a:p>
                      <a:pPr algn="ctr">
                        <a:spcAft>
                          <a:spcPts val="0"/>
                        </a:spcAft>
                        <a:tabLst>
                          <a:tab pos="4761865" algn="l"/>
                        </a:tabLst>
                      </a:pPr>
                      <a:r>
                        <a:rPr lang="en-US" sz="1600" smtClean="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lnSpc>
                          <a:spcPct val="105000"/>
                        </a:lnSpc>
                        <a:spcAft>
                          <a:spcPts val="800"/>
                        </a:spcAft>
                      </a:pPr>
                      <a:r>
                        <a:rPr lang="en-US" sz="1600" kern="1200" dirty="0" smtClean="0">
                          <a:effectLst/>
                          <a:latin typeface="+mn-lt"/>
                          <a:ea typeface="+mn-ea"/>
                          <a:cs typeface="+mn-cs"/>
                        </a:rPr>
                        <a:t>Product</a:t>
                      </a:r>
                      <a:r>
                        <a:rPr lang="en-US" sz="1600" kern="1200" baseline="0" dirty="0" smtClean="0">
                          <a:effectLst/>
                          <a:latin typeface="+mn-lt"/>
                          <a:ea typeface="+mn-ea"/>
                          <a:cs typeface="+mn-cs"/>
                        </a:rPr>
                        <a:t> id </a:t>
                      </a:r>
                      <a:endParaRPr lang="en-IN" sz="1100" dirty="0">
                        <a:effectLst/>
                        <a:latin typeface="Calibri"/>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latin typeface="+mn-lt"/>
                          <a:ea typeface="+mn-ea"/>
                          <a:cs typeface="+mn-cs"/>
                        </a:rPr>
                        <a:t>Category</a:t>
                      </a:r>
                    </a:p>
                  </a:txBody>
                  <a:tcPr marL="68580" marR="68580" marT="0" marB="0" anchor="ctr"/>
                </a:tc>
                <a:tc>
                  <a:txBody>
                    <a:bodyPr/>
                    <a:lstStyle/>
                    <a:p>
                      <a:pPr algn="ctr">
                        <a:spcAft>
                          <a:spcPts val="0"/>
                        </a:spcAft>
                        <a:tabLst>
                          <a:tab pos="4761865" algn="l"/>
                        </a:tabLst>
                      </a:pPr>
                      <a:r>
                        <a:rPr lang="en-US" sz="1600" dirty="0" smtClean="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50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smtClean="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rPr>
                        <a:t>Supplier </a:t>
                      </a:r>
                      <a:r>
                        <a:rPr lang="en-US" sz="1600" dirty="0">
                          <a:effectLst/>
                        </a:rPr>
                        <a:t>name</a:t>
                      </a:r>
                      <a:endParaRPr lang="en-IN" sz="1200" dirty="0">
                        <a:effectLst/>
                        <a:latin typeface="Times New Roman"/>
                        <a:ea typeface="Times New Roman"/>
                        <a:cs typeface="Mangal"/>
                      </a:endParaRPr>
                    </a:p>
                  </a:txBody>
                  <a:tcPr marL="68580" marR="68580" marT="0" marB="0" anchor="ctr"/>
                </a:tc>
              </a:tr>
              <a:tr h="376416">
                <a:tc>
                  <a:txBody>
                    <a:bodyPr/>
                    <a:lstStyle/>
                    <a:p>
                      <a:pPr algn="ctr">
                        <a:spcAft>
                          <a:spcPts val="0"/>
                        </a:spcAft>
                        <a:tabLst>
                          <a:tab pos="4761865" algn="l"/>
                        </a:tabLst>
                      </a:pPr>
                      <a:r>
                        <a:rPr lang="en-US" sz="1600" dirty="0" err="1" smtClean="0">
                          <a:effectLst/>
                          <a:latin typeface="+mn-lt"/>
                          <a:ea typeface="+mn-ea"/>
                          <a:cs typeface="+mn-cs"/>
                        </a:rPr>
                        <a:t>SuppIier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10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smtClean="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Contact</a:t>
                      </a:r>
                      <a:endParaRPr lang="en-IN" sz="1200" dirty="0">
                        <a:effectLst/>
                        <a:latin typeface="Times New Roman"/>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latin typeface="+mn-lt"/>
                          <a:ea typeface="+mn-ea"/>
                          <a:cs typeface="+mn-cs"/>
                        </a:rPr>
                        <a:t>Name</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a:effectLst/>
                        </a:rPr>
                        <a:t>Varchar</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50</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smtClean="0">
                          <a:effectLst/>
                        </a:rPr>
                        <a:t>Not null</a:t>
                      </a:r>
                      <a:endParaRPr lang="en-IN" sz="1200" dirty="0">
                        <a:effectLst/>
                        <a:latin typeface="Times New Roman"/>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mn-ea"/>
                          <a:cs typeface="+mn-cs"/>
                        </a:rPr>
                        <a:t>Description</a:t>
                      </a:r>
                      <a:endParaRPr lang="en-IN" sz="1200" dirty="0">
                        <a:effectLst/>
                        <a:latin typeface="Times New Roman"/>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latin typeface="+mn-lt"/>
                          <a:ea typeface="Times New Roman"/>
                          <a:cs typeface="Mangal"/>
                        </a:rPr>
                        <a:t>Price</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kern="1200" dirty="0" err="1" smtClean="0">
                          <a:effectLst/>
                          <a:latin typeface="+mn-lt"/>
                        </a:rPr>
                        <a:t>Int</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5</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smtClean="0">
                          <a:effectLst/>
                          <a:latin typeface="+mn-lt"/>
                        </a:rPr>
                        <a:t>Not null</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Product price</a:t>
                      </a:r>
                      <a:endParaRPr lang="en-IN" sz="1600" dirty="0">
                        <a:effectLst/>
                        <a:latin typeface="+mn-lt"/>
                        <a:ea typeface="Times New Roman"/>
                        <a:cs typeface="Mangal"/>
                      </a:endParaRPr>
                    </a:p>
                  </a:txBody>
                  <a:tcPr marL="68580" marR="68580" marT="0" marB="0" anchor="ctr"/>
                </a:tc>
              </a:tr>
              <a:tr h="487680">
                <a:tc>
                  <a:txBody>
                    <a:bodyPr/>
                    <a:lstStyle/>
                    <a:p>
                      <a:pPr algn="ctr">
                        <a:spcAft>
                          <a:spcPts val="0"/>
                        </a:spcAft>
                        <a:tabLst>
                          <a:tab pos="4761865" algn="l"/>
                        </a:tabLst>
                      </a:pPr>
                      <a:r>
                        <a:rPr lang="en-US" sz="1600" dirty="0" err="1" smtClean="0">
                          <a:effectLst/>
                          <a:latin typeface="+mn-lt"/>
                          <a:ea typeface="Times New Roman"/>
                          <a:cs typeface="Mangal"/>
                        </a:rPr>
                        <a:t>Qty</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kern="1200" dirty="0" err="1" smtClean="0">
                          <a:effectLst/>
                          <a:latin typeface="+mn-lt"/>
                        </a:rPr>
                        <a:t>Int</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5</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smtClean="0">
                          <a:effectLst/>
                          <a:latin typeface="+mn-lt"/>
                        </a:rPr>
                        <a:t>Not null</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Product</a:t>
                      </a:r>
                      <a:r>
                        <a:rPr lang="en-US" sz="1600" baseline="0" dirty="0" smtClean="0">
                          <a:effectLst/>
                          <a:latin typeface="+mn-lt"/>
                          <a:ea typeface="Times New Roman"/>
                          <a:cs typeface="Mangal"/>
                        </a:rPr>
                        <a:t> quantity</a:t>
                      </a:r>
                      <a:endParaRPr lang="en-IN" sz="1600" dirty="0">
                        <a:effectLst/>
                        <a:latin typeface="+mn-lt"/>
                        <a:ea typeface="Times New Roman"/>
                        <a:cs typeface="Mangal"/>
                      </a:endParaRPr>
                    </a:p>
                  </a:txBody>
                  <a:tcPr marL="68580" marR="68580" marT="0" marB="0" anchor="ctr"/>
                </a:tc>
              </a:tr>
              <a:tr h="381231">
                <a:tc>
                  <a:txBody>
                    <a:bodyPr/>
                    <a:lstStyle/>
                    <a:p>
                      <a:pPr algn="ctr">
                        <a:spcAft>
                          <a:spcPts val="0"/>
                        </a:spcAft>
                        <a:tabLst>
                          <a:tab pos="4761865" algn="l"/>
                        </a:tabLst>
                      </a:pPr>
                      <a:r>
                        <a:rPr lang="en-US" sz="1600" dirty="0" smtClean="0">
                          <a:effectLst/>
                          <a:latin typeface="+mn-lt"/>
                          <a:ea typeface="Times New Roman"/>
                          <a:cs typeface="Mangal"/>
                        </a:rPr>
                        <a:t>status</a:t>
                      </a:r>
                      <a:endParaRPr lang="en-IN" sz="1600" dirty="0">
                        <a:effectLst/>
                        <a:latin typeface="+mn-lt"/>
                        <a:ea typeface="Times New Roman"/>
                        <a:cs typeface="Mangal"/>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4761865" algn="l"/>
                        </a:tabLst>
                        <a:defRPr/>
                      </a:pPr>
                      <a:r>
                        <a:rPr lang="en-US" sz="1600" dirty="0" smtClean="0">
                          <a:effectLst/>
                          <a:latin typeface="+mn-lt"/>
                        </a:rPr>
                        <a:t>Varchar</a:t>
                      </a:r>
                      <a:endParaRPr lang="en-IN" sz="1600" dirty="0" smtClean="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50</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rPr>
                        <a:t>Not null</a:t>
                      </a:r>
                      <a:endParaRPr lang="en-IN" sz="1600" dirty="0">
                        <a:effectLst/>
                        <a:latin typeface="+mn-lt"/>
                        <a:ea typeface="Times New Roman"/>
                        <a:cs typeface="Mangal"/>
                      </a:endParaRPr>
                    </a:p>
                  </a:txBody>
                  <a:tcPr marL="68580" marR="68580" marT="0" marB="0" anchor="ctr"/>
                </a:tc>
                <a:tc>
                  <a:txBody>
                    <a:bodyPr/>
                    <a:lstStyle/>
                    <a:p>
                      <a:pPr algn="ctr">
                        <a:spcAft>
                          <a:spcPts val="0"/>
                        </a:spcAft>
                        <a:tabLst>
                          <a:tab pos="4761865" algn="l"/>
                        </a:tabLst>
                      </a:pPr>
                      <a:r>
                        <a:rPr lang="en-US" sz="1600" dirty="0" smtClean="0">
                          <a:effectLst/>
                          <a:latin typeface="+mn-lt"/>
                          <a:ea typeface="Times New Roman"/>
                          <a:cs typeface="Mangal"/>
                        </a:rPr>
                        <a:t>Product status</a:t>
                      </a:r>
                      <a:endParaRPr lang="en-IN" sz="1600" dirty="0">
                        <a:effectLst/>
                        <a:latin typeface="+mn-lt"/>
                        <a:ea typeface="Times New Roman"/>
                        <a:cs typeface="Mangal"/>
                      </a:endParaRPr>
                    </a:p>
                  </a:txBody>
                  <a:tcPr marL="68580" marR="68580" marT="0" marB="0" anchor="ctr"/>
                </a:tc>
              </a:tr>
            </a:tbl>
          </a:graphicData>
        </a:graphic>
      </p:graphicFrame>
    </p:spTree>
    <p:extLst>
      <p:ext uri="{BB962C8B-B14F-4D97-AF65-F5344CB8AC3E}">
        <p14:creationId xmlns:p14="http://schemas.microsoft.com/office/powerpoint/2010/main" val="3280264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2880320" cy="707886"/>
          </a:xfrm>
          <a:prstGeom prst="rect">
            <a:avLst/>
          </a:prstGeom>
        </p:spPr>
        <p:txBody>
          <a:bodyPr wrap="square">
            <a:spAutoFit/>
          </a:bodyPr>
          <a:lstStyle/>
          <a:p>
            <a:r>
              <a:rPr lang="en-US" sz="4000" b="1" dirty="0"/>
              <a:t>Login page</a:t>
            </a:r>
            <a:endParaRPr lang="en-IN" sz="4000" dirty="0"/>
          </a:p>
        </p:txBody>
      </p:sp>
      <p:pic>
        <p:nvPicPr>
          <p:cNvPr id="3" name="Picture 2"/>
          <p:cNvPicPr/>
          <p:nvPr/>
        </p:nvPicPr>
        <p:blipFill>
          <a:blip r:embed="rId2"/>
          <a:stretch>
            <a:fillRect/>
          </a:stretch>
        </p:blipFill>
        <p:spPr>
          <a:xfrm>
            <a:off x="3958185" y="404665"/>
            <a:ext cx="4832985" cy="2718435"/>
          </a:xfrm>
          <a:prstGeom prst="rect">
            <a:avLst/>
          </a:prstGeom>
        </p:spPr>
      </p:pic>
      <p:pic>
        <p:nvPicPr>
          <p:cNvPr id="4" name="Picture 3"/>
          <p:cNvPicPr/>
          <p:nvPr/>
        </p:nvPicPr>
        <p:blipFill>
          <a:blip r:embed="rId3"/>
          <a:stretch>
            <a:fillRect/>
          </a:stretch>
        </p:blipFill>
        <p:spPr>
          <a:xfrm>
            <a:off x="4788024" y="3447653"/>
            <a:ext cx="3600400" cy="2718435"/>
          </a:xfrm>
          <a:prstGeom prst="rect">
            <a:avLst/>
          </a:prstGeom>
        </p:spPr>
      </p:pic>
      <p:pic>
        <p:nvPicPr>
          <p:cNvPr id="5" name="Picture 4"/>
          <p:cNvPicPr/>
          <p:nvPr/>
        </p:nvPicPr>
        <p:blipFill>
          <a:blip r:embed="rId4"/>
          <a:stretch>
            <a:fillRect/>
          </a:stretch>
        </p:blipFill>
        <p:spPr>
          <a:xfrm>
            <a:off x="323528" y="3390503"/>
            <a:ext cx="3888432" cy="2710180"/>
          </a:xfrm>
          <a:prstGeom prst="rect">
            <a:avLst/>
          </a:prstGeom>
        </p:spPr>
      </p:pic>
    </p:spTree>
    <p:extLst>
      <p:ext uri="{BB962C8B-B14F-4D97-AF65-F5344CB8AC3E}">
        <p14:creationId xmlns:p14="http://schemas.microsoft.com/office/powerpoint/2010/main" val="4022054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548682"/>
            <a:ext cx="4108698" cy="1323439"/>
          </a:xfrm>
          <a:prstGeom prst="rect">
            <a:avLst/>
          </a:prstGeom>
        </p:spPr>
        <p:txBody>
          <a:bodyPr wrap="square">
            <a:spAutoFit/>
          </a:bodyPr>
          <a:lstStyle/>
          <a:p>
            <a:pPr lvl="0"/>
            <a:r>
              <a:rPr lang="en-US" sz="4000" b="1" dirty="0">
                <a:solidFill>
                  <a:prstClr val="black"/>
                </a:solidFill>
              </a:rPr>
              <a:t>Dashboard </a:t>
            </a:r>
            <a:endParaRPr lang="en-US" sz="4000" b="1" dirty="0" smtClean="0">
              <a:solidFill>
                <a:prstClr val="black"/>
              </a:solidFill>
            </a:endParaRPr>
          </a:p>
          <a:p>
            <a:pPr lvl="0"/>
            <a:r>
              <a:rPr lang="en-US" sz="4000" b="1" dirty="0" smtClean="0">
                <a:solidFill>
                  <a:prstClr val="black"/>
                </a:solidFill>
              </a:rPr>
              <a:t>page</a:t>
            </a:r>
            <a:endParaRPr lang="en-IN" sz="4000" dirty="0">
              <a:solidFill>
                <a:prstClr val="black"/>
              </a:solidFill>
            </a:endParaRPr>
          </a:p>
        </p:txBody>
      </p:sp>
      <p:pic>
        <p:nvPicPr>
          <p:cNvPr id="4" name="Picture 3"/>
          <p:cNvPicPr/>
          <p:nvPr/>
        </p:nvPicPr>
        <p:blipFill>
          <a:blip r:embed="rId2"/>
          <a:stretch>
            <a:fillRect/>
          </a:stretch>
        </p:blipFill>
        <p:spPr>
          <a:xfrm>
            <a:off x="3208928" y="243344"/>
            <a:ext cx="5791200" cy="3257551"/>
          </a:xfrm>
          <a:prstGeom prst="rect">
            <a:avLst/>
          </a:prstGeom>
        </p:spPr>
      </p:pic>
      <p:pic>
        <p:nvPicPr>
          <p:cNvPr id="5" name="Picture 4"/>
          <p:cNvPicPr/>
          <p:nvPr/>
        </p:nvPicPr>
        <p:blipFill>
          <a:blip r:embed="rId3"/>
          <a:stretch>
            <a:fillRect/>
          </a:stretch>
        </p:blipFill>
        <p:spPr>
          <a:xfrm>
            <a:off x="3208928" y="3501010"/>
            <a:ext cx="5786120" cy="3254375"/>
          </a:xfrm>
          <a:prstGeom prst="rect">
            <a:avLst/>
          </a:prstGeom>
        </p:spPr>
      </p:pic>
      <p:sp>
        <p:nvSpPr>
          <p:cNvPr id="6" name="Rectangle 5"/>
          <p:cNvSpPr/>
          <p:nvPr/>
        </p:nvSpPr>
        <p:spPr>
          <a:xfrm>
            <a:off x="397496" y="3500896"/>
            <a:ext cx="2674130" cy="1323439"/>
          </a:xfrm>
          <a:prstGeom prst="rect">
            <a:avLst/>
          </a:prstGeom>
        </p:spPr>
        <p:txBody>
          <a:bodyPr wrap="none">
            <a:spAutoFit/>
          </a:bodyPr>
          <a:lstStyle/>
          <a:p>
            <a:r>
              <a:rPr lang="en-US" sz="4000" b="1" dirty="0"/>
              <a:t>Employee </a:t>
            </a:r>
            <a:endParaRPr lang="en-US" sz="4000" b="1" dirty="0" smtClean="0"/>
          </a:p>
          <a:p>
            <a:r>
              <a:rPr lang="en-US" sz="4000" b="1" dirty="0" smtClean="0"/>
              <a:t>page</a:t>
            </a:r>
            <a:endParaRPr lang="en-IN" sz="4000" dirty="0"/>
          </a:p>
        </p:txBody>
      </p:sp>
    </p:spTree>
    <p:extLst>
      <p:ext uri="{BB962C8B-B14F-4D97-AF65-F5344CB8AC3E}">
        <p14:creationId xmlns:p14="http://schemas.microsoft.com/office/powerpoint/2010/main" val="3164003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67745" y="332658"/>
            <a:ext cx="3820277" cy="584775"/>
          </a:xfrm>
          <a:prstGeom prst="rect">
            <a:avLst/>
          </a:prstGeom>
        </p:spPr>
        <p:txBody>
          <a:bodyPr wrap="none">
            <a:spAutoFit/>
          </a:bodyPr>
          <a:lstStyle/>
          <a:p>
            <a:pPr algn="ctr"/>
            <a:r>
              <a:rPr lang="en-US" sz="3200" b="1" dirty="0" smtClean="0">
                <a:ln w="11430"/>
                <a:effectLst>
                  <a:outerShdw blurRad="80000" dist="40000" dir="5040000" algn="tl">
                    <a:srgbClr val="000000">
                      <a:alpha val="30000"/>
                    </a:srgbClr>
                  </a:outerShdw>
                </a:effectLst>
                <a:latin typeface="High Tower Text" pitchFamily="18" charset="0"/>
              </a:rPr>
              <a:t>INTRODUCTION </a:t>
            </a:r>
            <a:endParaRPr lang="en-US" sz="3200" b="1" dirty="0">
              <a:ln w="11430"/>
              <a:effectLst>
                <a:outerShdw blurRad="80000" dist="40000" dir="5040000" algn="tl">
                  <a:srgbClr val="000000">
                    <a:alpha val="30000"/>
                  </a:srgbClr>
                </a:outerShdw>
              </a:effectLst>
              <a:latin typeface="High Tower Text" pitchFamily="18" charset="0"/>
            </a:endParaRPr>
          </a:p>
        </p:txBody>
      </p:sp>
      <p:sp>
        <p:nvSpPr>
          <p:cNvPr id="8" name="Rectangle 7"/>
          <p:cNvSpPr/>
          <p:nvPr/>
        </p:nvSpPr>
        <p:spPr>
          <a:xfrm>
            <a:off x="611560" y="1484784"/>
            <a:ext cx="7848872" cy="5016758"/>
          </a:xfrm>
          <a:prstGeom prst="rect">
            <a:avLst/>
          </a:prstGeom>
        </p:spPr>
        <p:txBody>
          <a:bodyPr wrap="square">
            <a:spAutoFit/>
          </a:bodyPr>
          <a:lstStyle/>
          <a:p>
            <a:r>
              <a:rPr lang="en-US" sz="2000" dirty="0" smtClean="0"/>
              <a:t>The project titled "Inventory management System" is Inventory management software for monitoring and controlling the transactions in a Firm .The project “</a:t>
            </a:r>
            <a:r>
              <a:rPr lang="en-US" sz="2000" dirty="0" smtClean="0">
                <a:ea typeface="+mn-lt"/>
                <a:cs typeface="+mn-lt"/>
              </a:rPr>
              <a:t>Inventory management System"</a:t>
            </a:r>
            <a:r>
              <a:rPr lang="en-US" sz="2000" dirty="0" smtClean="0"/>
              <a:t> is developed in python, which mainly focuses on basic operations in a Firm like Managing employee information, supplier information, Product and Managing sales .</a:t>
            </a:r>
            <a:endParaRPr lang="en-US" sz="2000" dirty="0" smtClean="0">
              <a:cs typeface="Calibri"/>
            </a:endParaRPr>
          </a:p>
          <a:p>
            <a:r>
              <a:rPr lang="en-US" sz="2000" dirty="0" smtClean="0"/>
              <a:t> “</a:t>
            </a:r>
            <a:r>
              <a:rPr lang="en-US" sz="2000" dirty="0" smtClean="0">
                <a:ea typeface="+mn-lt"/>
                <a:cs typeface="+mn-lt"/>
              </a:rPr>
              <a:t>Inventory management System"</a:t>
            </a:r>
            <a:r>
              <a:rPr lang="en-US" sz="2000" dirty="0" smtClean="0"/>
              <a:t> is a desktop application, designed to help users maintain and organize Inventory of firm. Our software is easy to use for both beginners and advanced users. It features a familiar and well thought-out, an attractive user interface, combined with strong  Insertion and Updating capabilities. </a:t>
            </a:r>
            <a:endParaRPr lang="en-US" sz="2000" dirty="0" smtClean="0">
              <a:cs typeface="Calibri"/>
            </a:endParaRPr>
          </a:p>
          <a:p>
            <a:r>
              <a:rPr lang="en-US" sz="2000" dirty="0" smtClean="0"/>
              <a:t> The software </a:t>
            </a:r>
            <a:r>
              <a:rPr lang="en-US" sz="2000" dirty="0" smtClean="0">
                <a:ea typeface="+mn-lt"/>
                <a:cs typeface="+mn-lt"/>
              </a:rPr>
              <a:t>Inventory management System"</a:t>
            </a:r>
            <a:r>
              <a:rPr lang="en-US" sz="2000" dirty="0" smtClean="0"/>
              <a:t> has four main modules. Insertion to Database Module – User friendly input screen, Extracting from Database module – Attractive Output Screen </a:t>
            </a:r>
            <a:endParaRPr lang="en-US" sz="2000" dirty="0">
              <a:cs typeface="Calibri"/>
            </a:endParaRPr>
          </a:p>
        </p:txBody>
      </p:sp>
    </p:spTree>
    <p:extLst>
      <p:ext uri="{BB962C8B-B14F-4D97-AF65-F5344CB8AC3E}">
        <p14:creationId xmlns:p14="http://schemas.microsoft.com/office/powerpoint/2010/main" val="685929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16634"/>
            <a:ext cx="5943600" cy="334486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448894"/>
            <a:ext cx="5943600" cy="33448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411218" y="476673"/>
            <a:ext cx="21643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Supplier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 page</a:t>
            </a:r>
            <a:endParaRPr kumimoji="0" lang="en-US" altLang="en-US" sz="4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4"/>
          <p:cNvSpPr>
            <a:spLocks noChangeArrowheads="1"/>
          </p:cNvSpPr>
          <p:nvPr/>
        </p:nvSpPr>
        <p:spPr bwMode="auto">
          <a:xfrm>
            <a:off x="179512" y="3645025"/>
            <a:ext cx="262778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Category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 page</a:t>
            </a:r>
            <a:endParaRPr kumimoji="0" lang="en-US" altLang="en-US" sz="4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1" y="7401838"/>
            <a:ext cx="18473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altLang="en-US" sz="2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27201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16634"/>
            <a:ext cx="5943600" cy="33448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3788" y="3461495"/>
            <a:ext cx="5943600" cy="33448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23528" y="476673"/>
            <a:ext cx="252028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Product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 page</a:t>
            </a:r>
            <a:endParaRPr kumimoji="0" lang="en-US" altLang="en-US" sz="4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4"/>
          <p:cNvSpPr>
            <a:spLocks noChangeArrowheads="1"/>
          </p:cNvSpPr>
          <p:nvPr/>
        </p:nvSpPr>
        <p:spPr bwMode="auto">
          <a:xfrm>
            <a:off x="449796" y="3645025"/>
            <a:ext cx="226774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Sales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page</a:t>
            </a:r>
            <a:endParaRPr kumimoji="0" lang="en-US" altLang="en-US" sz="4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1" y="7648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04580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31379" y="542192"/>
            <a:ext cx="399593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ea typeface="Times New Roman" pitchFamily="18" charset="0"/>
                <a:cs typeface="Arial" pitchFamily="34" charset="0"/>
              </a:rPr>
              <a:t>Billing page</a:t>
            </a:r>
            <a:endParaRPr kumimoji="0" lang="en-US" altLang="en-US" sz="4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564906"/>
            <a:ext cx="5943600" cy="33448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57201" y="3463508"/>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alt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0872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2504223"/>
            <a:ext cx="7632848" cy="3046988"/>
          </a:xfrm>
          <a:prstGeom prst="rect">
            <a:avLst/>
          </a:prstGeom>
        </p:spPr>
        <p:txBody>
          <a:bodyPr wrap="square">
            <a:spAutoFit/>
          </a:bodyPr>
          <a:lstStyle/>
          <a:p>
            <a:r>
              <a:rPr lang="en-US" sz="2400" dirty="0" smtClean="0"/>
              <a:t>It was a great experience to design and implement the Inventory management System  by using Python and </a:t>
            </a:r>
            <a:r>
              <a:rPr lang="en-US" sz="2400" dirty="0" err="1" smtClean="0"/>
              <a:t>Sql</a:t>
            </a:r>
            <a:r>
              <a:rPr lang="en-US" sz="2400" dirty="0" smtClean="0"/>
              <a:t> Lite. And to work on its documentation. While working on this project I have learned many things especially how to apply the concept in different models. We learn with the working of different modules of Python and also with different libraries and use of  SQL lite.</a:t>
            </a:r>
            <a:endParaRPr lang="en-US" sz="2400" dirty="0">
              <a:cs typeface="Calibri"/>
            </a:endParaRPr>
          </a:p>
        </p:txBody>
      </p:sp>
      <p:sp>
        <p:nvSpPr>
          <p:cNvPr id="4" name="Rectangle 3"/>
          <p:cNvSpPr/>
          <p:nvPr/>
        </p:nvSpPr>
        <p:spPr>
          <a:xfrm>
            <a:off x="1835698" y="836713"/>
            <a:ext cx="5486841" cy="769441"/>
          </a:xfrm>
          <a:prstGeom prst="rect">
            <a:avLst/>
          </a:prstGeom>
        </p:spPr>
        <p:txBody>
          <a:bodyPr wrap="square">
            <a:spAutoFit/>
          </a:bodyPr>
          <a:lstStyle/>
          <a:p>
            <a:r>
              <a:rPr lang="en-US" sz="4400" b="1" dirty="0" smtClean="0">
                <a:ln w="11430"/>
                <a:effectLst>
                  <a:outerShdw blurRad="80000" dist="40000" dir="5040000" algn="tl">
                    <a:srgbClr val="000000">
                      <a:alpha val="30000"/>
                    </a:srgbClr>
                  </a:outerShdw>
                </a:effectLst>
                <a:latin typeface="High Tower Text" pitchFamily="18" charset="0"/>
              </a:rPr>
              <a:t>CONCLUSION</a:t>
            </a:r>
            <a:endParaRPr lang="en-IN" sz="4400" dirty="0"/>
          </a:p>
        </p:txBody>
      </p:sp>
    </p:spTree>
    <p:extLst>
      <p:ext uri="{BB962C8B-B14F-4D97-AF65-F5344CB8AC3E}">
        <p14:creationId xmlns:p14="http://schemas.microsoft.com/office/powerpoint/2010/main" val="3869274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74837"/>
            <a:ext cx="4572000" cy="3785652"/>
          </a:xfrm>
          <a:prstGeom prst="rect">
            <a:avLst/>
          </a:prstGeom>
        </p:spPr>
        <p:txBody>
          <a:bodyPr>
            <a:spAutoFit/>
          </a:bodyPr>
          <a:lstStyle/>
          <a:p>
            <a:pPr lvl="0"/>
            <a:r>
              <a:rPr lang="en-US" sz="2000" u="sng" dirty="0">
                <a:hlinkClick r:id="rId2"/>
              </a:rPr>
              <a:t>www.w3layout.com</a:t>
            </a:r>
            <a:endParaRPr lang="en-IN" sz="2000" dirty="0"/>
          </a:p>
          <a:p>
            <a:pPr lvl="0"/>
            <a:r>
              <a:rPr lang="en-US" sz="2000" u="sng" dirty="0">
                <a:hlinkClick r:id="rId3"/>
              </a:rPr>
              <a:t>www.google.com</a:t>
            </a:r>
            <a:r>
              <a:rPr lang="en-US" sz="2000" dirty="0"/>
              <a:t>.</a:t>
            </a:r>
            <a:endParaRPr lang="en-IN" sz="2000" dirty="0"/>
          </a:p>
          <a:p>
            <a:pPr lvl="0"/>
            <a:r>
              <a:rPr lang="en-US" sz="2000" u="sng" dirty="0">
                <a:hlinkClick r:id="rId4"/>
              </a:rPr>
              <a:t>www.chrome.com</a:t>
            </a:r>
            <a:r>
              <a:rPr lang="en-US" sz="2000" dirty="0"/>
              <a:t>.</a:t>
            </a:r>
            <a:endParaRPr lang="en-IN" sz="2000" dirty="0"/>
          </a:p>
          <a:p>
            <a:pPr lvl="0"/>
            <a:r>
              <a:rPr lang="en-US" sz="2000" u="sng" dirty="0">
                <a:hlinkClick r:id="rId5"/>
              </a:rPr>
              <a:t>www.w3school.com</a:t>
            </a:r>
            <a:endParaRPr lang="en-IN" sz="2000" dirty="0"/>
          </a:p>
          <a:p>
            <a:pPr lvl="0"/>
            <a:r>
              <a:rPr lang="en-US" sz="2000" b="1" dirty="0"/>
              <a:t>You tube</a:t>
            </a:r>
            <a:endParaRPr lang="en-IN" sz="2000" dirty="0"/>
          </a:p>
          <a:p>
            <a:pPr lvl="0"/>
            <a:r>
              <a:rPr lang="en-US" sz="2000" b="1" dirty="0"/>
              <a:t>Python by </a:t>
            </a:r>
            <a:r>
              <a:rPr lang="en-US" sz="2000" b="1" dirty="0" err="1"/>
              <a:t>Gourishankar</a:t>
            </a:r>
            <a:endParaRPr lang="en-IN" sz="2000" dirty="0"/>
          </a:p>
          <a:p>
            <a:pPr lvl="0"/>
            <a:r>
              <a:rPr lang="en-US" sz="2000" b="1" dirty="0"/>
              <a:t>The complete references</a:t>
            </a:r>
            <a:endParaRPr lang="en-IN" sz="2000" dirty="0"/>
          </a:p>
          <a:p>
            <a:pPr lvl="0"/>
            <a:r>
              <a:rPr lang="en-IN" sz="2000" u="sng" dirty="0">
                <a:hlinkClick r:id="rId6"/>
              </a:rPr>
              <a:t>tutorialspoint.com</a:t>
            </a:r>
            <a:endParaRPr lang="en-IN" sz="2000" dirty="0"/>
          </a:p>
          <a:p>
            <a:pPr lvl="0"/>
            <a:r>
              <a:rPr lang="en-IN" sz="2000" dirty="0"/>
              <a:t>Programming by Mosh /</a:t>
            </a:r>
            <a:r>
              <a:rPr lang="en-IN" sz="2000" dirty="0" err="1"/>
              <a:t>Edurekha</a:t>
            </a:r>
            <a:endParaRPr lang="en-IN" sz="2000" dirty="0"/>
          </a:p>
          <a:p>
            <a:pPr lvl="0"/>
            <a:r>
              <a:rPr lang="en-IN" sz="2000" dirty="0"/>
              <a:t>Coding with web coder</a:t>
            </a:r>
          </a:p>
          <a:p>
            <a:r>
              <a:rPr lang="en-US" sz="2000" dirty="0"/>
              <a:t> </a:t>
            </a:r>
            <a:endParaRPr lang="en-IN" sz="2000" dirty="0"/>
          </a:p>
          <a:p>
            <a:endParaRPr lang="en-IN" sz="2000" dirty="0">
              <a:cs typeface="Calibri"/>
            </a:endParaRPr>
          </a:p>
        </p:txBody>
      </p:sp>
      <p:sp>
        <p:nvSpPr>
          <p:cNvPr id="3" name="Rectangle 2"/>
          <p:cNvSpPr/>
          <p:nvPr/>
        </p:nvSpPr>
        <p:spPr>
          <a:xfrm>
            <a:off x="1691680" y="908720"/>
            <a:ext cx="4525742" cy="707886"/>
          </a:xfrm>
          <a:prstGeom prst="rect">
            <a:avLst/>
          </a:prstGeom>
        </p:spPr>
        <p:txBody>
          <a:bodyPr wrap="square">
            <a:spAutoFit/>
          </a:bodyPr>
          <a:lstStyle/>
          <a:p>
            <a:pPr algn="ctr"/>
            <a:r>
              <a:rPr lang="en-US" sz="4000" b="1" dirty="0" smtClean="0">
                <a:ln w="11430"/>
                <a:effectLst>
                  <a:outerShdw blurRad="80000" dist="40000" dir="5040000" algn="tl">
                    <a:srgbClr val="000000">
                      <a:alpha val="30000"/>
                    </a:srgbClr>
                  </a:outerShdw>
                </a:effectLst>
                <a:latin typeface="High Tower Text" pitchFamily="18" charset="0"/>
              </a:rPr>
              <a:t>BIBLIOGRAPHY</a:t>
            </a:r>
            <a:endParaRPr lang="en-US" sz="4000" b="1" dirty="0">
              <a:ln w="11430"/>
              <a:effectLst>
                <a:outerShdw blurRad="80000" dist="40000" dir="5040000" algn="tl">
                  <a:srgbClr val="000000">
                    <a:alpha val="30000"/>
                  </a:srgbClr>
                </a:outerShdw>
              </a:effectLst>
              <a:latin typeface="High Tower Text" pitchFamily="18" charset="0"/>
            </a:endParaRPr>
          </a:p>
        </p:txBody>
      </p:sp>
    </p:spTree>
    <p:extLst>
      <p:ext uri="{BB962C8B-B14F-4D97-AF65-F5344CB8AC3E}">
        <p14:creationId xmlns:p14="http://schemas.microsoft.com/office/powerpoint/2010/main" val="2646338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92696"/>
            <a:ext cx="7920880" cy="6063198"/>
          </a:xfrm>
          <a:prstGeom prst="rect">
            <a:avLst/>
          </a:prstGeom>
        </p:spPr>
        <p:txBody>
          <a:bodyPr wrap="square">
            <a:spAutoFit/>
          </a:bodyPr>
          <a:lstStyle/>
          <a:p>
            <a:pPr marL="0" lvl="1"/>
            <a:r>
              <a:rPr lang="en-US" sz="4800" b="1" dirty="0" smtClean="0">
                <a:latin typeface="High Tower Text" panose="02040502050506030303" pitchFamily="18" charset="0"/>
              </a:rPr>
              <a:t>Existing System</a:t>
            </a:r>
            <a:endParaRPr lang="en-IN" sz="4800" b="1" dirty="0" smtClean="0">
              <a:latin typeface="High Tower Text" panose="02040502050506030303" pitchFamily="18" charset="0"/>
            </a:endParaRPr>
          </a:p>
          <a:p>
            <a:r>
              <a:rPr lang="en-US" sz="2000" b="1" dirty="0" smtClean="0"/>
              <a:t> </a:t>
            </a:r>
          </a:p>
          <a:p>
            <a:endParaRPr lang="en-US" sz="2000" b="1" dirty="0"/>
          </a:p>
          <a:p>
            <a:r>
              <a:rPr lang="en-US" sz="2000" dirty="0"/>
              <a:t>The existing system is manual due to which there area complications while switching to different documents as well as generating reports. The existing system consists of following;</a:t>
            </a:r>
            <a:endParaRPr lang="en-IN" sz="2000" dirty="0"/>
          </a:p>
          <a:p>
            <a:r>
              <a:rPr lang="en-US" sz="2000" dirty="0"/>
              <a:t> </a:t>
            </a:r>
            <a:endParaRPr lang="en-IN" sz="2000" dirty="0"/>
          </a:p>
          <a:p>
            <a:pPr lvl="0"/>
            <a:r>
              <a:rPr lang="en-US" sz="2000" dirty="0"/>
              <a:t>At the record are to be manually maintain it consumes lot of time.</a:t>
            </a:r>
            <a:endParaRPr lang="en-IN" sz="2000" dirty="0"/>
          </a:p>
          <a:p>
            <a:pPr lvl="0"/>
            <a:r>
              <a:rPr lang="en-US" sz="2000" dirty="0"/>
              <a:t>Lot of paper work is involved as the record is maintained in the files and register.</a:t>
            </a:r>
            <a:endParaRPr lang="en-IN" sz="2000" dirty="0"/>
          </a:p>
          <a:p>
            <a:pPr lvl="0"/>
            <a:r>
              <a:rPr lang="en-US" sz="2000" dirty="0"/>
              <a:t>As file and register are used the space requirement is increased.</a:t>
            </a:r>
            <a:endParaRPr lang="en-IN" sz="2000" dirty="0"/>
          </a:p>
          <a:p>
            <a:pPr lvl="0"/>
            <a:r>
              <a:rPr lang="en-US" sz="2000" dirty="0"/>
              <a:t>Use of paper for storing valuable data information is not all reliable.</a:t>
            </a:r>
            <a:endParaRPr lang="en-IN" sz="2000" dirty="0"/>
          </a:p>
          <a:p>
            <a:pPr lvl="0"/>
            <a:r>
              <a:rPr lang="en-US" sz="2000" dirty="0"/>
              <a:t>It is very difficult to update or maintain all records.</a:t>
            </a:r>
            <a:endParaRPr lang="en-IN" sz="2000" dirty="0"/>
          </a:p>
          <a:p>
            <a:pPr lvl="0"/>
            <a:r>
              <a:rPr lang="en-US" sz="2000" dirty="0"/>
              <a:t>The existing system forces us to do all the tasks manually via paperwork which is outdated. </a:t>
            </a:r>
            <a:endParaRPr lang="en-IN" sz="2000" dirty="0"/>
          </a:p>
          <a:p>
            <a:endParaRPr lang="en-US" sz="2000" dirty="0" smtClean="0">
              <a:cs typeface="Arial"/>
            </a:endParaRPr>
          </a:p>
          <a:p>
            <a:endParaRPr lang="en-US" sz="2000" dirty="0">
              <a:cs typeface="Arial"/>
            </a:endParaRPr>
          </a:p>
        </p:txBody>
      </p:sp>
    </p:spTree>
    <p:extLst>
      <p:ext uri="{BB962C8B-B14F-4D97-AF65-F5344CB8AC3E}">
        <p14:creationId xmlns:p14="http://schemas.microsoft.com/office/powerpoint/2010/main" val="3112894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10" y="404666"/>
            <a:ext cx="5639413" cy="646331"/>
          </a:xfrm>
          <a:prstGeom prst="rect">
            <a:avLst/>
          </a:prstGeom>
        </p:spPr>
        <p:txBody>
          <a:bodyPr wrap="square">
            <a:spAutoFit/>
          </a:bodyPr>
          <a:lstStyle/>
          <a:p>
            <a:pPr algn="ctr"/>
            <a:r>
              <a:rPr lang="en-US" sz="3600" b="1" dirty="0" smtClean="0">
                <a:ln w="11430"/>
                <a:effectLst>
                  <a:outerShdw blurRad="80000" dist="40000" dir="5040000" algn="tl">
                    <a:srgbClr val="000000">
                      <a:alpha val="30000"/>
                    </a:srgbClr>
                  </a:outerShdw>
                </a:effectLst>
                <a:latin typeface="High Tower Text" pitchFamily="18" charset="0"/>
              </a:rPr>
              <a:t>PROPOSED SYSTEM</a:t>
            </a:r>
            <a:endParaRPr lang="en-US" sz="3600" b="1" dirty="0">
              <a:ln w="11430"/>
              <a:effectLst>
                <a:outerShdw blurRad="80000" dist="40000" dir="5040000" algn="tl">
                  <a:srgbClr val="000000">
                    <a:alpha val="30000"/>
                  </a:srgbClr>
                </a:outerShdw>
              </a:effectLst>
              <a:latin typeface="High Tower Text" pitchFamily="18" charset="0"/>
            </a:endParaRPr>
          </a:p>
        </p:txBody>
      </p:sp>
      <p:sp>
        <p:nvSpPr>
          <p:cNvPr id="3" name="Rectangle 2"/>
          <p:cNvSpPr/>
          <p:nvPr/>
        </p:nvSpPr>
        <p:spPr>
          <a:xfrm>
            <a:off x="539552" y="1844824"/>
            <a:ext cx="7848872" cy="3785652"/>
          </a:xfrm>
          <a:prstGeom prst="rect">
            <a:avLst/>
          </a:prstGeom>
        </p:spPr>
        <p:txBody>
          <a:bodyPr wrap="square">
            <a:spAutoFit/>
          </a:bodyPr>
          <a:lstStyle/>
          <a:p>
            <a:r>
              <a:rPr lang="en-US" sz="2000" dirty="0" smtClean="0"/>
              <a:t>Proposed system is an automated </a:t>
            </a:r>
            <a:r>
              <a:rPr lang="en-US" sz="2000" dirty="0" smtClean="0">
                <a:ea typeface="+mn-lt"/>
                <a:cs typeface="+mn-lt"/>
              </a:rPr>
              <a:t>Inventory management System.</a:t>
            </a:r>
            <a:r>
              <a:rPr lang="en-US" sz="2000" dirty="0" smtClean="0"/>
              <a:t> Through our software Firm Owner can keep record of  employee, view their information , easy to search for sales and keep track of products, update information, edit information in quick time. Our proposed system has the following advantages. </a:t>
            </a:r>
            <a:endParaRPr lang="en-US" sz="2000" dirty="0" smtClean="0">
              <a:cs typeface="Calibri"/>
            </a:endParaRPr>
          </a:p>
          <a:p>
            <a:r>
              <a:rPr lang="en-US" sz="2000" dirty="0" smtClean="0"/>
              <a:t>	Ø User friendly interface </a:t>
            </a:r>
            <a:endParaRPr lang="en-US" sz="2000" dirty="0" smtClean="0">
              <a:cs typeface="Calibri"/>
            </a:endParaRPr>
          </a:p>
          <a:p>
            <a:r>
              <a:rPr lang="en-US" sz="2000" dirty="0" smtClean="0"/>
              <a:t>	Ø Fast access to database </a:t>
            </a:r>
            <a:endParaRPr lang="en-US" sz="2000" dirty="0" smtClean="0">
              <a:cs typeface="Calibri"/>
            </a:endParaRPr>
          </a:p>
          <a:p>
            <a:r>
              <a:rPr lang="en-US" sz="2000" dirty="0" smtClean="0"/>
              <a:t>	Ø Less error </a:t>
            </a:r>
            <a:endParaRPr lang="en-US" sz="2000" dirty="0" smtClean="0">
              <a:cs typeface="Calibri"/>
            </a:endParaRPr>
          </a:p>
          <a:p>
            <a:r>
              <a:rPr lang="en-US" sz="2000" dirty="0" smtClean="0"/>
              <a:t>	Ø Look and Feel Environment</a:t>
            </a:r>
            <a:endParaRPr lang="en-US" sz="2000" dirty="0" smtClean="0">
              <a:cs typeface="Calibri"/>
            </a:endParaRPr>
          </a:p>
          <a:p>
            <a:r>
              <a:rPr lang="en-US" sz="2000" dirty="0" smtClean="0"/>
              <a:t>	Ø Quick transaction </a:t>
            </a:r>
            <a:endParaRPr lang="en-US" sz="2000" dirty="0" smtClean="0">
              <a:cs typeface="Calibri"/>
            </a:endParaRPr>
          </a:p>
          <a:p>
            <a:r>
              <a:rPr lang="en-US" sz="2000" dirty="0" smtClean="0"/>
              <a:t>All the manual difficulties in managing the Firm have been rectified by implementing computerization.</a:t>
            </a:r>
            <a:endParaRPr lang="en-US" sz="2000" dirty="0">
              <a:cs typeface="Calibri"/>
            </a:endParaRPr>
          </a:p>
        </p:txBody>
      </p:sp>
    </p:spTree>
    <p:extLst>
      <p:ext uri="{BB962C8B-B14F-4D97-AF65-F5344CB8AC3E}">
        <p14:creationId xmlns:p14="http://schemas.microsoft.com/office/powerpoint/2010/main" val="164112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04664"/>
            <a:ext cx="7632848" cy="5232202"/>
          </a:xfrm>
          <a:prstGeom prst="rect">
            <a:avLst/>
          </a:prstGeom>
        </p:spPr>
        <p:txBody>
          <a:bodyPr wrap="square">
            <a:spAutoFit/>
          </a:bodyPr>
          <a:lstStyle/>
          <a:p>
            <a:r>
              <a:rPr lang="en-US" sz="3600" b="1" dirty="0">
                <a:latin typeface="High Tower Text" panose="02040502050506030303" pitchFamily="18" charset="0"/>
              </a:rPr>
              <a:t>Scope of the System:-</a:t>
            </a:r>
            <a:endParaRPr lang="en-IN" sz="3600" dirty="0">
              <a:latin typeface="High Tower Text" panose="02040502050506030303" pitchFamily="18" charset="0"/>
            </a:endParaRPr>
          </a:p>
          <a:p>
            <a:r>
              <a:rPr lang="en-US" dirty="0"/>
              <a:t> </a:t>
            </a:r>
            <a:endParaRPr lang="en-IN" b="1" dirty="0"/>
          </a:p>
          <a:p>
            <a:r>
              <a:rPr lang="en-US" sz="2000" dirty="0"/>
              <a:t>It manages all the information about Employees, Sales , Products. The purpose of the project is to build an application program to reduce the manual work for managing the Firm. It tracks all the details about the Employees, Sales, Products and suppliers.</a:t>
            </a:r>
            <a:endParaRPr lang="en-IN" sz="2000" dirty="0"/>
          </a:p>
          <a:p>
            <a:r>
              <a:rPr lang="en-IN" sz="2000" dirty="0"/>
              <a:t> </a:t>
            </a:r>
          </a:p>
          <a:p>
            <a:r>
              <a:rPr lang="en-US" sz="2000" b="1" dirty="0"/>
              <a:t>Functionalities provided by Inventory management System are as follows:</a:t>
            </a:r>
            <a:endParaRPr lang="en-IN" sz="2000" dirty="0"/>
          </a:p>
          <a:p>
            <a:r>
              <a:rPr lang="en-IN" sz="2000" dirty="0"/>
              <a:t> </a:t>
            </a:r>
          </a:p>
          <a:p>
            <a:pPr lvl="0"/>
            <a:r>
              <a:rPr lang="en-US" sz="2000" dirty="0"/>
              <a:t>Inventory management System Provides the different types of department and co-ordinates them to take right decisions and reduces manual work with their all information.</a:t>
            </a:r>
            <a:endParaRPr lang="en-IN" sz="2000" dirty="0"/>
          </a:p>
          <a:p>
            <a:r>
              <a:rPr lang="en-IN" sz="2000" dirty="0"/>
              <a:t> </a:t>
            </a:r>
          </a:p>
          <a:p>
            <a:pPr lvl="0"/>
            <a:r>
              <a:rPr lang="en-US" sz="2000" dirty="0"/>
              <a:t>Manage the information of Department.</a:t>
            </a:r>
            <a:endParaRPr lang="en-IN" sz="2000" dirty="0"/>
          </a:p>
        </p:txBody>
      </p:sp>
    </p:spTree>
    <p:extLst>
      <p:ext uri="{BB962C8B-B14F-4D97-AF65-F5344CB8AC3E}">
        <p14:creationId xmlns:p14="http://schemas.microsoft.com/office/powerpoint/2010/main" val="113837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476674"/>
            <a:ext cx="7488832" cy="5478423"/>
          </a:xfrm>
          <a:prstGeom prst="rect">
            <a:avLst/>
          </a:prstGeom>
        </p:spPr>
        <p:txBody>
          <a:bodyPr wrap="square">
            <a:spAutoFit/>
          </a:bodyPr>
          <a:lstStyle/>
          <a:p>
            <a:r>
              <a:rPr lang="en-US" sz="4000" b="1" dirty="0" smtClean="0">
                <a:latin typeface="High Tower Text" panose="02040502050506030303" pitchFamily="18" charset="0"/>
              </a:rPr>
              <a:t>Hardware And Software Requirement: -</a:t>
            </a:r>
            <a:endParaRPr lang="en-IN" sz="4000" dirty="0" smtClean="0">
              <a:latin typeface="High Tower Text" panose="02040502050506030303" pitchFamily="18" charset="0"/>
            </a:endParaRPr>
          </a:p>
          <a:p>
            <a:r>
              <a:rPr lang="en-US" dirty="0" smtClean="0"/>
              <a:t> </a:t>
            </a:r>
            <a:endParaRPr lang="en-IN" dirty="0" smtClean="0"/>
          </a:p>
          <a:p>
            <a:endParaRPr lang="en-US" b="1" dirty="0" smtClean="0"/>
          </a:p>
          <a:p>
            <a:r>
              <a:rPr lang="en-US" b="1" dirty="0" smtClean="0"/>
              <a:t>Hardware :</a:t>
            </a:r>
            <a:endParaRPr lang="en-IN" dirty="0" smtClean="0"/>
          </a:p>
          <a:p>
            <a:r>
              <a:rPr lang="en-US" b="1" dirty="0" smtClean="0"/>
              <a:t> </a:t>
            </a:r>
            <a:endParaRPr lang="en-IN" dirty="0" smtClean="0"/>
          </a:p>
          <a:p>
            <a:r>
              <a:rPr lang="en-US" dirty="0" smtClean="0"/>
              <a:t>•	Processor	:  Intel(R) Core(TM) i3-8130U</a:t>
            </a:r>
            <a:endParaRPr lang="en-IN" dirty="0" smtClean="0"/>
          </a:p>
          <a:p>
            <a:r>
              <a:rPr lang="en-US" dirty="0" smtClean="0"/>
              <a:t>•	RAM		:  4GB or More</a:t>
            </a:r>
            <a:endParaRPr lang="en-IN" dirty="0" smtClean="0"/>
          </a:p>
          <a:p>
            <a:r>
              <a:rPr lang="en-US" dirty="0" smtClean="0"/>
              <a:t>•	Hard  Disk	: 500GB</a:t>
            </a:r>
            <a:endParaRPr lang="en-IN" dirty="0" smtClean="0"/>
          </a:p>
          <a:p>
            <a:r>
              <a:rPr lang="en-US" dirty="0" smtClean="0"/>
              <a:t>•	Printer   		: Laser / Inkjet</a:t>
            </a:r>
            <a:endParaRPr lang="en-IN" dirty="0" smtClean="0"/>
          </a:p>
          <a:p>
            <a:r>
              <a:rPr lang="en-US" b="1" dirty="0" smtClean="0"/>
              <a:t> </a:t>
            </a:r>
            <a:endParaRPr lang="en-IN" dirty="0" smtClean="0"/>
          </a:p>
          <a:p>
            <a:r>
              <a:rPr lang="en-US" b="1" dirty="0" smtClean="0"/>
              <a:t>Software Requirement:</a:t>
            </a:r>
            <a:endParaRPr lang="en-IN" dirty="0" smtClean="0"/>
          </a:p>
          <a:p>
            <a:r>
              <a:rPr lang="en-US" b="1" dirty="0" smtClean="0"/>
              <a:t> </a:t>
            </a:r>
            <a:endParaRPr lang="en-IN" dirty="0" smtClean="0"/>
          </a:p>
          <a:p>
            <a:r>
              <a:rPr lang="en-US" b="1" dirty="0" smtClean="0"/>
              <a:t>•	</a:t>
            </a:r>
            <a:r>
              <a:rPr lang="en-US" dirty="0" smtClean="0"/>
              <a:t>Front-End 		: python</a:t>
            </a:r>
            <a:endParaRPr lang="en-IN" dirty="0" smtClean="0"/>
          </a:p>
          <a:p>
            <a:r>
              <a:rPr lang="en-US" dirty="0" smtClean="0"/>
              <a:t>•	Back-End		: </a:t>
            </a:r>
            <a:r>
              <a:rPr lang="en-US" dirty="0" smtClean="0"/>
              <a:t>SQLite</a:t>
            </a:r>
            <a:endParaRPr lang="en-IN" dirty="0" smtClean="0"/>
          </a:p>
          <a:p>
            <a:r>
              <a:rPr lang="en-US" dirty="0" smtClean="0"/>
              <a:t>•	Operating </a:t>
            </a:r>
            <a:r>
              <a:rPr lang="en-US" dirty="0" smtClean="0"/>
              <a:t>System		: </a:t>
            </a:r>
            <a:r>
              <a:rPr lang="en-US" dirty="0" smtClean="0"/>
              <a:t>Windows 10</a:t>
            </a:r>
            <a:endParaRPr lang="en-IN" dirty="0" smtClean="0"/>
          </a:p>
          <a:p>
            <a:r>
              <a:rPr lang="en-US" dirty="0" smtClean="0"/>
              <a:t> </a:t>
            </a:r>
            <a:endParaRPr lang="en-IN" dirty="0"/>
          </a:p>
        </p:txBody>
      </p:sp>
    </p:spTree>
    <p:extLst>
      <p:ext uri="{BB962C8B-B14F-4D97-AF65-F5344CB8AC3E}">
        <p14:creationId xmlns:p14="http://schemas.microsoft.com/office/powerpoint/2010/main" val="1846130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ectangle 148"/>
          <p:cNvSpPr/>
          <p:nvPr/>
        </p:nvSpPr>
        <p:spPr>
          <a:xfrm>
            <a:off x="1006755" y="86725"/>
            <a:ext cx="1252266" cy="707886"/>
          </a:xfrm>
          <a:prstGeom prst="rect">
            <a:avLst/>
          </a:prstGeom>
        </p:spPr>
        <p:txBody>
          <a:bodyPr wrap="none">
            <a:spAutoFit/>
          </a:bodyPr>
          <a:lstStyle/>
          <a:p>
            <a:pPr algn="ctr"/>
            <a:r>
              <a:rPr lang="en-US" sz="4000" b="1" dirty="0" smtClean="0">
                <a:ln w="11430"/>
                <a:effectLst>
                  <a:outerShdw blurRad="80000" dist="40000" dir="5040000" algn="tl">
                    <a:srgbClr val="000000">
                      <a:alpha val="30000"/>
                    </a:srgbClr>
                  </a:outerShdw>
                </a:effectLst>
                <a:latin typeface="High Tower Text" pitchFamily="18" charset="0"/>
              </a:rPr>
              <a:t>ERD</a:t>
            </a:r>
            <a:endParaRPr lang="en-US" sz="4000" b="1" dirty="0">
              <a:ln w="11430"/>
              <a:effectLst>
                <a:outerShdw blurRad="80000" dist="40000" dir="5040000" algn="tl">
                  <a:srgbClr val="000000">
                    <a:alpha val="30000"/>
                  </a:srgbClr>
                </a:outerShdw>
              </a:effectLst>
              <a:latin typeface="High Tower Text" pitchFamily="18" charset="0"/>
            </a:endParaRPr>
          </a:p>
        </p:txBody>
      </p:sp>
      <p:sp>
        <p:nvSpPr>
          <p:cNvPr id="2" name="Rectangle 1"/>
          <p:cNvSpPr/>
          <p:nvPr/>
        </p:nvSpPr>
        <p:spPr>
          <a:xfrm>
            <a:off x="528497" y="980728"/>
            <a:ext cx="1606115" cy="50405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dirty="0" smtClean="0"/>
              <a:t>ustomer</a:t>
            </a:r>
            <a:endParaRPr lang="en-IN" dirty="0"/>
          </a:p>
        </p:txBody>
      </p:sp>
      <p:sp>
        <p:nvSpPr>
          <p:cNvPr id="3" name="Flowchart: Decision 2"/>
          <p:cNvSpPr/>
          <p:nvPr/>
        </p:nvSpPr>
        <p:spPr>
          <a:xfrm>
            <a:off x="3132428" y="995332"/>
            <a:ext cx="504057" cy="432048"/>
          </a:xfrm>
          <a:prstGeom prst="flowChartDecisio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6" name="Rectangle 5"/>
          <p:cNvSpPr/>
          <p:nvPr/>
        </p:nvSpPr>
        <p:spPr>
          <a:xfrm>
            <a:off x="4532134" y="1037159"/>
            <a:ext cx="1030051" cy="384399"/>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order</a:t>
            </a:r>
            <a:endParaRPr lang="en-IN" dirty="0"/>
          </a:p>
        </p:txBody>
      </p:sp>
      <p:sp>
        <p:nvSpPr>
          <p:cNvPr id="7" name="Flowchart: Decision 6"/>
          <p:cNvSpPr/>
          <p:nvPr/>
        </p:nvSpPr>
        <p:spPr>
          <a:xfrm>
            <a:off x="6818456" y="1016063"/>
            <a:ext cx="504057" cy="432048"/>
          </a:xfrm>
          <a:prstGeom prst="flowChartDecisio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8" name="Flowchart: Decision 7"/>
          <p:cNvSpPr/>
          <p:nvPr/>
        </p:nvSpPr>
        <p:spPr>
          <a:xfrm>
            <a:off x="4399459" y="4267944"/>
            <a:ext cx="504057" cy="432048"/>
          </a:xfrm>
          <a:prstGeom prst="flowChartDecisio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9" name="Rectangle 8"/>
          <p:cNvSpPr/>
          <p:nvPr/>
        </p:nvSpPr>
        <p:spPr>
          <a:xfrm>
            <a:off x="6356163" y="3834180"/>
            <a:ext cx="1606115" cy="50405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a:t>
            </a:r>
            <a:endParaRPr lang="en-IN" dirty="0"/>
          </a:p>
        </p:txBody>
      </p:sp>
      <p:sp>
        <p:nvSpPr>
          <p:cNvPr id="10" name="Rectangle 9"/>
          <p:cNvSpPr/>
          <p:nvPr/>
        </p:nvSpPr>
        <p:spPr>
          <a:xfrm>
            <a:off x="1868818" y="3247839"/>
            <a:ext cx="1606115" cy="50405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Product</a:t>
            </a:r>
            <a:endParaRPr lang="en-IN" dirty="0"/>
          </a:p>
        </p:txBody>
      </p:sp>
      <p:sp>
        <p:nvSpPr>
          <p:cNvPr id="11" name="Rectangle 10"/>
          <p:cNvSpPr/>
          <p:nvPr/>
        </p:nvSpPr>
        <p:spPr>
          <a:xfrm>
            <a:off x="26773" y="5553236"/>
            <a:ext cx="1606115" cy="50405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Bill</a:t>
            </a:r>
            <a:endParaRPr lang="en-IN" dirty="0"/>
          </a:p>
        </p:txBody>
      </p:sp>
      <p:sp>
        <p:nvSpPr>
          <p:cNvPr id="12" name="Rectangle 11"/>
          <p:cNvSpPr/>
          <p:nvPr/>
        </p:nvSpPr>
        <p:spPr>
          <a:xfrm>
            <a:off x="4207375" y="5174308"/>
            <a:ext cx="1425334" cy="4320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Supplier</a:t>
            </a:r>
            <a:endParaRPr lang="en-IN" dirty="0"/>
          </a:p>
        </p:txBody>
      </p:sp>
      <p:sp>
        <p:nvSpPr>
          <p:cNvPr id="13" name="Rectangle 12"/>
          <p:cNvSpPr/>
          <p:nvPr/>
        </p:nvSpPr>
        <p:spPr>
          <a:xfrm>
            <a:off x="4471095" y="2564904"/>
            <a:ext cx="1152127" cy="50405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Category/stock</a:t>
            </a:r>
            <a:endParaRPr lang="en-IN" dirty="0"/>
          </a:p>
        </p:txBody>
      </p:sp>
      <p:sp>
        <p:nvSpPr>
          <p:cNvPr id="14" name="Rectangle 13"/>
          <p:cNvSpPr/>
          <p:nvPr/>
        </p:nvSpPr>
        <p:spPr>
          <a:xfrm>
            <a:off x="7887838" y="1270695"/>
            <a:ext cx="911068" cy="4680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a:t>
            </a:r>
            <a:endParaRPr lang="en-IN" dirty="0"/>
          </a:p>
        </p:txBody>
      </p:sp>
      <p:cxnSp>
        <p:nvCxnSpPr>
          <p:cNvPr id="5" name="Straight Connector 4"/>
          <p:cNvCxnSpPr>
            <a:stCxn id="2" idx="3"/>
            <a:endCxn id="3" idx="1"/>
          </p:cNvCxnSpPr>
          <p:nvPr/>
        </p:nvCxnSpPr>
        <p:spPr>
          <a:xfrm flipV="1">
            <a:off x="2134610" y="1211356"/>
            <a:ext cx="997816" cy="21400"/>
          </a:xfrm>
          <a:prstGeom prst="line">
            <a:avLst/>
          </a:prstGeom>
          <a:ln/>
        </p:spPr>
        <p:style>
          <a:lnRef idx="2">
            <a:schemeClr val="dk1"/>
          </a:lnRef>
          <a:fillRef idx="0">
            <a:schemeClr val="dk1"/>
          </a:fillRef>
          <a:effectRef idx="1">
            <a:schemeClr val="dk1"/>
          </a:effectRef>
          <a:fontRef idx="minor">
            <a:schemeClr val="tx1"/>
          </a:fontRef>
        </p:style>
      </p:cxnSp>
      <p:cxnSp>
        <p:nvCxnSpPr>
          <p:cNvPr id="17" name="Straight Connector 16"/>
          <p:cNvCxnSpPr>
            <a:stCxn id="3" idx="3"/>
            <a:endCxn id="6" idx="1"/>
          </p:cNvCxnSpPr>
          <p:nvPr/>
        </p:nvCxnSpPr>
        <p:spPr>
          <a:xfrm>
            <a:off x="3636485" y="1211356"/>
            <a:ext cx="895649" cy="18003"/>
          </a:xfrm>
          <a:prstGeom prst="line">
            <a:avLst/>
          </a:prstGeom>
          <a:ln/>
        </p:spPr>
        <p:style>
          <a:lnRef idx="2">
            <a:schemeClr val="dk1"/>
          </a:lnRef>
          <a:fillRef idx="0">
            <a:schemeClr val="dk1"/>
          </a:fillRef>
          <a:effectRef idx="1">
            <a:schemeClr val="dk1"/>
          </a:effectRef>
          <a:fontRef idx="minor">
            <a:schemeClr val="tx1"/>
          </a:fontRef>
        </p:style>
      </p:cxnSp>
      <p:cxnSp>
        <p:nvCxnSpPr>
          <p:cNvPr id="20" name="Straight Connector 19"/>
          <p:cNvCxnSpPr>
            <a:stCxn id="7" idx="1"/>
            <a:endCxn id="6" idx="3"/>
          </p:cNvCxnSpPr>
          <p:nvPr/>
        </p:nvCxnSpPr>
        <p:spPr>
          <a:xfrm flipH="1" flipV="1">
            <a:off x="5562183" y="1229360"/>
            <a:ext cx="1256272" cy="2729"/>
          </a:xfrm>
          <a:prstGeom prst="line">
            <a:avLst/>
          </a:prstGeom>
          <a:ln/>
        </p:spPr>
        <p:style>
          <a:lnRef idx="2">
            <a:schemeClr val="dk1"/>
          </a:lnRef>
          <a:fillRef idx="0">
            <a:schemeClr val="dk1"/>
          </a:fillRef>
          <a:effectRef idx="1">
            <a:schemeClr val="dk1"/>
          </a:effectRef>
          <a:fontRef idx="minor">
            <a:schemeClr val="tx1"/>
          </a:fontRef>
        </p:style>
      </p:cxnSp>
      <p:cxnSp>
        <p:nvCxnSpPr>
          <p:cNvPr id="24" name="Straight Connector 23"/>
          <p:cNvCxnSpPr>
            <a:stCxn id="9" idx="0"/>
            <a:endCxn id="7" idx="2"/>
          </p:cNvCxnSpPr>
          <p:nvPr/>
        </p:nvCxnSpPr>
        <p:spPr>
          <a:xfrm flipH="1" flipV="1">
            <a:off x="7070486" y="1448112"/>
            <a:ext cx="88735" cy="2386069"/>
          </a:xfrm>
          <a:prstGeom prst="line">
            <a:avLst/>
          </a:prstGeom>
          <a:ln/>
        </p:spPr>
        <p:style>
          <a:lnRef idx="2">
            <a:schemeClr val="dk1"/>
          </a:lnRef>
          <a:fillRef idx="0">
            <a:schemeClr val="dk1"/>
          </a:fillRef>
          <a:effectRef idx="1">
            <a:schemeClr val="dk1"/>
          </a:effectRef>
          <a:fontRef idx="minor">
            <a:schemeClr val="tx1"/>
          </a:fontRef>
        </p:style>
      </p:cxnSp>
      <p:sp>
        <p:nvSpPr>
          <p:cNvPr id="144" name="TextBox 143"/>
          <p:cNvSpPr txBox="1"/>
          <p:nvPr/>
        </p:nvSpPr>
        <p:spPr>
          <a:xfrm>
            <a:off x="6918037" y="1124250"/>
            <a:ext cx="304892" cy="246221"/>
          </a:xfrm>
          <a:prstGeom prst="rect">
            <a:avLst/>
          </a:prstGeom>
          <a:noFill/>
        </p:spPr>
        <p:txBody>
          <a:bodyPr wrap="none" rtlCol="0">
            <a:spAutoFit/>
          </a:bodyPr>
          <a:lstStyle/>
          <a:p>
            <a:r>
              <a:rPr lang="en-US" sz="1000" dirty="0" smtClean="0"/>
              <a:t>to</a:t>
            </a:r>
            <a:endParaRPr lang="en-IN" sz="1000" dirty="0"/>
          </a:p>
        </p:txBody>
      </p:sp>
      <p:sp>
        <p:nvSpPr>
          <p:cNvPr id="51" name="TextBox 50"/>
          <p:cNvSpPr txBox="1"/>
          <p:nvPr/>
        </p:nvSpPr>
        <p:spPr>
          <a:xfrm>
            <a:off x="3154839" y="1052737"/>
            <a:ext cx="470000" cy="246221"/>
          </a:xfrm>
          <a:prstGeom prst="rect">
            <a:avLst/>
          </a:prstGeom>
          <a:noFill/>
        </p:spPr>
        <p:txBody>
          <a:bodyPr wrap="none" rtlCol="0">
            <a:spAutoFit/>
          </a:bodyPr>
          <a:lstStyle/>
          <a:p>
            <a:r>
              <a:rPr lang="en-US" sz="1000" dirty="0" smtClean="0"/>
              <a:t>gives</a:t>
            </a:r>
            <a:endParaRPr lang="en-IN" sz="1000" dirty="0"/>
          </a:p>
        </p:txBody>
      </p:sp>
      <p:sp>
        <p:nvSpPr>
          <p:cNvPr id="52" name="TextBox 51"/>
          <p:cNvSpPr txBox="1"/>
          <p:nvPr/>
        </p:nvSpPr>
        <p:spPr>
          <a:xfrm>
            <a:off x="4355821" y="4354897"/>
            <a:ext cx="630301" cy="246221"/>
          </a:xfrm>
          <a:prstGeom prst="rect">
            <a:avLst/>
          </a:prstGeom>
          <a:noFill/>
        </p:spPr>
        <p:txBody>
          <a:bodyPr wrap="none" rtlCol="0">
            <a:spAutoFit/>
          </a:bodyPr>
          <a:lstStyle/>
          <a:p>
            <a:r>
              <a:rPr lang="en-US" sz="1000" dirty="0" smtClean="0"/>
              <a:t>manage</a:t>
            </a:r>
            <a:endParaRPr lang="en-IN" sz="1000" dirty="0"/>
          </a:p>
        </p:txBody>
      </p:sp>
      <p:cxnSp>
        <p:nvCxnSpPr>
          <p:cNvPr id="53" name="Straight Connector 52"/>
          <p:cNvCxnSpPr>
            <a:stCxn id="12" idx="0"/>
            <a:endCxn id="8" idx="2"/>
          </p:cNvCxnSpPr>
          <p:nvPr/>
        </p:nvCxnSpPr>
        <p:spPr>
          <a:xfrm flipH="1" flipV="1">
            <a:off x="4651488" y="4699992"/>
            <a:ext cx="268554" cy="474316"/>
          </a:xfrm>
          <a:prstGeom prst="line">
            <a:avLst/>
          </a:prstGeom>
          <a:ln/>
        </p:spPr>
        <p:style>
          <a:lnRef idx="2">
            <a:schemeClr val="dk1"/>
          </a:lnRef>
          <a:fillRef idx="0">
            <a:schemeClr val="dk1"/>
          </a:fillRef>
          <a:effectRef idx="1">
            <a:schemeClr val="dk1"/>
          </a:effectRef>
          <a:fontRef idx="minor">
            <a:schemeClr val="tx1"/>
          </a:fontRef>
        </p:style>
      </p:cxnSp>
      <p:cxnSp>
        <p:nvCxnSpPr>
          <p:cNvPr id="151" name="Elbow Connector 150"/>
          <p:cNvCxnSpPr>
            <a:stCxn id="13" idx="2"/>
            <a:endCxn id="8" idx="0"/>
          </p:cNvCxnSpPr>
          <p:nvPr/>
        </p:nvCxnSpPr>
        <p:spPr>
          <a:xfrm rot="5400000">
            <a:off x="4249832" y="3470617"/>
            <a:ext cx="1198984" cy="395671"/>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9" name="Elbow Connector 58"/>
          <p:cNvCxnSpPr>
            <a:stCxn id="10" idx="2"/>
            <a:endCxn id="8" idx="1"/>
          </p:cNvCxnSpPr>
          <p:nvPr/>
        </p:nvCxnSpPr>
        <p:spPr>
          <a:xfrm rot="16200000" flipH="1">
            <a:off x="3169631" y="3254141"/>
            <a:ext cx="732073" cy="1727583"/>
          </a:xfrm>
          <a:prstGeom prst="bentConnector2">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a:stCxn id="8" idx="3"/>
            <a:endCxn id="9" idx="1"/>
          </p:cNvCxnSpPr>
          <p:nvPr/>
        </p:nvCxnSpPr>
        <p:spPr>
          <a:xfrm flipV="1">
            <a:off x="4903516" y="4086208"/>
            <a:ext cx="1452647" cy="397760"/>
          </a:xfrm>
          <a:prstGeom prst="line">
            <a:avLst/>
          </a:prstGeom>
          <a:ln/>
        </p:spPr>
        <p:style>
          <a:lnRef idx="2">
            <a:schemeClr val="dk1"/>
          </a:lnRef>
          <a:fillRef idx="0">
            <a:schemeClr val="dk1"/>
          </a:fillRef>
          <a:effectRef idx="1">
            <a:schemeClr val="dk1"/>
          </a:effectRef>
          <a:fontRef idx="minor">
            <a:schemeClr val="tx1"/>
          </a:fontRef>
        </p:style>
      </p:cxnSp>
      <p:cxnSp>
        <p:nvCxnSpPr>
          <p:cNvPr id="68" name="Elbow Connector 67"/>
          <p:cNvCxnSpPr>
            <a:endCxn id="74" idx="0"/>
          </p:cNvCxnSpPr>
          <p:nvPr/>
        </p:nvCxnSpPr>
        <p:spPr>
          <a:xfrm rot="16200000" flipH="1">
            <a:off x="2024972" y="1480109"/>
            <a:ext cx="718184" cy="49890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74" name="Flowchart: Decision 73"/>
          <p:cNvSpPr/>
          <p:nvPr/>
        </p:nvSpPr>
        <p:spPr>
          <a:xfrm>
            <a:off x="2381491" y="2088655"/>
            <a:ext cx="504057" cy="432048"/>
          </a:xfrm>
          <a:prstGeom prst="flowChartDecisio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77" name="Flowchart: Decision 76"/>
          <p:cNvSpPr/>
          <p:nvPr/>
        </p:nvSpPr>
        <p:spPr>
          <a:xfrm>
            <a:off x="3036571" y="5589240"/>
            <a:ext cx="504057" cy="432048"/>
          </a:xfrm>
          <a:prstGeom prst="flowChartDecisio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78" name="Flowchart: Decision 77"/>
          <p:cNvSpPr/>
          <p:nvPr/>
        </p:nvSpPr>
        <p:spPr>
          <a:xfrm>
            <a:off x="577801" y="3218401"/>
            <a:ext cx="504057" cy="432048"/>
          </a:xfrm>
          <a:prstGeom prst="flowChartDecisio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cxnSp>
        <p:nvCxnSpPr>
          <p:cNvPr id="79" name="Straight Connector 78"/>
          <p:cNvCxnSpPr>
            <a:stCxn id="11" idx="3"/>
            <a:endCxn id="77" idx="1"/>
          </p:cNvCxnSpPr>
          <p:nvPr/>
        </p:nvCxnSpPr>
        <p:spPr>
          <a:xfrm>
            <a:off x="1632888" y="5805264"/>
            <a:ext cx="1403683" cy="0"/>
          </a:xfrm>
          <a:prstGeom prst="line">
            <a:avLst/>
          </a:prstGeom>
          <a:ln/>
        </p:spPr>
        <p:style>
          <a:lnRef idx="2">
            <a:schemeClr val="dk1"/>
          </a:lnRef>
          <a:fillRef idx="0">
            <a:schemeClr val="dk1"/>
          </a:fillRef>
          <a:effectRef idx="1">
            <a:schemeClr val="dk1"/>
          </a:effectRef>
          <a:fontRef idx="minor">
            <a:schemeClr val="tx1"/>
          </a:fontRef>
        </p:style>
      </p:cxnSp>
      <p:cxnSp>
        <p:nvCxnSpPr>
          <p:cNvPr id="82" name="Straight Connector 81"/>
          <p:cNvCxnSpPr>
            <a:stCxn id="11" idx="0"/>
            <a:endCxn id="78" idx="2"/>
          </p:cNvCxnSpPr>
          <p:nvPr/>
        </p:nvCxnSpPr>
        <p:spPr>
          <a:xfrm flipH="1" flipV="1">
            <a:off x="829830" y="3650449"/>
            <a:ext cx="1" cy="1902787"/>
          </a:xfrm>
          <a:prstGeom prst="line">
            <a:avLst/>
          </a:prstGeom>
          <a:ln/>
        </p:spPr>
        <p:style>
          <a:lnRef idx="2">
            <a:schemeClr val="dk1"/>
          </a:lnRef>
          <a:fillRef idx="0">
            <a:schemeClr val="dk1"/>
          </a:fillRef>
          <a:effectRef idx="1">
            <a:schemeClr val="dk1"/>
          </a:effectRef>
          <a:fontRef idx="minor">
            <a:schemeClr val="tx1"/>
          </a:fontRef>
        </p:style>
      </p:cxnSp>
      <p:cxnSp>
        <p:nvCxnSpPr>
          <p:cNvPr id="86" name="Straight Connector 85"/>
          <p:cNvCxnSpPr>
            <a:stCxn id="78" idx="0"/>
          </p:cNvCxnSpPr>
          <p:nvPr/>
        </p:nvCxnSpPr>
        <p:spPr>
          <a:xfrm flipV="1">
            <a:off x="829830" y="1484785"/>
            <a:ext cx="1" cy="1733617"/>
          </a:xfrm>
          <a:prstGeom prst="line">
            <a:avLst/>
          </a:prstGeom>
          <a:ln/>
        </p:spPr>
        <p:style>
          <a:lnRef idx="2">
            <a:schemeClr val="dk1"/>
          </a:lnRef>
          <a:fillRef idx="0">
            <a:schemeClr val="dk1"/>
          </a:fillRef>
          <a:effectRef idx="1">
            <a:schemeClr val="dk1"/>
          </a:effectRef>
          <a:fontRef idx="minor">
            <a:schemeClr val="tx1"/>
          </a:fontRef>
        </p:style>
      </p:cxnSp>
      <p:cxnSp>
        <p:nvCxnSpPr>
          <p:cNvPr id="89" name="Straight Connector 88"/>
          <p:cNvCxnSpPr>
            <a:stCxn id="10" idx="0"/>
            <a:endCxn id="74" idx="2"/>
          </p:cNvCxnSpPr>
          <p:nvPr/>
        </p:nvCxnSpPr>
        <p:spPr>
          <a:xfrm flipH="1" flipV="1">
            <a:off x="2633518" y="2520704"/>
            <a:ext cx="38356" cy="727137"/>
          </a:xfrm>
          <a:prstGeom prst="line">
            <a:avLst/>
          </a:prstGeom>
          <a:ln/>
        </p:spPr>
        <p:style>
          <a:lnRef idx="2">
            <a:schemeClr val="dk1"/>
          </a:lnRef>
          <a:fillRef idx="0">
            <a:schemeClr val="dk1"/>
          </a:fillRef>
          <a:effectRef idx="1">
            <a:schemeClr val="dk1"/>
          </a:effectRef>
          <a:fontRef idx="minor">
            <a:schemeClr val="tx1"/>
          </a:fontRef>
        </p:style>
      </p:cxnSp>
      <p:cxnSp>
        <p:nvCxnSpPr>
          <p:cNvPr id="93" name="Elbow Connector 92"/>
          <p:cNvCxnSpPr>
            <a:stCxn id="14" idx="2"/>
            <a:endCxn id="9" idx="3"/>
          </p:cNvCxnSpPr>
          <p:nvPr/>
        </p:nvCxnSpPr>
        <p:spPr>
          <a:xfrm rot="5400000">
            <a:off x="6979095" y="2721929"/>
            <a:ext cx="2347461" cy="381096"/>
          </a:xfrm>
          <a:prstGeom prst="bentConnector2">
            <a:avLst/>
          </a:prstGeom>
        </p:spPr>
        <p:style>
          <a:lnRef idx="2">
            <a:schemeClr val="dk1"/>
          </a:lnRef>
          <a:fillRef idx="0">
            <a:schemeClr val="dk1"/>
          </a:fillRef>
          <a:effectRef idx="1">
            <a:schemeClr val="dk1"/>
          </a:effectRef>
          <a:fontRef idx="minor">
            <a:schemeClr val="tx1"/>
          </a:fontRef>
        </p:style>
      </p:cxnSp>
      <p:cxnSp>
        <p:nvCxnSpPr>
          <p:cNvPr id="96" name="Elbow Connector 95"/>
          <p:cNvCxnSpPr>
            <a:endCxn id="9" idx="2"/>
          </p:cNvCxnSpPr>
          <p:nvPr/>
        </p:nvCxnSpPr>
        <p:spPr>
          <a:xfrm flipV="1">
            <a:off x="3535667" y="4338236"/>
            <a:ext cx="3623554" cy="1467029"/>
          </a:xfrm>
          <a:prstGeom prst="bentConnector2">
            <a:avLst/>
          </a:prstGeom>
        </p:spPr>
        <p:style>
          <a:lnRef idx="2">
            <a:schemeClr val="dk1"/>
          </a:lnRef>
          <a:fillRef idx="0">
            <a:schemeClr val="dk1"/>
          </a:fillRef>
          <a:effectRef idx="1">
            <a:schemeClr val="dk1"/>
          </a:effectRef>
          <a:fontRef idx="minor">
            <a:schemeClr val="tx1"/>
          </a:fontRef>
        </p:style>
      </p:cxnSp>
      <p:sp>
        <p:nvSpPr>
          <p:cNvPr id="112" name="Flowchart: Decision 111"/>
          <p:cNvSpPr/>
          <p:nvPr/>
        </p:nvSpPr>
        <p:spPr>
          <a:xfrm>
            <a:off x="8089336" y="2348880"/>
            <a:ext cx="504057" cy="432048"/>
          </a:xfrm>
          <a:prstGeom prst="flowChartDecisio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113" name="TextBox 112"/>
          <p:cNvSpPr txBox="1"/>
          <p:nvPr/>
        </p:nvSpPr>
        <p:spPr>
          <a:xfrm>
            <a:off x="8111747" y="2406285"/>
            <a:ext cx="470000" cy="246221"/>
          </a:xfrm>
          <a:prstGeom prst="rect">
            <a:avLst/>
          </a:prstGeom>
          <a:noFill/>
        </p:spPr>
        <p:txBody>
          <a:bodyPr wrap="none" rtlCol="0">
            <a:spAutoFit/>
          </a:bodyPr>
          <a:lstStyle/>
          <a:p>
            <a:r>
              <a:rPr lang="en-US" sz="1000" dirty="0" smtClean="0"/>
              <a:t>gives</a:t>
            </a:r>
            <a:endParaRPr lang="en-IN" sz="1000" dirty="0"/>
          </a:p>
        </p:txBody>
      </p:sp>
      <p:sp>
        <p:nvSpPr>
          <p:cNvPr id="114" name="TextBox 113"/>
          <p:cNvSpPr txBox="1"/>
          <p:nvPr/>
        </p:nvSpPr>
        <p:spPr>
          <a:xfrm>
            <a:off x="2384064" y="2160065"/>
            <a:ext cx="470000" cy="246221"/>
          </a:xfrm>
          <a:prstGeom prst="rect">
            <a:avLst/>
          </a:prstGeom>
          <a:noFill/>
        </p:spPr>
        <p:txBody>
          <a:bodyPr wrap="none" rtlCol="0">
            <a:spAutoFit/>
          </a:bodyPr>
          <a:lstStyle/>
          <a:p>
            <a:r>
              <a:rPr lang="en-US" sz="1000" dirty="0" smtClean="0"/>
              <a:t>gives</a:t>
            </a:r>
            <a:endParaRPr lang="en-IN" sz="1000" dirty="0"/>
          </a:p>
        </p:txBody>
      </p:sp>
      <p:sp>
        <p:nvSpPr>
          <p:cNvPr id="115" name="TextBox 114"/>
          <p:cNvSpPr txBox="1"/>
          <p:nvPr/>
        </p:nvSpPr>
        <p:spPr>
          <a:xfrm>
            <a:off x="577799" y="3311315"/>
            <a:ext cx="437940" cy="246221"/>
          </a:xfrm>
          <a:prstGeom prst="rect">
            <a:avLst/>
          </a:prstGeom>
          <a:noFill/>
        </p:spPr>
        <p:txBody>
          <a:bodyPr wrap="none" rtlCol="0">
            <a:spAutoFit/>
          </a:bodyPr>
          <a:lstStyle/>
          <a:p>
            <a:r>
              <a:rPr lang="en-US" sz="1000" dirty="0" smtClean="0"/>
              <a:t>pays</a:t>
            </a:r>
            <a:endParaRPr lang="en-IN" sz="1000" dirty="0"/>
          </a:p>
        </p:txBody>
      </p:sp>
      <p:sp>
        <p:nvSpPr>
          <p:cNvPr id="116" name="TextBox 115"/>
          <p:cNvSpPr txBox="1"/>
          <p:nvPr/>
        </p:nvSpPr>
        <p:spPr>
          <a:xfrm>
            <a:off x="2974248" y="5682154"/>
            <a:ext cx="699230" cy="246221"/>
          </a:xfrm>
          <a:prstGeom prst="rect">
            <a:avLst/>
          </a:prstGeom>
          <a:noFill/>
        </p:spPr>
        <p:txBody>
          <a:bodyPr wrap="none" rtlCol="0">
            <a:spAutoFit/>
          </a:bodyPr>
          <a:lstStyle/>
          <a:p>
            <a:r>
              <a:rPr lang="en-US" sz="1000" dirty="0" smtClean="0"/>
              <a:t>generate</a:t>
            </a:r>
            <a:endParaRPr lang="en-IN" sz="1000" dirty="0"/>
          </a:p>
        </p:txBody>
      </p:sp>
      <p:cxnSp>
        <p:nvCxnSpPr>
          <p:cNvPr id="66" name="Straight Connector 65"/>
          <p:cNvCxnSpPr>
            <a:stCxn id="67" idx="4"/>
          </p:cNvCxnSpPr>
          <p:nvPr/>
        </p:nvCxnSpPr>
        <p:spPr>
          <a:xfrm>
            <a:off x="8581747" y="584685"/>
            <a:ext cx="11644" cy="686011"/>
          </a:xfrm>
          <a:prstGeom prst="line">
            <a:avLst/>
          </a:prstGeom>
          <a:ln w="9525"/>
        </p:spPr>
        <p:style>
          <a:lnRef idx="1">
            <a:schemeClr val="dk1"/>
          </a:lnRef>
          <a:fillRef idx="0">
            <a:schemeClr val="dk1"/>
          </a:fillRef>
          <a:effectRef idx="0">
            <a:schemeClr val="dk1"/>
          </a:effectRef>
          <a:fontRef idx="minor">
            <a:schemeClr val="tx1"/>
          </a:fontRef>
        </p:style>
      </p:cxnSp>
      <p:sp>
        <p:nvSpPr>
          <p:cNvPr id="67" name="Oval 66"/>
          <p:cNvSpPr/>
          <p:nvPr/>
        </p:nvSpPr>
        <p:spPr>
          <a:xfrm>
            <a:off x="8284227" y="368660"/>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2" name="Straight Connector 121"/>
          <p:cNvCxnSpPr>
            <a:stCxn id="123" idx="4"/>
          </p:cNvCxnSpPr>
          <p:nvPr/>
        </p:nvCxnSpPr>
        <p:spPr>
          <a:xfrm>
            <a:off x="7954419" y="548682"/>
            <a:ext cx="11644" cy="698679"/>
          </a:xfrm>
          <a:prstGeom prst="line">
            <a:avLst/>
          </a:prstGeom>
          <a:ln w="9525"/>
        </p:spPr>
        <p:style>
          <a:lnRef idx="1">
            <a:schemeClr val="dk1"/>
          </a:lnRef>
          <a:fillRef idx="0">
            <a:schemeClr val="dk1"/>
          </a:fillRef>
          <a:effectRef idx="0">
            <a:schemeClr val="dk1"/>
          </a:effectRef>
          <a:fontRef idx="minor">
            <a:schemeClr val="tx1"/>
          </a:fontRef>
        </p:style>
      </p:cxnSp>
      <p:sp>
        <p:nvSpPr>
          <p:cNvPr id="123" name="Oval 122"/>
          <p:cNvSpPr/>
          <p:nvPr/>
        </p:nvSpPr>
        <p:spPr>
          <a:xfrm>
            <a:off x="7656899" y="332656"/>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5" name="Straight Connector 124"/>
          <p:cNvCxnSpPr>
            <a:stCxn id="126" idx="4"/>
            <a:endCxn id="13" idx="3"/>
          </p:cNvCxnSpPr>
          <p:nvPr/>
        </p:nvCxnSpPr>
        <p:spPr>
          <a:xfrm flipH="1">
            <a:off x="5623222" y="2412689"/>
            <a:ext cx="567099" cy="404243"/>
          </a:xfrm>
          <a:prstGeom prst="line">
            <a:avLst/>
          </a:prstGeom>
          <a:ln w="9525"/>
        </p:spPr>
        <p:style>
          <a:lnRef idx="1">
            <a:schemeClr val="dk1"/>
          </a:lnRef>
          <a:fillRef idx="0">
            <a:schemeClr val="dk1"/>
          </a:fillRef>
          <a:effectRef idx="0">
            <a:schemeClr val="dk1"/>
          </a:effectRef>
          <a:fontRef idx="minor">
            <a:schemeClr val="tx1"/>
          </a:fontRef>
        </p:style>
      </p:cxnSp>
      <p:sp>
        <p:nvSpPr>
          <p:cNvPr id="126" name="Oval 125"/>
          <p:cNvSpPr/>
          <p:nvPr/>
        </p:nvSpPr>
        <p:spPr>
          <a:xfrm>
            <a:off x="5892799" y="2196667"/>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7" name="Straight Connector 126"/>
          <p:cNvCxnSpPr>
            <a:stCxn id="160" idx="4"/>
            <a:endCxn id="13" idx="0"/>
          </p:cNvCxnSpPr>
          <p:nvPr/>
        </p:nvCxnSpPr>
        <p:spPr>
          <a:xfrm flipH="1">
            <a:off x="5047157" y="2178597"/>
            <a:ext cx="132662" cy="386308"/>
          </a:xfrm>
          <a:prstGeom prst="line">
            <a:avLst/>
          </a:prstGeom>
          <a:ln w="9525"/>
        </p:spPr>
        <p:style>
          <a:lnRef idx="1">
            <a:schemeClr val="dk1"/>
          </a:lnRef>
          <a:fillRef idx="0">
            <a:schemeClr val="dk1"/>
          </a:fillRef>
          <a:effectRef idx="0">
            <a:schemeClr val="dk1"/>
          </a:effectRef>
          <a:fontRef idx="minor">
            <a:schemeClr val="tx1"/>
          </a:fontRef>
        </p:style>
      </p:cxnSp>
      <p:sp>
        <p:nvSpPr>
          <p:cNvPr id="160" name="Oval 159"/>
          <p:cNvSpPr/>
          <p:nvPr/>
        </p:nvSpPr>
        <p:spPr>
          <a:xfrm>
            <a:off x="4882299" y="1962572"/>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1" name="Straight Connector 160"/>
          <p:cNvCxnSpPr>
            <a:stCxn id="12" idx="3"/>
            <a:endCxn id="162" idx="0"/>
          </p:cNvCxnSpPr>
          <p:nvPr/>
        </p:nvCxnSpPr>
        <p:spPr>
          <a:xfrm>
            <a:off x="5632709" y="5390332"/>
            <a:ext cx="790954" cy="620712"/>
          </a:xfrm>
          <a:prstGeom prst="line">
            <a:avLst/>
          </a:prstGeom>
          <a:ln w="9525"/>
        </p:spPr>
        <p:style>
          <a:lnRef idx="1">
            <a:schemeClr val="dk1"/>
          </a:lnRef>
          <a:fillRef idx="0">
            <a:schemeClr val="dk1"/>
          </a:fillRef>
          <a:effectRef idx="0">
            <a:schemeClr val="dk1"/>
          </a:effectRef>
          <a:fontRef idx="minor">
            <a:schemeClr val="tx1"/>
          </a:fontRef>
        </p:style>
      </p:cxnSp>
      <p:sp>
        <p:nvSpPr>
          <p:cNvPr id="162" name="Oval 161"/>
          <p:cNvSpPr/>
          <p:nvPr/>
        </p:nvSpPr>
        <p:spPr>
          <a:xfrm>
            <a:off x="6126143" y="6011044"/>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3" name="Straight Connector 162"/>
          <p:cNvCxnSpPr>
            <a:stCxn id="12" idx="2"/>
            <a:endCxn id="164" idx="0"/>
          </p:cNvCxnSpPr>
          <p:nvPr/>
        </p:nvCxnSpPr>
        <p:spPr>
          <a:xfrm>
            <a:off x="4920042" y="5606356"/>
            <a:ext cx="10429" cy="603461"/>
          </a:xfrm>
          <a:prstGeom prst="line">
            <a:avLst/>
          </a:prstGeom>
          <a:ln w="9525"/>
        </p:spPr>
        <p:style>
          <a:lnRef idx="1">
            <a:schemeClr val="dk1"/>
          </a:lnRef>
          <a:fillRef idx="0">
            <a:schemeClr val="dk1"/>
          </a:fillRef>
          <a:effectRef idx="0">
            <a:schemeClr val="dk1"/>
          </a:effectRef>
          <a:fontRef idx="minor">
            <a:schemeClr val="tx1"/>
          </a:fontRef>
        </p:style>
      </p:cxnSp>
      <p:sp>
        <p:nvSpPr>
          <p:cNvPr id="164" name="Oval 163"/>
          <p:cNvSpPr/>
          <p:nvPr/>
        </p:nvSpPr>
        <p:spPr>
          <a:xfrm>
            <a:off x="4632951" y="6209817"/>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5" name="Straight Connector 164"/>
          <p:cNvCxnSpPr>
            <a:stCxn id="12" idx="2"/>
            <a:endCxn id="166" idx="0"/>
          </p:cNvCxnSpPr>
          <p:nvPr/>
        </p:nvCxnSpPr>
        <p:spPr>
          <a:xfrm>
            <a:off x="4920042" y="5606356"/>
            <a:ext cx="802517" cy="502044"/>
          </a:xfrm>
          <a:prstGeom prst="line">
            <a:avLst/>
          </a:prstGeom>
          <a:ln w="9525"/>
        </p:spPr>
        <p:style>
          <a:lnRef idx="1">
            <a:schemeClr val="dk1"/>
          </a:lnRef>
          <a:fillRef idx="0">
            <a:schemeClr val="dk1"/>
          </a:fillRef>
          <a:effectRef idx="0">
            <a:schemeClr val="dk1"/>
          </a:effectRef>
          <a:fontRef idx="minor">
            <a:schemeClr val="tx1"/>
          </a:fontRef>
        </p:style>
      </p:cxnSp>
      <p:sp>
        <p:nvSpPr>
          <p:cNvPr id="166" name="Oval 165"/>
          <p:cNvSpPr/>
          <p:nvPr/>
        </p:nvSpPr>
        <p:spPr>
          <a:xfrm>
            <a:off x="5425039" y="6108400"/>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7" name="Straight Connector 166"/>
          <p:cNvCxnSpPr>
            <a:stCxn id="12" idx="3"/>
            <a:endCxn id="168" idx="2"/>
          </p:cNvCxnSpPr>
          <p:nvPr/>
        </p:nvCxnSpPr>
        <p:spPr>
          <a:xfrm>
            <a:off x="5632709" y="5390332"/>
            <a:ext cx="636087" cy="33584"/>
          </a:xfrm>
          <a:prstGeom prst="line">
            <a:avLst/>
          </a:prstGeom>
          <a:ln w="9525"/>
        </p:spPr>
        <p:style>
          <a:lnRef idx="1">
            <a:schemeClr val="dk1"/>
          </a:lnRef>
          <a:fillRef idx="0">
            <a:schemeClr val="dk1"/>
          </a:fillRef>
          <a:effectRef idx="0">
            <a:schemeClr val="dk1"/>
          </a:effectRef>
          <a:fontRef idx="minor">
            <a:schemeClr val="tx1"/>
          </a:fontRef>
        </p:style>
      </p:cxnSp>
      <p:sp>
        <p:nvSpPr>
          <p:cNvPr id="168" name="Oval 167"/>
          <p:cNvSpPr/>
          <p:nvPr/>
        </p:nvSpPr>
        <p:spPr>
          <a:xfrm>
            <a:off x="6268796" y="5301208"/>
            <a:ext cx="662402" cy="245415"/>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9" name="Oval 168"/>
          <p:cNvSpPr/>
          <p:nvPr/>
        </p:nvSpPr>
        <p:spPr>
          <a:xfrm>
            <a:off x="3131657" y="2356373"/>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0" name="Oval 169"/>
          <p:cNvSpPr/>
          <p:nvPr/>
        </p:nvSpPr>
        <p:spPr>
          <a:xfrm>
            <a:off x="1786449" y="2490848"/>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1" name="Oval 170"/>
          <p:cNvSpPr/>
          <p:nvPr/>
        </p:nvSpPr>
        <p:spPr>
          <a:xfrm>
            <a:off x="979185" y="2782441"/>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2" name="Oval 171"/>
          <p:cNvSpPr/>
          <p:nvPr/>
        </p:nvSpPr>
        <p:spPr>
          <a:xfrm>
            <a:off x="876684" y="3861048"/>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3" name="Oval 172"/>
          <p:cNvSpPr/>
          <p:nvPr/>
        </p:nvSpPr>
        <p:spPr>
          <a:xfrm>
            <a:off x="1773769" y="4196871"/>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4" name="Oval 173"/>
          <p:cNvSpPr/>
          <p:nvPr/>
        </p:nvSpPr>
        <p:spPr>
          <a:xfrm>
            <a:off x="3636483" y="2912477"/>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5" name="Oval 174"/>
          <p:cNvSpPr/>
          <p:nvPr/>
        </p:nvSpPr>
        <p:spPr>
          <a:xfrm>
            <a:off x="3540626" y="4065435"/>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7" name="Straight Connector 176"/>
          <p:cNvCxnSpPr>
            <a:stCxn id="174" idx="3"/>
            <a:endCxn id="10" idx="3"/>
          </p:cNvCxnSpPr>
          <p:nvPr/>
        </p:nvCxnSpPr>
        <p:spPr>
          <a:xfrm flipH="1">
            <a:off x="3474931" y="3096865"/>
            <a:ext cx="248694" cy="403003"/>
          </a:xfrm>
          <a:prstGeom prst="line">
            <a:avLst/>
          </a:prstGeom>
          <a:ln w="9525"/>
        </p:spPr>
        <p:style>
          <a:lnRef idx="1">
            <a:schemeClr val="dk1"/>
          </a:lnRef>
          <a:fillRef idx="0">
            <a:schemeClr val="dk1"/>
          </a:fillRef>
          <a:effectRef idx="0">
            <a:schemeClr val="dk1"/>
          </a:effectRef>
          <a:fontRef idx="minor">
            <a:schemeClr val="tx1"/>
          </a:fontRef>
        </p:style>
      </p:cxnSp>
      <p:cxnSp>
        <p:nvCxnSpPr>
          <p:cNvPr id="178" name="Straight Connector 177"/>
          <p:cNvCxnSpPr>
            <a:stCxn id="169" idx="4"/>
            <a:endCxn id="10" idx="0"/>
          </p:cNvCxnSpPr>
          <p:nvPr/>
        </p:nvCxnSpPr>
        <p:spPr>
          <a:xfrm flipH="1">
            <a:off x="2671876" y="2572397"/>
            <a:ext cx="757303" cy="675443"/>
          </a:xfrm>
          <a:prstGeom prst="line">
            <a:avLst/>
          </a:prstGeom>
          <a:ln w="9525"/>
        </p:spPr>
        <p:style>
          <a:lnRef idx="1">
            <a:schemeClr val="dk1"/>
          </a:lnRef>
          <a:fillRef idx="0">
            <a:schemeClr val="dk1"/>
          </a:fillRef>
          <a:effectRef idx="0">
            <a:schemeClr val="dk1"/>
          </a:effectRef>
          <a:fontRef idx="minor">
            <a:schemeClr val="tx1"/>
          </a:fontRef>
        </p:style>
      </p:cxnSp>
      <p:cxnSp>
        <p:nvCxnSpPr>
          <p:cNvPr id="179" name="Straight Connector 178"/>
          <p:cNvCxnSpPr>
            <a:stCxn id="170" idx="4"/>
            <a:endCxn id="10" idx="0"/>
          </p:cNvCxnSpPr>
          <p:nvPr/>
        </p:nvCxnSpPr>
        <p:spPr>
          <a:xfrm>
            <a:off x="2083971" y="2706874"/>
            <a:ext cx="587905" cy="540967"/>
          </a:xfrm>
          <a:prstGeom prst="line">
            <a:avLst/>
          </a:prstGeom>
          <a:ln w="9525"/>
        </p:spPr>
        <p:style>
          <a:lnRef idx="1">
            <a:schemeClr val="dk1"/>
          </a:lnRef>
          <a:fillRef idx="0">
            <a:schemeClr val="dk1"/>
          </a:fillRef>
          <a:effectRef idx="0">
            <a:schemeClr val="dk1"/>
          </a:effectRef>
          <a:fontRef idx="minor">
            <a:schemeClr val="tx1"/>
          </a:fontRef>
        </p:style>
      </p:cxnSp>
      <p:cxnSp>
        <p:nvCxnSpPr>
          <p:cNvPr id="180" name="Straight Connector 179"/>
          <p:cNvCxnSpPr>
            <a:stCxn id="171" idx="4"/>
            <a:endCxn id="10" idx="1"/>
          </p:cNvCxnSpPr>
          <p:nvPr/>
        </p:nvCxnSpPr>
        <p:spPr>
          <a:xfrm>
            <a:off x="1276707" y="2998465"/>
            <a:ext cx="592111" cy="501403"/>
          </a:xfrm>
          <a:prstGeom prst="line">
            <a:avLst/>
          </a:prstGeom>
          <a:ln w="9525"/>
        </p:spPr>
        <p:style>
          <a:lnRef idx="1">
            <a:schemeClr val="dk1"/>
          </a:lnRef>
          <a:fillRef idx="0">
            <a:schemeClr val="dk1"/>
          </a:fillRef>
          <a:effectRef idx="0">
            <a:schemeClr val="dk1"/>
          </a:effectRef>
          <a:fontRef idx="minor">
            <a:schemeClr val="tx1"/>
          </a:fontRef>
        </p:style>
      </p:cxnSp>
      <p:cxnSp>
        <p:nvCxnSpPr>
          <p:cNvPr id="181" name="Straight Connector 180"/>
          <p:cNvCxnSpPr>
            <a:stCxn id="172" idx="0"/>
            <a:endCxn id="10" idx="1"/>
          </p:cNvCxnSpPr>
          <p:nvPr/>
        </p:nvCxnSpPr>
        <p:spPr>
          <a:xfrm flipV="1">
            <a:off x="1174204" y="3499868"/>
            <a:ext cx="694612" cy="361181"/>
          </a:xfrm>
          <a:prstGeom prst="line">
            <a:avLst/>
          </a:prstGeom>
          <a:ln w="9525"/>
        </p:spPr>
        <p:style>
          <a:lnRef idx="1">
            <a:schemeClr val="dk1"/>
          </a:lnRef>
          <a:fillRef idx="0">
            <a:schemeClr val="dk1"/>
          </a:fillRef>
          <a:effectRef idx="0">
            <a:schemeClr val="dk1"/>
          </a:effectRef>
          <a:fontRef idx="minor">
            <a:schemeClr val="tx1"/>
          </a:fontRef>
        </p:style>
      </p:cxnSp>
      <p:cxnSp>
        <p:nvCxnSpPr>
          <p:cNvPr id="183" name="Straight Connector 182"/>
          <p:cNvCxnSpPr>
            <a:stCxn id="173" idx="0"/>
            <a:endCxn id="10" idx="2"/>
          </p:cNvCxnSpPr>
          <p:nvPr/>
        </p:nvCxnSpPr>
        <p:spPr>
          <a:xfrm flipV="1">
            <a:off x="2071291" y="3751896"/>
            <a:ext cx="600585" cy="444975"/>
          </a:xfrm>
          <a:prstGeom prst="line">
            <a:avLst/>
          </a:prstGeom>
          <a:ln w="9525"/>
        </p:spPr>
        <p:style>
          <a:lnRef idx="1">
            <a:schemeClr val="dk1"/>
          </a:lnRef>
          <a:fillRef idx="0">
            <a:schemeClr val="dk1"/>
          </a:fillRef>
          <a:effectRef idx="0">
            <a:schemeClr val="dk1"/>
          </a:effectRef>
          <a:fontRef idx="minor">
            <a:schemeClr val="tx1"/>
          </a:fontRef>
        </p:style>
      </p:cxnSp>
      <p:cxnSp>
        <p:nvCxnSpPr>
          <p:cNvPr id="186" name="Straight Connector 185"/>
          <p:cNvCxnSpPr>
            <a:stCxn id="10" idx="3"/>
            <a:endCxn id="175" idx="0"/>
          </p:cNvCxnSpPr>
          <p:nvPr/>
        </p:nvCxnSpPr>
        <p:spPr>
          <a:xfrm>
            <a:off x="3474933" y="3499868"/>
            <a:ext cx="363215" cy="565567"/>
          </a:xfrm>
          <a:prstGeom prst="line">
            <a:avLst/>
          </a:prstGeom>
          <a:ln w="9525"/>
        </p:spPr>
        <p:style>
          <a:lnRef idx="1">
            <a:schemeClr val="dk1"/>
          </a:lnRef>
          <a:fillRef idx="0">
            <a:schemeClr val="dk1"/>
          </a:fillRef>
          <a:effectRef idx="0">
            <a:schemeClr val="dk1"/>
          </a:effectRef>
          <a:fontRef idx="minor">
            <a:schemeClr val="tx1"/>
          </a:fontRef>
        </p:style>
      </p:cxnSp>
      <p:sp>
        <p:nvSpPr>
          <p:cNvPr id="201" name="Oval 200"/>
          <p:cNvSpPr/>
          <p:nvPr/>
        </p:nvSpPr>
        <p:spPr>
          <a:xfrm>
            <a:off x="7773194" y="3301167"/>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2" name="Oval 201"/>
          <p:cNvSpPr/>
          <p:nvPr/>
        </p:nvSpPr>
        <p:spPr>
          <a:xfrm>
            <a:off x="7114851" y="2960947"/>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3" name="Oval 202"/>
          <p:cNvSpPr/>
          <p:nvPr/>
        </p:nvSpPr>
        <p:spPr>
          <a:xfrm>
            <a:off x="8369448" y="3637693"/>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4" name="Oval 203"/>
          <p:cNvSpPr/>
          <p:nvPr/>
        </p:nvSpPr>
        <p:spPr>
          <a:xfrm>
            <a:off x="8284227" y="4177076"/>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5" name="Oval 204"/>
          <p:cNvSpPr/>
          <p:nvPr/>
        </p:nvSpPr>
        <p:spPr>
          <a:xfrm>
            <a:off x="5938851" y="3275559"/>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6" name="Oval 205"/>
          <p:cNvSpPr/>
          <p:nvPr/>
        </p:nvSpPr>
        <p:spPr>
          <a:xfrm>
            <a:off x="5791459" y="3680457"/>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7" name="Oval 206"/>
          <p:cNvSpPr/>
          <p:nvPr/>
        </p:nvSpPr>
        <p:spPr>
          <a:xfrm>
            <a:off x="5410525" y="4347321"/>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8" name="Oval 207"/>
          <p:cNvSpPr/>
          <p:nvPr/>
        </p:nvSpPr>
        <p:spPr>
          <a:xfrm>
            <a:off x="6135707" y="4718671"/>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9" name="Oval 208"/>
          <p:cNvSpPr/>
          <p:nvPr/>
        </p:nvSpPr>
        <p:spPr>
          <a:xfrm>
            <a:off x="6372507" y="2912477"/>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0" name="Oval 209"/>
          <p:cNvSpPr/>
          <p:nvPr/>
        </p:nvSpPr>
        <p:spPr>
          <a:xfrm>
            <a:off x="7134255" y="4745221"/>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1" name="Oval 210"/>
          <p:cNvSpPr/>
          <p:nvPr/>
        </p:nvSpPr>
        <p:spPr>
          <a:xfrm>
            <a:off x="7954419" y="4581128"/>
            <a:ext cx="595040" cy="216024"/>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12" name="Straight Connector 211"/>
          <p:cNvCxnSpPr>
            <a:stCxn id="9" idx="0"/>
            <a:endCxn id="209" idx="4"/>
          </p:cNvCxnSpPr>
          <p:nvPr/>
        </p:nvCxnSpPr>
        <p:spPr>
          <a:xfrm flipH="1" flipV="1">
            <a:off x="6670027" y="3128502"/>
            <a:ext cx="489192" cy="705679"/>
          </a:xfrm>
          <a:prstGeom prst="line">
            <a:avLst/>
          </a:prstGeom>
          <a:ln w="9525"/>
        </p:spPr>
        <p:style>
          <a:lnRef idx="1">
            <a:schemeClr val="dk1"/>
          </a:lnRef>
          <a:fillRef idx="0">
            <a:schemeClr val="dk1"/>
          </a:fillRef>
          <a:effectRef idx="0">
            <a:schemeClr val="dk1"/>
          </a:effectRef>
          <a:fontRef idx="minor">
            <a:schemeClr val="tx1"/>
          </a:fontRef>
        </p:style>
      </p:cxnSp>
      <p:cxnSp>
        <p:nvCxnSpPr>
          <p:cNvPr id="215" name="Straight Connector 214"/>
          <p:cNvCxnSpPr>
            <a:stCxn id="205" idx="5"/>
            <a:endCxn id="9" idx="0"/>
          </p:cNvCxnSpPr>
          <p:nvPr/>
        </p:nvCxnSpPr>
        <p:spPr>
          <a:xfrm>
            <a:off x="6446749" y="3459945"/>
            <a:ext cx="712470" cy="374235"/>
          </a:xfrm>
          <a:prstGeom prst="line">
            <a:avLst/>
          </a:prstGeom>
          <a:ln w="9525"/>
        </p:spPr>
        <p:style>
          <a:lnRef idx="1">
            <a:schemeClr val="dk1"/>
          </a:lnRef>
          <a:fillRef idx="0">
            <a:schemeClr val="dk1"/>
          </a:fillRef>
          <a:effectRef idx="0">
            <a:schemeClr val="dk1"/>
          </a:effectRef>
          <a:fontRef idx="minor">
            <a:schemeClr val="tx1"/>
          </a:fontRef>
        </p:style>
      </p:cxnSp>
      <p:cxnSp>
        <p:nvCxnSpPr>
          <p:cNvPr id="218" name="Straight Connector 217"/>
          <p:cNvCxnSpPr>
            <a:stCxn id="9" idx="1"/>
            <a:endCxn id="206" idx="4"/>
          </p:cNvCxnSpPr>
          <p:nvPr/>
        </p:nvCxnSpPr>
        <p:spPr>
          <a:xfrm flipH="1" flipV="1">
            <a:off x="6088979" y="3896482"/>
            <a:ext cx="267182" cy="189727"/>
          </a:xfrm>
          <a:prstGeom prst="line">
            <a:avLst/>
          </a:prstGeom>
          <a:ln w="9525"/>
        </p:spPr>
        <p:style>
          <a:lnRef idx="1">
            <a:schemeClr val="dk1"/>
          </a:lnRef>
          <a:fillRef idx="0">
            <a:schemeClr val="dk1"/>
          </a:fillRef>
          <a:effectRef idx="0">
            <a:schemeClr val="dk1"/>
          </a:effectRef>
          <a:fontRef idx="minor">
            <a:schemeClr val="tx1"/>
          </a:fontRef>
        </p:style>
      </p:cxnSp>
      <p:cxnSp>
        <p:nvCxnSpPr>
          <p:cNvPr id="221" name="Straight Connector 220"/>
          <p:cNvCxnSpPr>
            <a:stCxn id="9" idx="1"/>
            <a:endCxn id="207" idx="6"/>
          </p:cNvCxnSpPr>
          <p:nvPr/>
        </p:nvCxnSpPr>
        <p:spPr>
          <a:xfrm flipH="1">
            <a:off x="6005565" y="4086208"/>
            <a:ext cx="350596" cy="369125"/>
          </a:xfrm>
          <a:prstGeom prst="line">
            <a:avLst/>
          </a:prstGeom>
          <a:ln w="9525"/>
        </p:spPr>
        <p:style>
          <a:lnRef idx="1">
            <a:schemeClr val="dk1"/>
          </a:lnRef>
          <a:fillRef idx="0">
            <a:schemeClr val="dk1"/>
          </a:fillRef>
          <a:effectRef idx="0">
            <a:schemeClr val="dk1"/>
          </a:effectRef>
          <a:fontRef idx="minor">
            <a:schemeClr val="tx1"/>
          </a:fontRef>
        </p:style>
      </p:cxnSp>
      <p:cxnSp>
        <p:nvCxnSpPr>
          <p:cNvPr id="224" name="Straight Connector 223"/>
          <p:cNvCxnSpPr>
            <a:stCxn id="208" idx="0"/>
            <a:endCxn id="9" idx="2"/>
          </p:cNvCxnSpPr>
          <p:nvPr/>
        </p:nvCxnSpPr>
        <p:spPr>
          <a:xfrm flipV="1">
            <a:off x="6433227" y="4338236"/>
            <a:ext cx="725992" cy="380435"/>
          </a:xfrm>
          <a:prstGeom prst="line">
            <a:avLst/>
          </a:prstGeom>
          <a:ln w="9525"/>
        </p:spPr>
        <p:style>
          <a:lnRef idx="1">
            <a:schemeClr val="dk1"/>
          </a:lnRef>
          <a:fillRef idx="0">
            <a:schemeClr val="dk1"/>
          </a:fillRef>
          <a:effectRef idx="0">
            <a:schemeClr val="dk1"/>
          </a:effectRef>
          <a:fontRef idx="minor">
            <a:schemeClr val="tx1"/>
          </a:fontRef>
        </p:style>
      </p:cxnSp>
      <p:cxnSp>
        <p:nvCxnSpPr>
          <p:cNvPr id="227" name="Straight Connector 226"/>
          <p:cNvCxnSpPr>
            <a:stCxn id="210" idx="0"/>
            <a:endCxn id="9" idx="2"/>
          </p:cNvCxnSpPr>
          <p:nvPr/>
        </p:nvCxnSpPr>
        <p:spPr>
          <a:xfrm flipH="1" flipV="1">
            <a:off x="7159221" y="4338236"/>
            <a:ext cx="272554" cy="406985"/>
          </a:xfrm>
          <a:prstGeom prst="line">
            <a:avLst/>
          </a:prstGeom>
          <a:ln w="9525"/>
        </p:spPr>
        <p:style>
          <a:lnRef idx="1">
            <a:schemeClr val="dk1"/>
          </a:lnRef>
          <a:fillRef idx="0">
            <a:schemeClr val="dk1"/>
          </a:fillRef>
          <a:effectRef idx="0">
            <a:schemeClr val="dk1"/>
          </a:effectRef>
          <a:fontRef idx="minor">
            <a:schemeClr val="tx1"/>
          </a:fontRef>
        </p:style>
      </p:cxnSp>
      <p:cxnSp>
        <p:nvCxnSpPr>
          <p:cNvPr id="230" name="Straight Connector 229"/>
          <p:cNvCxnSpPr>
            <a:stCxn id="211" idx="0"/>
            <a:endCxn id="9" idx="3"/>
          </p:cNvCxnSpPr>
          <p:nvPr/>
        </p:nvCxnSpPr>
        <p:spPr>
          <a:xfrm flipH="1" flipV="1">
            <a:off x="7962276" y="4086208"/>
            <a:ext cx="289663" cy="494920"/>
          </a:xfrm>
          <a:prstGeom prst="line">
            <a:avLst/>
          </a:prstGeom>
          <a:ln w="9525"/>
        </p:spPr>
        <p:style>
          <a:lnRef idx="1">
            <a:schemeClr val="dk1"/>
          </a:lnRef>
          <a:fillRef idx="0">
            <a:schemeClr val="dk1"/>
          </a:fillRef>
          <a:effectRef idx="0">
            <a:schemeClr val="dk1"/>
          </a:effectRef>
          <a:fontRef idx="minor">
            <a:schemeClr val="tx1"/>
          </a:fontRef>
        </p:style>
      </p:cxnSp>
      <p:cxnSp>
        <p:nvCxnSpPr>
          <p:cNvPr id="233" name="Straight Connector 232"/>
          <p:cNvCxnSpPr>
            <a:stCxn id="9" idx="0"/>
            <a:endCxn id="202" idx="4"/>
          </p:cNvCxnSpPr>
          <p:nvPr/>
        </p:nvCxnSpPr>
        <p:spPr>
          <a:xfrm flipV="1">
            <a:off x="7159219" y="3176973"/>
            <a:ext cx="253152" cy="657209"/>
          </a:xfrm>
          <a:prstGeom prst="line">
            <a:avLst/>
          </a:prstGeom>
          <a:ln w="9525"/>
        </p:spPr>
        <p:style>
          <a:lnRef idx="1">
            <a:schemeClr val="dk1"/>
          </a:lnRef>
          <a:fillRef idx="0">
            <a:schemeClr val="dk1"/>
          </a:fillRef>
          <a:effectRef idx="0">
            <a:schemeClr val="dk1"/>
          </a:effectRef>
          <a:fontRef idx="minor">
            <a:schemeClr val="tx1"/>
          </a:fontRef>
        </p:style>
      </p:cxnSp>
      <p:cxnSp>
        <p:nvCxnSpPr>
          <p:cNvPr id="236" name="Straight Connector 235"/>
          <p:cNvCxnSpPr>
            <a:stCxn id="201" idx="3"/>
            <a:endCxn id="9" idx="0"/>
          </p:cNvCxnSpPr>
          <p:nvPr/>
        </p:nvCxnSpPr>
        <p:spPr>
          <a:xfrm flipH="1">
            <a:off x="7159221" y="3485557"/>
            <a:ext cx="701117" cy="348625"/>
          </a:xfrm>
          <a:prstGeom prst="line">
            <a:avLst/>
          </a:prstGeom>
          <a:ln w="9525"/>
        </p:spPr>
        <p:style>
          <a:lnRef idx="1">
            <a:schemeClr val="dk1"/>
          </a:lnRef>
          <a:fillRef idx="0">
            <a:schemeClr val="dk1"/>
          </a:fillRef>
          <a:effectRef idx="0">
            <a:schemeClr val="dk1"/>
          </a:effectRef>
          <a:fontRef idx="minor">
            <a:schemeClr val="tx1"/>
          </a:fontRef>
        </p:style>
      </p:cxnSp>
      <p:cxnSp>
        <p:nvCxnSpPr>
          <p:cNvPr id="239" name="Straight Connector 238"/>
          <p:cNvCxnSpPr>
            <a:stCxn id="203" idx="4"/>
            <a:endCxn id="9" idx="3"/>
          </p:cNvCxnSpPr>
          <p:nvPr/>
        </p:nvCxnSpPr>
        <p:spPr>
          <a:xfrm flipH="1">
            <a:off x="7962276" y="3853717"/>
            <a:ext cx="704692" cy="232491"/>
          </a:xfrm>
          <a:prstGeom prst="line">
            <a:avLst/>
          </a:prstGeom>
          <a:ln w="9525"/>
        </p:spPr>
        <p:style>
          <a:lnRef idx="1">
            <a:schemeClr val="dk1"/>
          </a:lnRef>
          <a:fillRef idx="0">
            <a:schemeClr val="dk1"/>
          </a:fillRef>
          <a:effectRef idx="0">
            <a:schemeClr val="dk1"/>
          </a:effectRef>
          <a:fontRef idx="minor">
            <a:schemeClr val="tx1"/>
          </a:fontRef>
        </p:style>
      </p:cxnSp>
      <p:cxnSp>
        <p:nvCxnSpPr>
          <p:cNvPr id="242" name="Straight Connector 241"/>
          <p:cNvCxnSpPr>
            <a:stCxn id="204" idx="2"/>
            <a:endCxn id="9" idx="3"/>
          </p:cNvCxnSpPr>
          <p:nvPr/>
        </p:nvCxnSpPr>
        <p:spPr>
          <a:xfrm flipH="1" flipV="1">
            <a:off x="7962278" y="4086208"/>
            <a:ext cx="321951" cy="198880"/>
          </a:xfrm>
          <a:prstGeom prst="line">
            <a:avLst/>
          </a:prstGeom>
          <a:ln w="9525"/>
        </p:spPr>
        <p:style>
          <a:lnRef idx="1">
            <a:schemeClr val="dk1"/>
          </a:lnRef>
          <a:fillRef idx="0">
            <a:schemeClr val="dk1"/>
          </a:fillRef>
          <a:effectRef idx="0">
            <a:schemeClr val="dk1"/>
          </a:effectRef>
          <a:fontRef idx="minor">
            <a:schemeClr val="tx1"/>
          </a:fontRef>
        </p:style>
      </p:cxnSp>
      <p:sp>
        <p:nvSpPr>
          <p:cNvPr id="251" name="TextBox 250"/>
          <p:cNvSpPr txBox="1"/>
          <p:nvPr/>
        </p:nvSpPr>
        <p:spPr>
          <a:xfrm>
            <a:off x="4992991" y="1932376"/>
            <a:ext cx="357790" cy="246221"/>
          </a:xfrm>
          <a:prstGeom prst="rect">
            <a:avLst/>
          </a:prstGeom>
          <a:noFill/>
        </p:spPr>
        <p:txBody>
          <a:bodyPr wrap="none" rtlCol="0">
            <a:spAutoFit/>
          </a:bodyPr>
          <a:lstStyle/>
          <a:p>
            <a:r>
              <a:rPr lang="en-US" sz="1000" dirty="0" err="1" smtClean="0"/>
              <a:t>cid</a:t>
            </a:r>
            <a:endParaRPr lang="en-IN" sz="1000" dirty="0"/>
          </a:p>
        </p:txBody>
      </p:sp>
      <p:sp>
        <p:nvSpPr>
          <p:cNvPr id="252" name="TextBox 251"/>
          <p:cNvSpPr txBox="1"/>
          <p:nvPr/>
        </p:nvSpPr>
        <p:spPr>
          <a:xfrm>
            <a:off x="7248197" y="2924944"/>
            <a:ext cx="364202" cy="246221"/>
          </a:xfrm>
          <a:prstGeom prst="rect">
            <a:avLst/>
          </a:prstGeom>
          <a:noFill/>
        </p:spPr>
        <p:txBody>
          <a:bodyPr wrap="none" rtlCol="0">
            <a:spAutoFit/>
          </a:bodyPr>
          <a:lstStyle/>
          <a:p>
            <a:r>
              <a:rPr lang="en-US" sz="1000" dirty="0" err="1"/>
              <a:t>e</a:t>
            </a:r>
            <a:r>
              <a:rPr lang="en-US" sz="1000" dirty="0" err="1" smtClean="0"/>
              <a:t>id</a:t>
            </a:r>
            <a:endParaRPr lang="en-IN" sz="1000" dirty="0"/>
          </a:p>
        </p:txBody>
      </p:sp>
      <p:sp>
        <p:nvSpPr>
          <p:cNvPr id="253" name="TextBox 252"/>
          <p:cNvSpPr txBox="1"/>
          <p:nvPr/>
        </p:nvSpPr>
        <p:spPr>
          <a:xfrm>
            <a:off x="3205774" y="2318684"/>
            <a:ext cx="431804" cy="246221"/>
          </a:xfrm>
          <a:prstGeom prst="rect">
            <a:avLst/>
          </a:prstGeom>
          <a:noFill/>
        </p:spPr>
        <p:txBody>
          <a:bodyPr wrap="square" rtlCol="0">
            <a:spAutoFit/>
          </a:bodyPr>
          <a:lstStyle/>
          <a:p>
            <a:r>
              <a:rPr lang="en-US" sz="1000" dirty="0" err="1"/>
              <a:t>p</a:t>
            </a:r>
            <a:r>
              <a:rPr lang="en-US" sz="1000" dirty="0" err="1" smtClean="0"/>
              <a:t>id</a:t>
            </a:r>
            <a:endParaRPr lang="en-IN" sz="1000" dirty="0"/>
          </a:p>
        </p:txBody>
      </p:sp>
      <p:sp>
        <p:nvSpPr>
          <p:cNvPr id="254" name="TextBox 253"/>
          <p:cNvSpPr txBox="1"/>
          <p:nvPr/>
        </p:nvSpPr>
        <p:spPr>
          <a:xfrm>
            <a:off x="6170569" y="5991091"/>
            <a:ext cx="498855" cy="246221"/>
          </a:xfrm>
          <a:prstGeom prst="rect">
            <a:avLst/>
          </a:prstGeom>
          <a:noFill/>
        </p:spPr>
        <p:txBody>
          <a:bodyPr wrap="none" rtlCol="0">
            <a:spAutoFit/>
          </a:bodyPr>
          <a:lstStyle/>
          <a:p>
            <a:r>
              <a:rPr lang="en-US" sz="1000" dirty="0" smtClean="0"/>
              <a:t>name</a:t>
            </a:r>
            <a:endParaRPr lang="en-IN" sz="1000" dirty="0"/>
          </a:p>
        </p:txBody>
      </p:sp>
      <p:sp>
        <p:nvSpPr>
          <p:cNvPr id="255" name="TextBox 254"/>
          <p:cNvSpPr txBox="1"/>
          <p:nvPr/>
        </p:nvSpPr>
        <p:spPr>
          <a:xfrm>
            <a:off x="7772318" y="297236"/>
            <a:ext cx="364202" cy="246221"/>
          </a:xfrm>
          <a:prstGeom prst="rect">
            <a:avLst/>
          </a:prstGeom>
          <a:noFill/>
        </p:spPr>
        <p:txBody>
          <a:bodyPr wrap="none" rtlCol="0">
            <a:spAutoFit/>
          </a:bodyPr>
          <a:lstStyle/>
          <a:p>
            <a:r>
              <a:rPr lang="en-US" sz="1000" dirty="0" err="1"/>
              <a:t>e</a:t>
            </a:r>
            <a:r>
              <a:rPr lang="en-US" sz="1000" dirty="0" err="1" smtClean="0"/>
              <a:t>id</a:t>
            </a:r>
            <a:endParaRPr lang="en-IN" sz="1000" dirty="0"/>
          </a:p>
        </p:txBody>
      </p:sp>
      <p:sp>
        <p:nvSpPr>
          <p:cNvPr id="256" name="TextBox 255"/>
          <p:cNvSpPr txBox="1"/>
          <p:nvPr/>
        </p:nvSpPr>
        <p:spPr>
          <a:xfrm>
            <a:off x="8390840" y="361653"/>
            <a:ext cx="426720" cy="246221"/>
          </a:xfrm>
          <a:prstGeom prst="rect">
            <a:avLst/>
          </a:prstGeom>
          <a:noFill/>
        </p:spPr>
        <p:txBody>
          <a:bodyPr wrap="none" rtlCol="0">
            <a:spAutoFit/>
          </a:bodyPr>
          <a:lstStyle/>
          <a:p>
            <a:r>
              <a:rPr lang="en-US" sz="1000" dirty="0" smtClean="0"/>
              <a:t>pass</a:t>
            </a:r>
            <a:endParaRPr lang="en-IN" sz="1000" dirty="0"/>
          </a:p>
        </p:txBody>
      </p:sp>
      <p:sp>
        <p:nvSpPr>
          <p:cNvPr id="257" name="TextBox 256"/>
          <p:cNvSpPr txBox="1"/>
          <p:nvPr/>
        </p:nvSpPr>
        <p:spPr>
          <a:xfrm>
            <a:off x="5494685" y="4330234"/>
            <a:ext cx="426720" cy="246221"/>
          </a:xfrm>
          <a:prstGeom prst="rect">
            <a:avLst/>
          </a:prstGeom>
          <a:noFill/>
        </p:spPr>
        <p:txBody>
          <a:bodyPr wrap="none" rtlCol="0">
            <a:spAutoFit/>
          </a:bodyPr>
          <a:lstStyle/>
          <a:p>
            <a:r>
              <a:rPr lang="en-US" sz="1000" dirty="0" smtClean="0"/>
              <a:t>pass</a:t>
            </a:r>
            <a:endParaRPr lang="en-IN" sz="1000" dirty="0"/>
          </a:p>
        </p:txBody>
      </p:sp>
      <p:sp>
        <p:nvSpPr>
          <p:cNvPr id="258" name="TextBox 257"/>
          <p:cNvSpPr txBox="1"/>
          <p:nvPr/>
        </p:nvSpPr>
        <p:spPr>
          <a:xfrm>
            <a:off x="6308436" y="5332553"/>
            <a:ext cx="595035" cy="246221"/>
          </a:xfrm>
          <a:prstGeom prst="rect">
            <a:avLst/>
          </a:prstGeom>
          <a:noFill/>
        </p:spPr>
        <p:txBody>
          <a:bodyPr wrap="none" rtlCol="0">
            <a:spAutoFit/>
          </a:bodyPr>
          <a:lstStyle/>
          <a:p>
            <a:r>
              <a:rPr lang="en-US" sz="1000" dirty="0" smtClean="0"/>
              <a:t>invoice</a:t>
            </a:r>
            <a:endParaRPr lang="en-IN" sz="1000" dirty="0"/>
          </a:p>
        </p:txBody>
      </p:sp>
      <p:sp>
        <p:nvSpPr>
          <p:cNvPr id="259" name="TextBox 258"/>
          <p:cNvSpPr txBox="1"/>
          <p:nvPr/>
        </p:nvSpPr>
        <p:spPr>
          <a:xfrm>
            <a:off x="4632951" y="6181413"/>
            <a:ext cx="622286" cy="246221"/>
          </a:xfrm>
          <a:prstGeom prst="rect">
            <a:avLst/>
          </a:prstGeom>
          <a:noFill/>
        </p:spPr>
        <p:txBody>
          <a:bodyPr wrap="none" rtlCol="0">
            <a:spAutoFit/>
          </a:bodyPr>
          <a:lstStyle/>
          <a:p>
            <a:r>
              <a:rPr lang="en-US" sz="1000" dirty="0" smtClean="0"/>
              <a:t>contact</a:t>
            </a:r>
            <a:endParaRPr lang="en-IN" sz="1000" dirty="0"/>
          </a:p>
        </p:txBody>
      </p:sp>
      <p:sp>
        <p:nvSpPr>
          <p:cNvPr id="260" name="TextBox 259"/>
          <p:cNvSpPr txBox="1"/>
          <p:nvPr/>
        </p:nvSpPr>
        <p:spPr>
          <a:xfrm>
            <a:off x="5494558" y="6093296"/>
            <a:ext cx="442750" cy="246221"/>
          </a:xfrm>
          <a:prstGeom prst="rect">
            <a:avLst/>
          </a:prstGeom>
          <a:noFill/>
        </p:spPr>
        <p:txBody>
          <a:bodyPr wrap="none" rtlCol="0">
            <a:spAutoFit/>
          </a:bodyPr>
          <a:lstStyle/>
          <a:p>
            <a:r>
              <a:rPr lang="en-US" sz="1000" dirty="0" err="1" smtClean="0"/>
              <a:t>desc</a:t>
            </a:r>
            <a:endParaRPr lang="en-IN" sz="1000" dirty="0"/>
          </a:p>
        </p:txBody>
      </p:sp>
      <p:sp>
        <p:nvSpPr>
          <p:cNvPr id="261" name="TextBox 260"/>
          <p:cNvSpPr txBox="1"/>
          <p:nvPr/>
        </p:nvSpPr>
        <p:spPr>
          <a:xfrm>
            <a:off x="5947894" y="2178597"/>
            <a:ext cx="498855" cy="246221"/>
          </a:xfrm>
          <a:prstGeom prst="rect">
            <a:avLst/>
          </a:prstGeom>
          <a:noFill/>
        </p:spPr>
        <p:txBody>
          <a:bodyPr wrap="none" rtlCol="0">
            <a:spAutoFit/>
          </a:bodyPr>
          <a:lstStyle/>
          <a:p>
            <a:r>
              <a:rPr lang="en-US" sz="1000" dirty="0" smtClean="0"/>
              <a:t>name</a:t>
            </a:r>
            <a:endParaRPr lang="en-IN" sz="1000" dirty="0"/>
          </a:p>
        </p:txBody>
      </p:sp>
      <p:sp>
        <p:nvSpPr>
          <p:cNvPr id="262" name="TextBox 261"/>
          <p:cNvSpPr txBox="1"/>
          <p:nvPr/>
        </p:nvSpPr>
        <p:spPr>
          <a:xfrm>
            <a:off x="949710" y="3827143"/>
            <a:ext cx="498855" cy="246221"/>
          </a:xfrm>
          <a:prstGeom prst="rect">
            <a:avLst/>
          </a:prstGeom>
          <a:noFill/>
        </p:spPr>
        <p:txBody>
          <a:bodyPr wrap="none" rtlCol="0">
            <a:spAutoFit/>
          </a:bodyPr>
          <a:lstStyle/>
          <a:p>
            <a:r>
              <a:rPr lang="en-US" sz="1000" dirty="0" smtClean="0"/>
              <a:t>name</a:t>
            </a:r>
            <a:endParaRPr lang="en-IN" sz="1000" dirty="0"/>
          </a:p>
        </p:txBody>
      </p:sp>
      <p:sp>
        <p:nvSpPr>
          <p:cNvPr id="263" name="TextBox 262"/>
          <p:cNvSpPr txBox="1"/>
          <p:nvPr/>
        </p:nvSpPr>
        <p:spPr>
          <a:xfrm>
            <a:off x="1773769" y="2475749"/>
            <a:ext cx="683200" cy="246221"/>
          </a:xfrm>
          <a:prstGeom prst="rect">
            <a:avLst/>
          </a:prstGeom>
          <a:noFill/>
        </p:spPr>
        <p:txBody>
          <a:bodyPr wrap="none" rtlCol="0">
            <a:spAutoFit/>
          </a:bodyPr>
          <a:lstStyle/>
          <a:p>
            <a:r>
              <a:rPr lang="en-US" sz="1000" dirty="0" smtClean="0"/>
              <a:t>category</a:t>
            </a:r>
            <a:endParaRPr lang="en-IN" sz="1000" dirty="0"/>
          </a:p>
        </p:txBody>
      </p:sp>
      <p:sp>
        <p:nvSpPr>
          <p:cNvPr id="264" name="TextBox 263"/>
          <p:cNvSpPr txBox="1"/>
          <p:nvPr/>
        </p:nvSpPr>
        <p:spPr>
          <a:xfrm>
            <a:off x="960543" y="2750731"/>
            <a:ext cx="646331" cy="246221"/>
          </a:xfrm>
          <a:prstGeom prst="rect">
            <a:avLst/>
          </a:prstGeom>
          <a:noFill/>
        </p:spPr>
        <p:txBody>
          <a:bodyPr wrap="none" rtlCol="0">
            <a:spAutoFit/>
          </a:bodyPr>
          <a:lstStyle/>
          <a:p>
            <a:r>
              <a:rPr lang="en-US" sz="1000" dirty="0" smtClean="0"/>
              <a:t>supplier</a:t>
            </a:r>
            <a:endParaRPr lang="en-IN" sz="1000" dirty="0"/>
          </a:p>
        </p:txBody>
      </p:sp>
      <p:sp>
        <p:nvSpPr>
          <p:cNvPr id="265" name="TextBox 264"/>
          <p:cNvSpPr txBox="1"/>
          <p:nvPr/>
        </p:nvSpPr>
        <p:spPr>
          <a:xfrm>
            <a:off x="1868816" y="4149080"/>
            <a:ext cx="370614" cy="246221"/>
          </a:xfrm>
          <a:prstGeom prst="rect">
            <a:avLst/>
          </a:prstGeom>
          <a:noFill/>
        </p:spPr>
        <p:txBody>
          <a:bodyPr wrap="none" rtlCol="0">
            <a:spAutoFit/>
          </a:bodyPr>
          <a:lstStyle/>
          <a:p>
            <a:r>
              <a:rPr lang="en-US" sz="1000" dirty="0" err="1" smtClean="0"/>
              <a:t>qty</a:t>
            </a:r>
            <a:endParaRPr lang="en-IN" sz="1000" dirty="0"/>
          </a:p>
        </p:txBody>
      </p:sp>
      <p:sp>
        <p:nvSpPr>
          <p:cNvPr id="266" name="TextBox 265"/>
          <p:cNvSpPr txBox="1"/>
          <p:nvPr/>
        </p:nvSpPr>
        <p:spPr>
          <a:xfrm>
            <a:off x="3696345" y="2894747"/>
            <a:ext cx="478016" cy="246221"/>
          </a:xfrm>
          <a:prstGeom prst="rect">
            <a:avLst/>
          </a:prstGeom>
          <a:noFill/>
        </p:spPr>
        <p:txBody>
          <a:bodyPr wrap="none" rtlCol="0">
            <a:spAutoFit/>
          </a:bodyPr>
          <a:lstStyle/>
          <a:p>
            <a:r>
              <a:rPr lang="en-US" sz="1000" dirty="0" smtClean="0"/>
              <a:t>price</a:t>
            </a:r>
            <a:endParaRPr lang="en-IN" sz="1000" dirty="0"/>
          </a:p>
        </p:txBody>
      </p:sp>
      <p:sp>
        <p:nvSpPr>
          <p:cNvPr id="267" name="TextBox 266"/>
          <p:cNvSpPr txBox="1"/>
          <p:nvPr/>
        </p:nvSpPr>
        <p:spPr>
          <a:xfrm>
            <a:off x="3599278" y="4038867"/>
            <a:ext cx="527709" cy="246221"/>
          </a:xfrm>
          <a:prstGeom prst="rect">
            <a:avLst/>
          </a:prstGeom>
          <a:noFill/>
        </p:spPr>
        <p:txBody>
          <a:bodyPr wrap="none" rtlCol="0">
            <a:spAutoFit/>
          </a:bodyPr>
          <a:lstStyle/>
          <a:p>
            <a:r>
              <a:rPr lang="en-US" sz="1000" dirty="0" smtClean="0"/>
              <a:t>status</a:t>
            </a:r>
            <a:endParaRPr lang="en-IN" sz="1000" dirty="0"/>
          </a:p>
        </p:txBody>
      </p:sp>
      <p:sp>
        <p:nvSpPr>
          <p:cNvPr id="268" name="TextBox 267"/>
          <p:cNvSpPr txBox="1"/>
          <p:nvPr/>
        </p:nvSpPr>
        <p:spPr>
          <a:xfrm>
            <a:off x="7822500" y="3275200"/>
            <a:ext cx="498855" cy="246221"/>
          </a:xfrm>
          <a:prstGeom prst="rect">
            <a:avLst/>
          </a:prstGeom>
          <a:noFill/>
        </p:spPr>
        <p:txBody>
          <a:bodyPr wrap="none" rtlCol="0">
            <a:spAutoFit/>
          </a:bodyPr>
          <a:lstStyle/>
          <a:p>
            <a:r>
              <a:rPr lang="en-US" sz="1000" dirty="0" smtClean="0"/>
              <a:t>name</a:t>
            </a:r>
            <a:endParaRPr lang="en-IN" sz="1000" dirty="0"/>
          </a:p>
        </p:txBody>
      </p:sp>
      <p:sp>
        <p:nvSpPr>
          <p:cNvPr id="269" name="TextBox 268"/>
          <p:cNvSpPr txBox="1"/>
          <p:nvPr/>
        </p:nvSpPr>
        <p:spPr>
          <a:xfrm>
            <a:off x="8422227" y="3614827"/>
            <a:ext cx="497252" cy="246221"/>
          </a:xfrm>
          <a:prstGeom prst="rect">
            <a:avLst/>
          </a:prstGeom>
          <a:noFill/>
        </p:spPr>
        <p:txBody>
          <a:bodyPr wrap="none" rtlCol="0">
            <a:spAutoFit/>
          </a:bodyPr>
          <a:lstStyle/>
          <a:p>
            <a:r>
              <a:rPr lang="en-US" sz="1000" dirty="0" err="1" smtClean="0"/>
              <a:t>gmail</a:t>
            </a:r>
            <a:endParaRPr lang="en-IN" sz="1000" dirty="0"/>
          </a:p>
        </p:txBody>
      </p:sp>
      <p:sp>
        <p:nvSpPr>
          <p:cNvPr id="270" name="TextBox 269"/>
          <p:cNvSpPr txBox="1"/>
          <p:nvPr/>
        </p:nvSpPr>
        <p:spPr>
          <a:xfrm>
            <a:off x="6414127" y="2894747"/>
            <a:ext cx="511679" cy="246221"/>
          </a:xfrm>
          <a:prstGeom prst="rect">
            <a:avLst/>
          </a:prstGeom>
          <a:noFill/>
        </p:spPr>
        <p:txBody>
          <a:bodyPr wrap="none" rtlCol="0">
            <a:spAutoFit/>
          </a:bodyPr>
          <a:lstStyle/>
          <a:p>
            <a:r>
              <a:rPr lang="en-US" sz="1000" dirty="0" err="1" smtClean="0"/>
              <a:t>utype</a:t>
            </a:r>
            <a:endParaRPr lang="en-IN" sz="1000" dirty="0"/>
          </a:p>
        </p:txBody>
      </p:sp>
      <p:sp>
        <p:nvSpPr>
          <p:cNvPr id="271" name="TextBox 270"/>
          <p:cNvSpPr txBox="1"/>
          <p:nvPr/>
        </p:nvSpPr>
        <p:spPr>
          <a:xfrm>
            <a:off x="8284227" y="4152038"/>
            <a:ext cx="582211" cy="246221"/>
          </a:xfrm>
          <a:prstGeom prst="rect">
            <a:avLst/>
          </a:prstGeom>
          <a:noFill/>
        </p:spPr>
        <p:txBody>
          <a:bodyPr wrap="none" rtlCol="0">
            <a:spAutoFit/>
          </a:bodyPr>
          <a:lstStyle/>
          <a:p>
            <a:r>
              <a:rPr lang="en-US" sz="1000" dirty="0" smtClean="0"/>
              <a:t>gender</a:t>
            </a:r>
            <a:endParaRPr lang="en-IN" sz="1000" dirty="0"/>
          </a:p>
        </p:txBody>
      </p:sp>
      <p:sp>
        <p:nvSpPr>
          <p:cNvPr id="272" name="TextBox 271"/>
          <p:cNvSpPr txBox="1"/>
          <p:nvPr/>
        </p:nvSpPr>
        <p:spPr>
          <a:xfrm>
            <a:off x="7953046" y="4566029"/>
            <a:ext cx="622286" cy="246221"/>
          </a:xfrm>
          <a:prstGeom prst="rect">
            <a:avLst/>
          </a:prstGeom>
          <a:noFill/>
        </p:spPr>
        <p:txBody>
          <a:bodyPr wrap="none" rtlCol="0">
            <a:spAutoFit/>
          </a:bodyPr>
          <a:lstStyle/>
          <a:p>
            <a:r>
              <a:rPr lang="en-US" sz="1000" dirty="0" smtClean="0"/>
              <a:t>contact</a:t>
            </a:r>
            <a:endParaRPr lang="en-IN" sz="1000" dirty="0"/>
          </a:p>
        </p:txBody>
      </p:sp>
      <p:sp>
        <p:nvSpPr>
          <p:cNvPr id="273" name="TextBox 272"/>
          <p:cNvSpPr txBox="1"/>
          <p:nvPr/>
        </p:nvSpPr>
        <p:spPr>
          <a:xfrm>
            <a:off x="6276957" y="4694947"/>
            <a:ext cx="372218" cy="246221"/>
          </a:xfrm>
          <a:prstGeom prst="rect">
            <a:avLst/>
          </a:prstGeom>
          <a:noFill/>
        </p:spPr>
        <p:txBody>
          <a:bodyPr wrap="none" rtlCol="0">
            <a:spAutoFit/>
          </a:bodyPr>
          <a:lstStyle/>
          <a:p>
            <a:r>
              <a:rPr lang="en-US" sz="1000" dirty="0" err="1" smtClean="0"/>
              <a:t>doj</a:t>
            </a:r>
            <a:endParaRPr lang="en-IN" sz="1000" dirty="0"/>
          </a:p>
        </p:txBody>
      </p:sp>
      <p:sp>
        <p:nvSpPr>
          <p:cNvPr id="274" name="TextBox 273"/>
          <p:cNvSpPr txBox="1"/>
          <p:nvPr/>
        </p:nvSpPr>
        <p:spPr>
          <a:xfrm>
            <a:off x="7233837" y="4715024"/>
            <a:ext cx="397866" cy="246221"/>
          </a:xfrm>
          <a:prstGeom prst="rect">
            <a:avLst/>
          </a:prstGeom>
          <a:noFill/>
        </p:spPr>
        <p:txBody>
          <a:bodyPr wrap="none" rtlCol="0">
            <a:spAutoFit/>
          </a:bodyPr>
          <a:lstStyle/>
          <a:p>
            <a:r>
              <a:rPr lang="en-US" sz="1000" dirty="0" err="1" smtClean="0"/>
              <a:t>dob</a:t>
            </a:r>
            <a:endParaRPr lang="en-IN" sz="1000" dirty="0"/>
          </a:p>
        </p:txBody>
      </p:sp>
      <p:sp>
        <p:nvSpPr>
          <p:cNvPr id="275" name="TextBox 274"/>
          <p:cNvSpPr txBox="1"/>
          <p:nvPr/>
        </p:nvSpPr>
        <p:spPr>
          <a:xfrm>
            <a:off x="5779439" y="3647062"/>
            <a:ext cx="619080" cy="246221"/>
          </a:xfrm>
          <a:prstGeom prst="rect">
            <a:avLst/>
          </a:prstGeom>
          <a:noFill/>
        </p:spPr>
        <p:txBody>
          <a:bodyPr wrap="none" rtlCol="0">
            <a:spAutoFit/>
          </a:bodyPr>
          <a:lstStyle/>
          <a:p>
            <a:r>
              <a:rPr lang="en-US" sz="1000" dirty="0" smtClean="0"/>
              <a:t>address</a:t>
            </a:r>
            <a:endParaRPr lang="en-IN" sz="1000" dirty="0"/>
          </a:p>
        </p:txBody>
      </p:sp>
      <p:sp>
        <p:nvSpPr>
          <p:cNvPr id="276" name="TextBox 275"/>
          <p:cNvSpPr txBox="1"/>
          <p:nvPr/>
        </p:nvSpPr>
        <p:spPr>
          <a:xfrm>
            <a:off x="5985794" y="3247839"/>
            <a:ext cx="521297" cy="246221"/>
          </a:xfrm>
          <a:prstGeom prst="rect">
            <a:avLst/>
          </a:prstGeom>
          <a:noFill/>
        </p:spPr>
        <p:txBody>
          <a:bodyPr wrap="none" rtlCol="0">
            <a:spAutoFit/>
          </a:bodyPr>
          <a:lstStyle/>
          <a:p>
            <a:r>
              <a:rPr lang="en-US" sz="1000" dirty="0" smtClean="0"/>
              <a:t>salary</a:t>
            </a:r>
            <a:endParaRPr lang="en-IN" sz="1000" dirty="0"/>
          </a:p>
        </p:txBody>
      </p:sp>
    </p:spTree>
    <p:extLst>
      <p:ext uri="{BB962C8B-B14F-4D97-AF65-F5344CB8AC3E}">
        <p14:creationId xmlns:p14="http://schemas.microsoft.com/office/powerpoint/2010/main" val="146635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296" y="272842"/>
            <a:ext cx="2164375" cy="707886"/>
          </a:xfrm>
          <a:prstGeom prst="rect">
            <a:avLst/>
          </a:prstGeom>
        </p:spPr>
        <p:txBody>
          <a:bodyPr wrap="none">
            <a:spAutoFit/>
          </a:bodyPr>
          <a:lstStyle/>
          <a:p>
            <a:r>
              <a:rPr lang="en-US" sz="4000" b="1" dirty="0" smtClean="0">
                <a:ln w="11430"/>
                <a:effectLst>
                  <a:outerShdw blurRad="80000" dist="40000" dir="5040000" algn="tl">
                    <a:srgbClr val="000000">
                      <a:alpha val="30000"/>
                    </a:srgbClr>
                  </a:outerShdw>
                </a:effectLst>
                <a:latin typeface="High Tower Text" pitchFamily="18" charset="0"/>
              </a:rPr>
              <a:t>Use case </a:t>
            </a:r>
            <a:endParaRPr lang="en-IN" sz="4000" dirty="0"/>
          </a:p>
        </p:txBody>
      </p:sp>
      <p:sp>
        <p:nvSpPr>
          <p:cNvPr id="4" name="Rectangle 3"/>
          <p:cNvSpPr/>
          <p:nvPr/>
        </p:nvSpPr>
        <p:spPr>
          <a:xfrm>
            <a:off x="3527964" y="44604"/>
            <a:ext cx="3960440" cy="6552728"/>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Flowchart: Connector 4"/>
          <p:cNvSpPr/>
          <p:nvPr/>
        </p:nvSpPr>
        <p:spPr>
          <a:xfrm>
            <a:off x="8072447" y="2420888"/>
            <a:ext cx="360040" cy="3600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Connector 6"/>
          <p:cNvCxnSpPr>
            <a:stCxn id="5" idx="4"/>
          </p:cNvCxnSpPr>
          <p:nvPr/>
        </p:nvCxnSpPr>
        <p:spPr>
          <a:xfrm>
            <a:off x="8252467" y="2780928"/>
            <a:ext cx="0" cy="86409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7856423" y="3140968"/>
            <a:ext cx="72000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8000439" y="3645024"/>
            <a:ext cx="252028" cy="36004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8252467" y="3645024"/>
            <a:ext cx="252028" cy="360040"/>
          </a:xfrm>
          <a:prstGeom prst="line">
            <a:avLst/>
          </a:prstGeom>
        </p:spPr>
        <p:style>
          <a:lnRef idx="2">
            <a:schemeClr val="dk1"/>
          </a:lnRef>
          <a:fillRef idx="0">
            <a:schemeClr val="dk1"/>
          </a:fillRef>
          <a:effectRef idx="1">
            <a:schemeClr val="dk1"/>
          </a:effectRef>
          <a:fontRef idx="minor">
            <a:schemeClr val="tx1"/>
          </a:fontRef>
        </p:style>
      </p:cxnSp>
      <p:sp>
        <p:nvSpPr>
          <p:cNvPr id="24" name="Flowchart: Connector 23"/>
          <p:cNvSpPr/>
          <p:nvPr/>
        </p:nvSpPr>
        <p:spPr>
          <a:xfrm>
            <a:off x="2051800" y="2492896"/>
            <a:ext cx="360040" cy="3600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 name="Straight Connector 24"/>
          <p:cNvCxnSpPr>
            <a:stCxn id="24" idx="4"/>
          </p:cNvCxnSpPr>
          <p:nvPr/>
        </p:nvCxnSpPr>
        <p:spPr>
          <a:xfrm>
            <a:off x="2231820" y="2852936"/>
            <a:ext cx="0" cy="864096"/>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1835776" y="3212976"/>
            <a:ext cx="720000"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1979792" y="3717032"/>
            <a:ext cx="252028" cy="36004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231820" y="3717032"/>
            <a:ext cx="252028" cy="36004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1614184" y="4077072"/>
            <a:ext cx="1163183" cy="36004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dirty="0" smtClean="0"/>
              <a:t>ustomer</a:t>
            </a:r>
            <a:endParaRPr lang="en-IN" dirty="0"/>
          </a:p>
        </p:txBody>
      </p:sp>
      <p:sp>
        <p:nvSpPr>
          <p:cNvPr id="30" name="Rectangle 29"/>
          <p:cNvSpPr/>
          <p:nvPr/>
        </p:nvSpPr>
        <p:spPr>
          <a:xfrm>
            <a:off x="7524328" y="4005064"/>
            <a:ext cx="1384189" cy="42291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a:t>
            </a:r>
            <a:endParaRPr lang="en-IN" dirty="0"/>
          </a:p>
        </p:txBody>
      </p:sp>
      <p:sp>
        <p:nvSpPr>
          <p:cNvPr id="31" name="Oval 30"/>
          <p:cNvSpPr/>
          <p:nvPr/>
        </p:nvSpPr>
        <p:spPr>
          <a:xfrm>
            <a:off x="4032060" y="260648"/>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a:t>
            </a:r>
            <a:endParaRPr lang="en-IN" dirty="0"/>
          </a:p>
        </p:txBody>
      </p:sp>
      <p:sp>
        <p:nvSpPr>
          <p:cNvPr id="40" name="Oval 39"/>
          <p:cNvSpPr/>
          <p:nvPr/>
        </p:nvSpPr>
        <p:spPr>
          <a:xfrm>
            <a:off x="3995936" y="980728"/>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Manage Employee</a:t>
            </a:r>
            <a:endParaRPr lang="en-IN" dirty="0"/>
          </a:p>
        </p:txBody>
      </p:sp>
      <p:sp>
        <p:nvSpPr>
          <p:cNvPr id="41" name="Oval 40"/>
          <p:cNvSpPr/>
          <p:nvPr/>
        </p:nvSpPr>
        <p:spPr>
          <a:xfrm>
            <a:off x="3995936" y="1628800"/>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Manage Supplier</a:t>
            </a:r>
            <a:endParaRPr lang="en-IN" dirty="0"/>
          </a:p>
        </p:txBody>
      </p:sp>
      <p:sp>
        <p:nvSpPr>
          <p:cNvPr id="42" name="Oval 41"/>
          <p:cNvSpPr/>
          <p:nvPr/>
        </p:nvSpPr>
        <p:spPr>
          <a:xfrm>
            <a:off x="3995936" y="2348880"/>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Manage Category</a:t>
            </a:r>
            <a:endParaRPr lang="en-IN" dirty="0"/>
          </a:p>
        </p:txBody>
      </p:sp>
      <p:sp>
        <p:nvSpPr>
          <p:cNvPr id="43" name="Oval 42"/>
          <p:cNvSpPr/>
          <p:nvPr/>
        </p:nvSpPr>
        <p:spPr>
          <a:xfrm>
            <a:off x="4068264" y="3033016"/>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Gives Order</a:t>
            </a:r>
            <a:endParaRPr lang="en-IN" dirty="0"/>
          </a:p>
        </p:txBody>
      </p:sp>
      <p:sp>
        <p:nvSpPr>
          <p:cNvPr id="44" name="Oval 43"/>
          <p:cNvSpPr/>
          <p:nvPr/>
        </p:nvSpPr>
        <p:spPr>
          <a:xfrm>
            <a:off x="4068264" y="3753096"/>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Manage Product</a:t>
            </a:r>
            <a:endParaRPr lang="en-IN" dirty="0"/>
          </a:p>
        </p:txBody>
      </p:sp>
      <p:sp>
        <p:nvSpPr>
          <p:cNvPr id="45" name="Oval 44"/>
          <p:cNvSpPr/>
          <p:nvPr/>
        </p:nvSpPr>
        <p:spPr>
          <a:xfrm>
            <a:off x="4067944" y="4473176"/>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Bill</a:t>
            </a:r>
            <a:endParaRPr lang="en-IN" dirty="0"/>
          </a:p>
        </p:txBody>
      </p:sp>
      <p:sp>
        <p:nvSpPr>
          <p:cNvPr id="46" name="Oval 45"/>
          <p:cNvSpPr/>
          <p:nvPr/>
        </p:nvSpPr>
        <p:spPr>
          <a:xfrm>
            <a:off x="4068264" y="5193256"/>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Manage Sales</a:t>
            </a:r>
            <a:endParaRPr lang="en-IN" dirty="0"/>
          </a:p>
        </p:txBody>
      </p:sp>
      <p:sp>
        <p:nvSpPr>
          <p:cNvPr id="47" name="Oval 46"/>
          <p:cNvSpPr/>
          <p:nvPr/>
        </p:nvSpPr>
        <p:spPr>
          <a:xfrm>
            <a:off x="4068184" y="5913336"/>
            <a:ext cx="2880000" cy="540000"/>
          </a:xfrm>
          <a:prstGeom prst="ellipse">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Logout</a:t>
            </a:r>
            <a:endParaRPr lang="en-IN" dirty="0"/>
          </a:p>
        </p:txBody>
      </p:sp>
      <p:cxnSp>
        <p:nvCxnSpPr>
          <p:cNvPr id="49" name="Straight Connector 48"/>
          <p:cNvCxnSpPr>
            <a:stCxn id="31" idx="6"/>
          </p:cNvCxnSpPr>
          <p:nvPr/>
        </p:nvCxnSpPr>
        <p:spPr>
          <a:xfrm>
            <a:off x="6912060" y="530648"/>
            <a:ext cx="944363" cy="261032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40" idx="6"/>
          </p:cNvCxnSpPr>
          <p:nvPr/>
        </p:nvCxnSpPr>
        <p:spPr>
          <a:xfrm>
            <a:off x="6875936" y="1250728"/>
            <a:ext cx="980487" cy="189024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1" idx="6"/>
          </p:cNvCxnSpPr>
          <p:nvPr/>
        </p:nvCxnSpPr>
        <p:spPr>
          <a:xfrm>
            <a:off x="6875936" y="1898800"/>
            <a:ext cx="980487" cy="124216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42" idx="6"/>
          </p:cNvCxnSpPr>
          <p:nvPr/>
        </p:nvCxnSpPr>
        <p:spPr>
          <a:xfrm>
            <a:off x="6875936" y="2618880"/>
            <a:ext cx="980487" cy="5220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44" idx="6"/>
          </p:cNvCxnSpPr>
          <p:nvPr/>
        </p:nvCxnSpPr>
        <p:spPr>
          <a:xfrm flipV="1">
            <a:off x="6948264" y="3140968"/>
            <a:ext cx="908159" cy="88212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45" idx="6"/>
          </p:cNvCxnSpPr>
          <p:nvPr/>
        </p:nvCxnSpPr>
        <p:spPr>
          <a:xfrm flipV="1">
            <a:off x="6947944" y="3140968"/>
            <a:ext cx="908479" cy="160220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V="1">
            <a:off x="6948264" y="3140968"/>
            <a:ext cx="908159" cy="23222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47" idx="6"/>
          </p:cNvCxnSpPr>
          <p:nvPr/>
        </p:nvCxnSpPr>
        <p:spPr>
          <a:xfrm flipV="1">
            <a:off x="6948184" y="3140968"/>
            <a:ext cx="908239" cy="3042368"/>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endCxn id="43" idx="2"/>
          </p:cNvCxnSpPr>
          <p:nvPr/>
        </p:nvCxnSpPr>
        <p:spPr>
          <a:xfrm>
            <a:off x="2555776" y="3212976"/>
            <a:ext cx="1512488" cy="9004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a:endCxn id="45" idx="2"/>
          </p:cNvCxnSpPr>
          <p:nvPr/>
        </p:nvCxnSpPr>
        <p:spPr>
          <a:xfrm>
            <a:off x="2555776" y="3212976"/>
            <a:ext cx="1512168" cy="15302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2072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p:cNvSpPr/>
          <p:nvPr/>
        </p:nvSpPr>
        <p:spPr>
          <a:xfrm>
            <a:off x="5817056" y="106868"/>
            <a:ext cx="360000" cy="360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ounded Rectangle 2"/>
          <p:cNvSpPr/>
          <p:nvPr/>
        </p:nvSpPr>
        <p:spPr>
          <a:xfrm>
            <a:off x="5097016" y="764704"/>
            <a:ext cx="180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Login</a:t>
            </a:r>
            <a:endParaRPr lang="en-IN" sz="1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5097216" y="1412816"/>
            <a:ext cx="180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Receive order</a:t>
            </a:r>
            <a:endParaRPr lang="en-IN" sz="14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5097016" y="2060888"/>
            <a:ext cx="180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Manage system</a:t>
            </a:r>
            <a:endParaRPr lang="en-IN" sz="14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4320072" y="3069000"/>
            <a:ext cx="90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supplier</a:t>
            </a:r>
            <a:endParaRPr lang="en-IN" sz="11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3203968" y="3068960"/>
            <a:ext cx="108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Employee</a:t>
            </a:r>
            <a:endParaRPr lang="en-IN" sz="11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6105208" y="3068960"/>
            <a:ext cx="771048"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category</a:t>
            </a:r>
            <a:endParaRPr lang="en-IN" sz="11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5292160" y="3069000"/>
            <a:ext cx="72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product</a:t>
            </a:r>
            <a:endParaRPr lang="en-IN" sz="1100"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6948264" y="3068960"/>
            <a:ext cx="72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sales</a:t>
            </a:r>
            <a:endParaRPr lang="en-IN" sz="11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7761432" y="3068960"/>
            <a:ext cx="108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Billing</a:t>
            </a:r>
            <a:endParaRPr lang="en-IN" sz="11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5097216" y="4005064"/>
            <a:ext cx="180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reporting</a:t>
            </a:r>
            <a:endParaRPr lang="en-IN" sz="1400" dirty="0">
              <a:latin typeface="Times New Roman" panose="02020603050405020304" pitchFamily="18" charset="0"/>
              <a:cs typeface="Times New Roman" panose="02020603050405020304" pitchFamily="18" charset="0"/>
            </a:endParaRPr>
          </a:p>
        </p:txBody>
      </p:sp>
      <p:sp>
        <p:nvSpPr>
          <p:cNvPr id="13" name="Diamond 12"/>
          <p:cNvSpPr/>
          <p:nvPr/>
        </p:nvSpPr>
        <p:spPr>
          <a:xfrm>
            <a:off x="5817216" y="4658300"/>
            <a:ext cx="360000" cy="360000"/>
          </a:xfrm>
          <a:prstGeom prst="diamon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latin typeface="Times New Roman" panose="02020603050405020304" pitchFamily="18" charset="0"/>
                <a:cs typeface="Times New Roman" panose="02020603050405020304" pitchFamily="18" charset="0"/>
              </a:rPr>
              <a:t>has</a:t>
            </a:r>
            <a:endParaRPr lang="en-IN" sz="800"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4304928" y="5085184"/>
            <a:ext cx="108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Sales invoice</a:t>
            </a:r>
            <a:endParaRPr lang="en-IN" sz="1400"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6537296" y="5085184"/>
            <a:ext cx="108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Gives order</a:t>
            </a:r>
            <a:endParaRPr lang="en-IN" sz="1400"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5097016" y="5805304"/>
            <a:ext cx="1800000" cy="360000"/>
          </a:xfrm>
          <a:prstGeom prst="roundRect">
            <a:avLst>
              <a:gd name="adj" fmla="val 50000"/>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L</a:t>
            </a:r>
            <a:r>
              <a:rPr lang="en-US" sz="1400" dirty="0" smtClean="0">
                <a:latin typeface="Times New Roman" panose="02020603050405020304" pitchFamily="18" charset="0"/>
                <a:cs typeface="Times New Roman" panose="02020603050405020304" pitchFamily="18" charset="0"/>
              </a:rPr>
              <a:t>ogout</a:t>
            </a:r>
            <a:endParaRPr lang="en-IN" sz="1400" dirty="0">
              <a:latin typeface="Times New Roman" panose="02020603050405020304" pitchFamily="18" charset="0"/>
              <a:cs typeface="Times New Roman" panose="02020603050405020304" pitchFamily="18" charset="0"/>
            </a:endParaRPr>
          </a:p>
        </p:txBody>
      </p:sp>
      <p:sp>
        <p:nvSpPr>
          <p:cNvPr id="17" name="Flowchart: Connector 16"/>
          <p:cNvSpPr/>
          <p:nvPr/>
        </p:nvSpPr>
        <p:spPr>
          <a:xfrm>
            <a:off x="5781212" y="6345868"/>
            <a:ext cx="432008" cy="400664"/>
          </a:xfrm>
          <a:prstGeom prst="flowChartConnector">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Flowchart: Connector 17"/>
          <p:cNvSpPr/>
          <p:nvPr/>
        </p:nvSpPr>
        <p:spPr>
          <a:xfrm>
            <a:off x="5907216" y="6458500"/>
            <a:ext cx="180000" cy="180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19" name="Straight Arrow Connector 18"/>
          <p:cNvCxnSpPr>
            <a:stCxn id="2" idx="4"/>
            <a:endCxn id="3" idx="0"/>
          </p:cNvCxnSpPr>
          <p:nvPr/>
        </p:nvCxnSpPr>
        <p:spPr>
          <a:xfrm flipH="1">
            <a:off x="5997016" y="466868"/>
            <a:ext cx="40" cy="297836"/>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 idx="2"/>
            <a:endCxn id="4" idx="0"/>
          </p:cNvCxnSpPr>
          <p:nvPr/>
        </p:nvCxnSpPr>
        <p:spPr>
          <a:xfrm>
            <a:off x="5997016" y="1124704"/>
            <a:ext cx="200" cy="288112"/>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4" idx="2"/>
            <a:endCxn id="5" idx="0"/>
          </p:cNvCxnSpPr>
          <p:nvPr/>
        </p:nvCxnSpPr>
        <p:spPr>
          <a:xfrm flipH="1">
            <a:off x="5997016" y="1772816"/>
            <a:ext cx="200" cy="288072"/>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3800792" y="2714084"/>
            <a:ext cx="0" cy="360000"/>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6" idx="0"/>
          </p:cNvCxnSpPr>
          <p:nvPr/>
        </p:nvCxnSpPr>
        <p:spPr>
          <a:xfrm>
            <a:off x="4770072" y="2708960"/>
            <a:ext cx="0" cy="360040"/>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9" idx="0"/>
          </p:cNvCxnSpPr>
          <p:nvPr/>
        </p:nvCxnSpPr>
        <p:spPr>
          <a:xfrm>
            <a:off x="5652160" y="2714084"/>
            <a:ext cx="0" cy="360000"/>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8" idx="0"/>
          </p:cNvCxnSpPr>
          <p:nvPr/>
        </p:nvCxnSpPr>
        <p:spPr>
          <a:xfrm>
            <a:off x="6490732" y="2708960"/>
            <a:ext cx="0" cy="360000"/>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10" idx="0"/>
          </p:cNvCxnSpPr>
          <p:nvPr/>
        </p:nvCxnSpPr>
        <p:spPr>
          <a:xfrm>
            <a:off x="7308264" y="2708960"/>
            <a:ext cx="0" cy="360000"/>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8301432" y="2714084"/>
            <a:ext cx="0" cy="360000"/>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800832" y="2714084"/>
            <a:ext cx="450060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29" name="Straight Arrow Connector 28"/>
          <p:cNvCxnSpPr>
            <a:stCxn id="5" idx="2"/>
          </p:cNvCxnSpPr>
          <p:nvPr/>
        </p:nvCxnSpPr>
        <p:spPr>
          <a:xfrm>
            <a:off x="5997016" y="2420888"/>
            <a:ext cx="200" cy="312952"/>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3800792" y="3429000"/>
            <a:ext cx="40" cy="360000"/>
          </a:xfrm>
          <a:prstGeom prst="line">
            <a:avLst/>
          </a:prstGeom>
          <a:ln w="3175"/>
        </p:spPr>
        <p:style>
          <a:lnRef idx="1">
            <a:schemeClr val="dk1"/>
          </a:lnRef>
          <a:fillRef idx="0">
            <a:schemeClr val="dk1"/>
          </a:fillRef>
          <a:effectRef idx="0">
            <a:schemeClr val="dk1"/>
          </a:effectRef>
          <a:fontRef idx="minor">
            <a:schemeClr val="tx1"/>
          </a:fontRef>
        </p:style>
      </p:cxnSp>
      <p:cxnSp>
        <p:nvCxnSpPr>
          <p:cNvPr id="31" name="Straight Connector 30"/>
          <p:cNvCxnSpPr>
            <a:stCxn id="6" idx="2"/>
          </p:cNvCxnSpPr>
          <p:nvPr/>
        </p:nvCxnSpPr>
        <p:spPr>
          <a:xfrm>
            <a:off x="4770072" y="3429000"/>
            <a:ext cx="0" cy="359960"/>
          </a:xfrm>
          <a:prstGeom prst="line">
            <a:avLst/>
          </a:prstGeom>
          <a:ln w="3175"/>
        </p:spPr>
        <p:style>
          <a:lnRef idx="1">
            <a:schemeClr val="dk1"/>
          </a:lnRef>
          <a:fillRef idx="0">
            <a:schemeClr val="dk1"/>
          </a:fillRef>
          <a:effectRef idx="0">
            <a:schemeClr val="dk1"/>
          </a:effectRef>
          <a:fontRef idx="minor">
            <a:schemeClr val="tx1"/>
          </a:fontRef>
        </p:style>
      </p:cxnSp>
      <p:cxnSp>
        <p:nvCxnSpPr>
          <p:cNvPr id="32" name="Straight Connector 31"/>
          <p:cNvCxnSpPr>
            <a:stCxn id="9" idx="2"/>
          </p:cNvCxnSpPr>
          <p:nvPr/>
        </p:nvCxnSpPr>
        <p:spPr>
          <a:xfrm>
            <a:off x="5652160" y="3429000"/>
            <a:ext cx="0" cy="360000"/>
          </a:xfrm>
          <a:prstGeom prst="line">
            <a:avLst/>
          </a:prstGeom>
          <a:ln w="3175"/>
        </p:spPr>
        <p:style>
          <a:lnRef idx="1">
            <a:schemeClr val="dk1"/>
          </a:lnRef>
          <a:fillRef idx="0">
            <a:schemeClr val="dk1"/>
          </a:fillRef>
          <a:effectRef idx="0">
            <a:schemeClr val="dk1"/>
          </a:effectRef>
          <a:fontRef idx="minor">
            <a:schemeClr val="tx1"/>
          </a:fontRef>
        </p:style>
      </p:cxnSp>
      <p:cxnSp>
        <p:nvCxnSpPr>
          <p:cNvPr id="33" name="Straight Connector 32"/>
          <p:cNvCxnSpPr>
            <a:stCxn id="8" idx="2"/>
          </p:cNvCxnSpPr>
          <p:nvPr/>
        </p:nvCxnSpPr>
        <p:spPr>
          <a:xfrm>
            <a:off x="6490732" y="3428960"/>
            <a:ext cx="10640" cy="360000"/>
          </a:xfrm>
          <a:prstGeom prst="line">
            <a:avLst/>
          </a:prstGeom>
          <a:ln w="3175"/>
        </p:spPr>
        <p:style>
          <a:lnRef idx="1">
            <a:schemeClr val="dk1"/>
          </a:lnRef>
          <a:fillRef idx="0">
            <a:schemeClr val="dk1"/>
          </a:fillRef>
          <a:effectRef idx="0">
            <a:schemeClr val="dk1"/>
          </a:effectRef>
          <a:fontRef idx="minor">
            <a:schemeClr val="tx1"/>
          </a:fontRef>
        </p:style>
      </p:cxnSp>
      <p:cxnSp>
        <p:nvCxnSpPr>
          <p:cNvPr id="34" name="Straight Connector 33"/>
          <p:cNvCxnSpPr>
            <a:stCxn id="10" idx="2"/>
          </p:cNvCxnSpPr>
          <p:nvPr/>
        </p:nvCxnSpPr>
        <p:spPr>
          <a:xfrm>
            <a:off x="7308264" y="3428960"/>
            <a:ext cx="0" cy="360000"/>
          </a:xfrm>
          <a:prstGeom prst="line">
            <a:avLst/>
          </a:prstGeom>
          <a:ln w="3175"/>
        </p:spPr>
        <p:style>
          <a:lnRef idx="1">
            <a:schemeClr val="dk1"/>
          </a:lnRef>
          <a:fillRef idx="0">
            <a:schemeClr val="dk1"/>
          </a:fillRef>
          <a:effectRef idx="0">
            <a:schemeClr val="dk1"/>
          </a:effectRef>
          <a:fontRef idx="minor">
            <a:schemeClr val="tx1"/>
          </a:fontRef>
        </p:style>
      </p:cxnSp>
      <p:cxnSp>
        <p:nvCxnSpPr>
          <p:cNvPr id="35" name="Straight Connector 34"/>
          <p:cNvCxnSpPr>
            <a:stCxn id="11" idx="2"/>
          </p:cNvCxnSpPr>
          <p:nvPr/>
        </p:nvCxnSpPr>
        <p:spPr>
          <a:xfrm>
            <a:off x="8301432" y="3428960"/>
            <a:ext cx="0" cy="360000"/>
          </a:xfrm>
          <a:prstGeom prst="line">
            <a:avLst/>
          </a:prstGeom>
          <a:ln w="317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3800792" y="3788960"/>
            <a:ext cx="4500640" cy="0"/>
          </a:xfrm>
          <a:prstGeom prst="line">
            <a:avLst/>
          </a:prstGeom>
          <a:ln w="3175"/>
        </p:spPr>
        <p:style>
          <a:lnRef idx="1">
            <a:schemeClr val="dk1"/>
          </a:lnRef>
          <a:fillRef idx="0">
            <a:schemeClr val="dk1"/>
          </a:fillRef>
          <a:effectRef idx="0">
            <a:schemeClr val="dk1"/>
          </a:effectRef>
          <a:fontRef idx="minor">
            <a:schemeClr val="tx1"/>
          </a:fontRef>
        </p:style>
      </p:cxnSp>
      <p:cxnSp>
        <p:nvCxnSpPr>
          <p:cNvPr id="37" name="Straight Arrow Connector 36"/>
          <p:cNvCxnSpPr>
            <a:endCxn id="12" idx="0"/>
          </p:cNvCxnSpPr>
          <p:nvPr/>
        </p:nvCxnSpPr>
        <p:spPr>
          <a:xfrm>
            <a:off x="5997216" y="3789000"/>
            <a:ext cx="0" cy="216064"/>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2" idx="2"/>
            <a:endCxn id="13" idx="0"/>
          </p:cNvCxnSpPr>
          <p:nvPr/>
        </p:nvCxnSpPr>
        <p:spPr>
          <a:xfrm>
            <a:off x="5997216" y="4365064"/>
            <a:ext cx="0" cy="293236"/>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39" name="Elbow Connector 38"/>
          <p:cNvCxnSpPr>
            <a:stCxn id="13" idx="1"/>
            <a:endCxn id="14" idx="0"/>
          </p:cNvCxnSpPr>
          <p:nvPr/>
        </p:nvCxnSpPr>
        <p:spPr>
          <a:xfrm rot="10800000" flipV="1">
            <a:off x="4844928" y="4838300"/>
            <a:ext cx="972288" cy="246884"/>
          </a:xfrm>
          <a:prstGeom prst="bentConnector2">
            <a:avLst/>
          </a:prstGeom>
          <a:ln w="3175">
            <a:tailEnd type="arrow"/>
          </a:ln>
        </p:spPr>
        <p:style>
          <a:lnRef idx="1">
            <a:schemeClr val="dk1"/>
          </a:lnRef>
          <a:fillRef idx="0">
            <a:schemeClr val="dk1"/>
          </a:fillRef>
          <a:effectRef idx="0">
            <a:schemeClr val="dk1"/>
          </a:effectRef>
          <a:fontRef idx="minor">
            <a:schemeClr val="tx1"/>
          </a:fontRef>
        </p:style>
      </p:cxnSp>
      <p:cxnSp>
        <p:nvCxnSpPr>
          <p:cNvPr id="40" name="Elbow Connector 39"/>
          <p:cNvCxnSpPr>
            <a:stCxn id="13" idx="3"/>
            <a:endCxn id="15" idx="0"/>
          </p:cNvCxnSpPr>
          <p:nvPr/>
        </p:nvCxnSpPr>
        <p:spPr>
          <a:xfrm>
            <a:off x="6177216" y="4838300"/>
            <a:ext cx="900080" cy="246884"/>
          </a:xfrm>
          <a:prstGeom prst="bentConnector2">
            <a:avLst/>
          </a:prstGeom>
          <a:ln w="3175">
            <a:tailEnd type="arrow"/>
          </a:ln>
        </p:spPr>
        <p:style>
          <a:lnRef idx="1">
            <a:schemeClr val="dk1"/>
          </a:lnRef>
          <a:fillRef idx="0">
            <a:schemeClr val="dk1"/>
          </a:fillRef>
          <a:effectRef idx="0">
            <a:schemeClr val="dk1"/>
          </a:effectRef>
          <a:fontRef idx="minor">
            <a:schemeClr val="tx1"/>
          </a:fontRef>
        </p:style>
      </p:cxnSp>
      <p:cxnSp>
        <p:nvCxnSpPr>
          <p:cNvPr id="41" name="Elbow Connector 40"/>
          <p:cNvCxnSpPr>
            <a:stCxn id="14" idx="2"/>
            <a:endCxn id="15" idx="2"/>
          </p:cNvCxnSpPr>
          <p:nvPr/>
        </p:nvCxnSpPr>
        <p:spPr>
          <a:xfrm rot="16200000" flipH="1">
            <a:off x="5961112" y="4329000"/>
            <a:ext cx="12700" cy="2232368"/>
          </a:xfrm>
          <a:prstGeom prst="bentConnector3">
            <a:avLst>
              <a:gd name="adj1" fmla="val 1080000"/>
            </a:avLst>
          </a:prstGeom>
          <a:ln w="3175"/>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16" idx="0"/>
          </p:cNvCxnSpPr>
          <p:nvPr/>
        </p:nvCxnSpPr>
        <p:spPr>
          <a:xfrm>
            <a:off x="5997016" y="5594404"/>
            <a:ext cx="0" cy="210900"/>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16" idx="2"/>
            <a:endCxn id="17" idx="0"/>
          </p:cNvCxnSpPr>
          <p:nvPr/>
        </p:nvCxnSpPr>
        <p:spPr>
          <a:xfrm>
            <a:off x="5997016" y="6165304"/>
            <a:ext cx="200" cy="180564"/>
          </a:xfrm>
          <a:prstGeom prst="straightConnector1">
            <a:avLst/>
          </a:prstGeom>
          <a:ln w="3175">
            <a:tailEnd type="arrow"/>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395296" y="272842"/>
            <a:ext cx="2215671" cy="1323439"/>
          </a:xfrm>
          <a:prstGeom prst="rect">
            <a:avLst/>
          </a:prstGeom>
        </p:spPr>
        <p:txBody>
          <a:bodyPr wrap="none">
            <a:spAutoFit/>
          </a:bodyPr>
          <a:lstStyle/>
          <a:p>
            <a:r>
              <a:rPr lang="en-US" sz="4000" b="1" dirty="0" smtClean="0">
                <a:ln w="11430"/>
                <a:effectLst>
                  <a:outerShdw blurRad="80000" dist="40000" dir="5040000" algn="tl">
                    <a:srgbClr val="000000">
                      <a:alpha val="30000"/>
                    </a:srgbClr>
                  </a:outerShdw>
                </a:effectLst>
                <a:latin typeface="High Tower Text" pitchFamily="18" charset="0"/>
              </a:rPr>
              <a:t>Activity </a:t>
            </a:r>
          </a:p>
          <a:p>
            <a:r>
              <a:rPr lang="en-US" sz="4000" b="1" dirty="0">
                <a:ln w="11430"/>
                <a:effectLst>
                  <a:outerShdw blurRad="80000" dist="40000" dir="5040000" algn="tl">
                    <a:srgbClr val="000000">
                      <a:alpha val="30000"/>
                    </a:srgbClr>
                  </a:outerShdw>
                </a:effectLst>
                <a:latin typeface="High Tower Text" pitchFamily="18" charset="0"/>
              </a:rPr>
              <a:t>D</a:t>
            </a:r>
            <a:r>
              <a:rPr lang="en-US" sz="4000" b="1" dirty="0" smtClean="0">
                <a:ln w="11430"/>
                <a:effectLst>
                  <a:outerShdw blurRad="80000" dist="40000" dir="5040000" algn="tl">
                    <a:srgbClr val="000000">
                      <a:alpha val="30000"/>
                    </a:srgbClr>
                  </a:outerShdw>
                </a:effectLst>
                <a:latin typeface="High Tower Text" pitchFamily="18" charset="0"/>
              </a:rPr>
              <a:t>iagram </a:t>
            </a:r>
            <a:endParaRPr lang="en-IN" sz="4000" dirty="0"/>
          </a:p>
        </p:txBody>
      </p:sp>
    </p:spTree>
    <p:extLst>
      <p:ext uri="{BB962C8B-B14F-4D97-AF65-F5344CB8AC3E}">
        <p14:creationId xmlns:p14="http://schemas.microsoft.com/office/powerpoint/2010/main" val="269199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1219</TotalTime>
  <Words>651</Words>
  <Application>Microsoft Office PowerPoint</Application>
  <PresentationFormat>On-screen Show (4:3)</PresentationFormat>
  <Paragraphs>463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dc:creator>
  <cp:lastModifiedBy>Shivani</cp:lastModifiedBy>
  <cp:revision>60</cp:revision>
  <dcterms:created xsi:type="dcterms:W3CDTF">2022-02-08T05:26:55Z</dcterms:created>
  <dcterms:modified xsi:type="dcterms:W3CDTF">2022-03-16T10:26:30Z</dcterms:modified>
</cp:coreProperties>
</file>