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23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17.xml.rels" ContentType="application/vnd.openxmlformats-package.relationships+xml"/>
  <Override PartName="/ppt/notesSlides/notesSlide23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7.xml" ContentType="application/vnd.openxmlformats-officedocument.presentationml.notesSlide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slide22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_rels/presentation.xml.rels" ContentType="application/vnd.openxmlformats-package.relationships+xml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21.jpeg" ContentType="image/jpeg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slideMaster5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_rels/slideLayout6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50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6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2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3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3C1ACC39-C317-48BA-A8D8-34FA9F8398E0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TextShape 1"/>
          <p:cNvSpPr txBox="1"/>
          <p:nvPr/>
        </p:nvSpPr>
        <p:spPr>
          <a:xfrm>
            <a:off x="776520" y="4777560"/>
            <a:ext cx="6219000" cy="4524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spcBef>
                <a:spcPts val="448"/>
              </a:spcBef>
            </a:pPr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Based on sensors</a:t>
            </a:r>
            <a:endParaRPr b="0" lang="en-US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5" name="CustomShape 2"/>
          <p:cNvSpPr/>
          <p:nvPr/>
        </p:nvSpPr>
        <p:spPr>
          <a:xfrm>
            <a:off x="4402440" y="9553680"/>
            <a:ext cx="3368880" cy="502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r">
              <a:lnSpc>
                <a:spcPct val="100000"/>
              </a:lnSpc>
            </a:pPr>
            <a:fld id="{9A92917D-DCEA-4FE1-8370-F1495BB8777E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TextShape 1"/>
          <p:cNvSpPr txBox="1"/>
          <p:nvPr/>
        </p:nvSpPr>
        <p:spPr>
          <a:xfrm>
            <a:off x="776520" y="4777560"/>
            <a:ext cx="6219000" cy="4524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spcBef>
                <a:spcPts val="448"/>
              </a:spcBef>
            </a:pPr>
            <a:r>
              <a:rPr b="0" lang="en-US" sz="28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Example: why is it important to get a good grade in this course?</a:t>
            </a:r>
            <a:endParaRPr b="0" lang="en-US" sz="28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7" name="CustomShape 2"/>
          <p:cNvSpPr/>
          <p:nvPr/>
        </p:nvSpPr>
        <p:spPr>
          <a:xfrm>
            <a:off x="4402440" y="9553320"/>
            <a:ext cx="3368880" cy="502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r">
              <a:lnSpc>
                <a:spcPct val="100000"/>
              </a:lnSpc>
            </a:pPr>
            <a:fld id="{81D874A8-BA55-4C33-B313-140CCBA68921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TextShape 1"/>
          <p:cNvSpPr txBox="1"/>
          <p:nvPr/>
        </p:nvSpPr>
        <p:spPr>
          <a:xfrm>
            <a:off x="776520" y="4777560"/>
            <a:ext cx="6219000" cy="4524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spcBef>
                <a:spcPts val="448"/>
              </a:spcBef>
            </a:pPr>
            <a:r>
              <a:rPr b="0" lang="en-US" sz="28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Problem generator: acts in new ways, explores.</a:t>
            </a:r>
            <a:endParaRPr b="0" lang="en-US" sz="28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9" name="CustomShape 2"/>
          <p:cNvSpPr/>
          <p:nvPr/>
        </p:nvSpPr>
        <p:spPr>
          <a:xfrm>
            <a:off x="4402440" y="9553320"/>
            <a:ext cx="3368880" cy="502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r">
              <a:lnSpc>
                <a:spcPct val="100000"/>
              </a:lnSpc>
            </a:pPr>
            <a:fld id="{21F48549-8B9C-46E5-AFF2-50671A401C82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9.png"/><Relationship Id="rId3" Type="http://schemas.openxmlformats.org/officeDocument/2006/relationships/image" Target="../media/image10.png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5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86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1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122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9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170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21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67D66ACD-03D3-4943-8B85-12B6239B079D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c5d1d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7391880"/>
            <a:ext cx="10080000" cy="167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0" y="0"/>
            <a:ext cx="10080000" cy="15364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>
            <a:off x="0" y="0"/>
            <a:ext cx="167760" cy="756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"/>
          <p:cNvSpPr/>
          <p:nvPr/>
        </p:nvSpPr>
        <p:spPr>
          <a:xfrm>
            <a:off x="9911880" y="0"/>
            <a:ext cx="167760" cy="756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5"/>
          <p:cNvSpPr/>
          <p:nvPr/>
        </p:nvSpPr>
        <p:spPr>
          <a:xfrm>
            <a:off x="164520" y="7041960"/>
            <a:ext cx="9736920" cy="341280"/>
          </a:xfrm>
          <a:prstGeom prst="rect">
            <a:avLst/>
          </a:prstGeom>
          <a:solidFill>
            <a:srgbClr val="8cada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6"/>
          <p:cNvSpPr/>
          <p:nvPr/>
        </p:nvSpPr>
        <p:spPr>
          <a:xfrm>
            <a:off x="167400" y="171000"/>
            <a:ext cx="9737280" cy="7217280"/>
          </a:xfrm>
          <a:prstGeom prst="rect">
            <a:avLst/>
          </a:prstGeom>
          <a:noFill/>
          <a:ln w="9360">
            <a:solidFill>
              <a:srgbClr val="7b989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Line 7"/>
          <p:cNvSpPr/>
          <p:nvPr/>
        </p:nvSpPr>
        <p:spPr>
          <a:xfrm>
            <a:off x="167400" y="1406520"/>
            <a:ext cx="9737280" cy="0"/>
          </a:xfrm>
          <a:prstGeom prst="line">
            <a:avLst/>
          </a:prstGeom>
          <a:ln w="9360">
            <a:solidFill>
              <a:srgbClr val="7b9899"/>
            </a:solidFill>
            <a:custDash>
              <a:ds d="100000" sp="100000"/>
            </a:custDash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8"/>
          <p:cNvSpPr/>
          <p:nvPr/>
        </p:nvSpPr>
        <p:spPr>
          <a:xfrm>
            <a:off x="4703760" y="1053360"/>
            <a:ext cx="672120" cy="67212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9"/>
          <p:cNvSpPr/>
          <p:nvPr/>
        </p:nvSpPr>
        <p:spPr>
          <a:xfrm>
            <a:off x="4808880" y="1158120"/>
            <a:ext cx="461880" cy="464040"/>
          </a:xfrm>
          <a:prstGeom prst="ellipse">
            <a:avLst/>
          </a:prstGeom>
          <a:solidFill>
            <a:srgbClr val="ffffff"/>
          </a:solidFill>
          <a:ln w="50760">
            <a:solidFill>
              <a:srgbClr val="7b989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PlaceHolder 10"/>
          <p:cNvSpPr>
            <a:spLocks noGrp="1"/>
          </p:cNvSpPr>
          <p:nvPr>
            <p:ph type="title"/>
          </p:nvPr>
        </p:nvSpPr>
        <p:spPr>
          <a:xfrm>
            <a:off x="331920" y="252000"/>
            <a:ext cx="9408240" cy="836640"/>
          </a:xfrm>
          <a:prstGeom prst="rect">
            <a:avLst/>
          </a:prstGeom>
        </p:spPr>
        <p:txBody>
          <a:bodyPr lIns="90000" rIns="90000" tIns="46800" bIns="46800" anchor="b"/>
          <a:p>
            <a:pPr algn="ctr"/>
            <a:r>
              <a:rPr b="0" lang="en-US" sz="3940" spc="-1" strike="noStrike">
                <a:solidFill>
                  <a:srgbClr val="7b989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Click to edit the title text format</a:t>
            </a:r>
            <a:endParaRPr b="0" lang="en-US" sz="3940" spc="-1" strike="noStrike">
              <a:solidFill>
                <a:srgbClr val="7b9899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49" name="PlaceHolder 11"/>
          <p:cNvSpPr>
            <a:spLocks noGrp="1"/>
          </p:cNvSpPr>
          <p:nvPr>
            <p:ph type="body"/>
          </p:nvPr>
        </p:nvSpPr>
        <p:spPr>
          <a:xfrm>
            <a:off x="331920" y="1679400"/>
            <a:ext cx="9408240" cy="506988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pPr marL="272880" indent="-272880">
              <a:spcBef>
                <a:spcPts val="743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0" lang="en-US" sz="298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Click to edit the outline text format</a:t>
            </a:r>
            <a:endParaRPr b="0" lang="en-US" sz="298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lvl="1" marL="547560" indent="-273240">
              <a:spcBef>
                <a:spcPts val="743"/>
              </a:spcBef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b="0" lang="en-US" sz="298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Second Outline Level</a:t>
            </a:r>
            <a:endParaRPr b="0" lang="en-US" sz="298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lvl="2" marL="822240" indent="-228600">
              <a:spcBef>
                <a:spcPts val="743"/>
              </a:spcBef>
              <a:buClr>
                <a:srgbClr val="8cadae"/>
              </a:buClr>
              <a:buSzPct val="75000"/>
              <a:buFont typeface="Wingdings 2" charset="2"/>
              <a:buChar char=""/>
            </a:pPr>
            <a:r>
              <a:rPr b="0" lang="en-US" sz="298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Third Outline Level</a:t>
            </a:r>
            <a:endParaRPr b="0" lang="en-US" sz="298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lvl="3" marL="1096920" indent="-228600">
              <a:spcBef>
                <a:spcPts val="743"/>
              </a:spcBef>
              <a:buClr>
                <a:srgbClr val="8c7b70"/>
              </a:buClr>
              <a:buSzPct val="70000"/>
              <a:buFont typeface="Wingdings" charset="2"/>
              <a:buChar char=""/>
            </a:pPr>
            <a:r>
              <a:rPr b="0" lang="en-US" sz="298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Fourth Outline Level</a:t>
            </a:r>
            <a:endParaRPr b="0" lang="en-US" sz="298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lvl="4" marL="1371600" indent="-228600">
              <a:spcBef>
                <a:spcPts val="743"/>
              </a:spcBef>
              <a:buClr>
                <a:srgbClr val="8fb08c"/>
              </a:buClr>
              <a:buFont typeface="Georgia"/>
              <a:buChar char="•"/>
            </a:pPr>
            <a:r>
              <a:rPr b="0" lang="en-US" sz="298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Fifth Outline Level</a:t>
            </a:r>
            <a:endParaRPr b="0" lang="en-US" sz="298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lvl="5" marL="1371600" indent="-228600">
              <a:spcBef>
                <a:spcPts val="743"/>
              </a:spcBef>
              <a:buClr>
                <a:srgbClr val="8fb08c"/>
              </a:buClr>
              <a:buFont typeface="Georgia"/>
              <a:buChar char="•"/>
            </a:pPr>
            <a:r>
              <a:rPr b="0" lang="en-US" sz="298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Sixth Outline Level</a:t>
            </a:r>
            <a:endParaRPr b="0" lang="en-US" sz="298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lvl="6" marL="1371600" indent="-228600">
              <a:spcBef>
                <a:spcPts val="743"/>
              </a:spcBef>
              <a:buClr>
                <a:srgbClr val="8fb08c"/>
              </a:buClr>
              <a:buFont typeface="Georgia"/>
              <a:buChar char="•"/>
            </a:pPr>
            <a:r>
              <a:rPr b="0" lang="en-US" sz="298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Seventh Outline Level</a:t>
            </a:r>
            <a:endParaRPr b="0" lang="en-US" sz="298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50" name="PlaceHolder 12"/>
          <p:cNvSpPr>
            <a:spLocks noGrp="1"/>
          </p:cNvSpPr>
          <p:nvPr>
            <p:ph type="dt"/>
          </p:nvPr>
        </p:nvSpPr>
        <p:spPr>
          <a:xfrm>
            <a:off x="6383880" y="7061040"/>
            <a:ext cx="3356640" cy="402480"/>
          </a:xfrm>
          <a:prstGeom prst="rect">
            <a:avLst/>
          </a:prstGeom>
        </p:spPr>
        <p:txBody>
          <a:bodyPr lIns="90000" rIns="90000" tIns="46800" bIns="46800"/>
          <a:p>
            <a:pPr algn="r"/>
            <a:fld id="{15324DBD-5CE1-4223-9ACF-350C8918D3EE}" type="datetime"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07/17/20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1" name="PlaceHolder 13"/>
          <p:cNvSpPr>
            <a:spLocks noGrp="1"/>
          </p:cNvSpPr>
          <p:nvPr>
            <p:ph type="ftr"/>
          </p:nvPr>
        </p:nvSpPr>
        <p:spPr>
          <a:xfrm>
            <a:off x="335880" y="7065720"/>
            <a:ext cx="3947760" cy="404280"/>
          </a:xfrm>
          <a:prstGeom prst="rect">
            <a:avLst/>
          </a:prstGeom>
        </p:spPr>
        <p:txBody>
          <a:bodyPr lIns="90000" rIns="90000" tIns="46800" bIns="46800"/>
          <a:p>
            <a:pPr/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Artificial Intelligence a modern approach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2" name="PlaceHolder 14"/>
          <p:cNvSpPr>
            <a:spLocks noGrp="1"/>
          </p:cNvSpPr>
          <p:nvPr>
            <p:ph type="sldNum"/>
          </p:nvPr>
        </p:nvSpPr>
        <p:spPr>
          <a:xfrm>
            <a:off x="4808880" y="1132200"/>
            <a:ext cx="504000" cy="486360"/>
          </a:xfrm>
          <a:prstGeom prst="rect">
            <a:avLst/>
          </a:prstGeom>
        </p:spPr>
        <p:txBody>
          <a:bodyPr lIns="45720" rIns="45720" tIns="46800" bIns="46800" anchor="ctr"/>
          <a:p>
            <a:pPr algn="ctr"/>
            <a:fld id="{558C3E55-F70C-40F6-82D1-9A11CC2850F6}" type="slidenum">
              <a:rPr b="0" lang="en-US" sz="1600" spc="-1" strike="noStrike">
                <a:solidFill>
                  <a:srgbClr val="7b9899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c5d1d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0" y="7391880"/>
            <a:ext cx="10080000" cy="167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2"/>
          <p:cNvSpPr/>
          <p:nvPr/>
        </p:nvSpPr>
        <p:spPr>
          <a:xfrm>
            <a:off x="0" y="0"/>
            <a:ext cx="10080000" cy="15364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3"/>
          <p:cNvSpPr/>
          <p:nvPr/>
        </p:nvSpPr>
        <p:spPr>
          <a:xfrm>
            <a:off x="0" y="0"/>
            <a:ext cx="167760" cy="756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4"/>
          <p:cNvSpPr/>
          <p:nvPr/>
        </p:nvSpPr>
        <p:spPr>
          <a:xfrm>
            <a:off x="9911880" y="0"/>
            <a:ext cx="167760" cy="756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CustomShape 5"/>
          <p:cNvSpPr/>
          <p:nvPr/>
        </p:nvSpPr>
        <p:spPr>
          <a:xfrm>
            <a:off x="164520" y="7041960"/>
            <a:ext cx="9736920" cy="341280"/>
          </a:xfrm>
          <a:prstGeom prst="rect">
            <a:avLst/>
          </a:prstGeom>
          <a:solidFill>
            <a:srgbClr val="8cada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6"/>
          <p:cNvSpPr/>
          <p:nvPr/>
        </p:nvSpPr>
        <p:spPr>
          <a:xfrm>
            <a:off x="167400" y="171000"/>
            <a:ext cx="9737280" cy="7217280"/>
          </a:xfrm>
          <a:prstGeom prst="rect">
            <a:avLst/>
          </a:prstGeom>
          <a:noFill/>
          <a:ln w="9360">
            <a:solidFill>
              <a:srgbClr val="7b989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Line 7"/>
          <p:cNvSpPr/>
          <p:nvPr/>
        </p:nvSpPr>
        <p:spPr>
          <a:xfrm>
            <a:off x="167400" y="1406520"/>
            <a:ext cx="9737280" cy="0"/>
          </a:xfrm>
          <a:prstGeom prst="line">
            <a:avLst/>
          </a:prstGeom>
          <a:ln w="9360">
            <a:solidFill>
              <a:srgbClr val="7b9899"/>
            </a:solidFill>
            <a:custDash>
              <a:ds d="100000" sp="100000"/>
            </a:custDash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8"/>
          <p:cNvSpPr/>
          <p:nvPr/>
        </p:nvSpPr>
        <p:spPr>
          <a:xfrm>
            <a:off x="4703760" y="1053360"/>
            <a:ext cx="672120" cy="67212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9"/>
          <p:cNvSpPr/>
          <p:nvPr/>
        </p:nvSpPr>
        <p:spPr>
          <a:xfrm>
            <a:off x="4808880" y="1158120"/>
            <a:ext cx="461880" cy="464040"/>
          </a:xfrm>
          <a:prstGeom prst="ellipse">
            <a:avLst/>
          </a:prstGeom>
          <a:solidFill>
            <a:srgbClr val="ffffff"/>
          </a:solidFill>
          <a:ln w="50760">
            <a:solidFill>
              <a:srgbClr val="7b989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PlaceHolder 10"/>
          <p:cNvSpPr>
            <a:spLocks noGrp="1"/>
          </p:cNvSpPr>
          <p:nvPr>
            <p:ph type="title"/>
          </p:nvPr>
        </p:nvSpPr>
        <p:spPr>
          <a:xfrm>
            <a:off x="331920" y="252000"/>
            <a:ext cx="9408240" cy="836640"/>
          </a:xfrm>
          <a:prstGeom prst="rect">
            <a:avLst/>
          </a:prstGeom>
        </p:spPr>
        <p:txBody>
          <a:bodyPr lIns="90000" rIns="90000" tIns="46800" bIns="46800" anchor="b"/>
          <a:p>
            <a:pPr algn="ctr"/>
            <a:r>
              <a:rPr b="0" lang="en-US" sz="3940" spc="-1" strike="noStrike">
                <a:solidFill>
                  <a:srgbClr val="7b989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Click to edit the title text format</a:t>
            </a:r>
            <a:endParaRPr b="0" lang="en-US" sz="3940" spc="-1" strike="noStrike">
              <a:solidFill>
                <a:srgbClr val="7b9899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133" name="PlaceHolder 11"/>
          <p:cNvSpPr>
            <a:spLocks noGrp="1"/>
          </p:cNvSpPr>
          <p:nvPr>
            <p:ph type="body"/>
          </p:nvPr>
        </p:nvSpPr>
        <p:spPr>
          <a:xfrm>
            <a:off x="331920" y="1679400"/>
            <a:ext cx="9408240" cy="506988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pPr marL="272880" indent="-272880">
              <a:spcBef>
                <a:spcPts val="743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0" lang="en-US" sz="298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Click to edit the outline text format</a:t>
            </a:r>
            <a:endParaRPr b="0" lang="en-US" sz="298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lvl="1" marL="547560" indent="-273240">
              <a:spcBef>
                <a:spcPts val="743"/>
              </a:spcBef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b="0" lang="en-US" sz="298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Second Outline Level</a:t>
            </a:r>
            <a:endParaRPr b="0" lang="en-US" sz="298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lvl="2" marL="822240" indent="-228600">
              <a:spcBef>
                <a:spcPts val="743"/>
              </a:spcBef>
              <a:buClr>
                <a:srgbClr val="8cadae"/>
              </a:buClr>
              <a:buSzPct val="75000"/>
              <a:buFont typeface="Wingdings 2" charset="2"/>
              <a:buChar char=""/>
            </a:pPr>
            <a:r>
              <a:rPr b="0" lang="en-US" sz="298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Third Outline Level</a:t>
            </a:r>
            <a:endParaRPr b="0" lang="en-US" sz="298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lvl="3" marL="1096920" indent="-228600">
              <a:spcBef>
                <a:spcPts val="743"/>
              </a:spcBef>
              <a:buClr>
                <a:srgbClr val="8c7b70"/>
              </a:buClr>
              <a:buSzPct val="70000"/>
              <a:buFont typeface="Wingdings" charset="2"/>
              <a:buChar char=""/>
            </a:pPr>
            <a:r>
              <a:rPr b="0" lang="en-US" sz="298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Fourth Outline Level</a:t>
            </a:r>
            <a:endParaRPr b="0" lang="en-US" sz="298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lvl="4" marL="1371600" indent="-228600">
              <a:spcBef>
                <a:spcPts val="743"/>
              </a:spcBef>
              <a:buClr>
                <a:srgbClr val="8fb08c"/>
              </a:buClr>
              <a:buFont typeface="Georgia"/>
              <a:buChar char="•"/>
            </a:pPr>
            <a:r>
              <a:rPr b="0" lang="en-US" sz="298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Fifth Outline Level</a:t>
            </a:r>
            <a:endParaRPr b="0" lang="en-US" sz="298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lvl="5" marL="1371600" indent="-228600">
              <a:spcBef>
                <a:spcPts val="743"/>
              </a:spcBef>
              <a:buClr>
                <a:srgbClr val="8fb08c"/>
              </a:buClr>
              <a:buFont typeface="Georgia"/>
              <a:buChar char="•"/>
            </a:pPr>
            <a:r>
              <a:rPr b="0" lang="en-US" sz="298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Sixth Outline Level</a:t>
            </a:r>
            <a:endParaRPr b="0" lang="en-US" sz="298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lvl="6" marL="1371600" indent="-228600">
              <a:spcBef>
                <a:spcPts val="743"/>
              </a:spcBef>
              <a:buClr>
                <a:srgbClr val="8fb08c"/>
              </a:buClr>
              <a:buFont typeface="Georgia"/>
              <a:buChar char="•"/>
            </a:pPr>
            <a:r>
              <a:rPr b="0" lang="en-US" sz="298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Seventh Outline Level</a:t>
            </a:r>
            <a:endParaRPr b="0" lang="en-US" sz="298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134" name="PlaceHolder 12"/>
          <p:cNvSpPr>
            <a:spLocks noGrp="1"/>
          </p:cNvSpPr>
          <p:nvPr>
            <p:ph type="dt"/>
          </p:nvPr>
        </p:nvSpPr>
        <p:spPr>
          <a:xfrm>
            <a:off x="6383880" y="7061040"/>
            <a:ext cx="3356640" cy="402480"/>
          </a:xfrm>
          <a:prstGeom prst="rect">
            <a:avLst/>
          </a:prstGeom>
        </p:spPr>
        <p:txBody>
          <a:bodyPr lIns="90000" rIns="90000" tIns="46800" bIns="46800"/>
          <a:p>
            <a:pPr algn="r"/>
            <a:fld id="{7A9AC86D-F6D9-46D6-B1C5-A0408E76D871}" type="datetime"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07/17/20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5" name="PlaceHolder 13"/>
          <p:cNvSpPr>
            <a:spLocks noGrp="1"/>
          </p:cNvSpPr>
          <p:nvPr>
            <p:ph type="ftr"/>
          </p:nvPr>
        </p:nvSpPr>
        <p:spPr>
          <a:xfrm>
            <a:off x="335880" y="7065720"/>
            <a:ext cx="3947760" cy="404280"/>
          </a:xfrm>
          <a:prstGeom prst="rect">
            <a:avLst/>
          </a:prstGeom>
        </p:spPr>
        <p:txBody>
          <a:bodyPr lIns="90000" rIns="90000" tIns="46800" bIns="46800"/>
          <a:p>
            <a:pPr/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Artificial Intelligence a modern approach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6" name="PlaceHolder 14"/>
          <p:cNvSpPr>
            <a:spLocks noGrp="1"/>
          </p:cNvSpPr>
          <p:nvPr>
            <p:ph type="sldNum"/>
          </p:nvPr>
        </p:nvSpPr>
        <p:spPr>
          <a:xfrm>
            <a:off x="4808880" y="1132200"/>
            <a:ext cx="504000" cy="486360"/>
          </a:xfrm>
          <a:prstGeom prst="rect">
            <a:avLst/>
          </a:prstGeom>
        </p:spPr>
        <p:txBody>
          <a:bodyPr lIns="45720" rIns="45720" tIns="46800" bIns="46800" anchor="ctr"/>
          <a:p>
            <a:pPr algn="ctr"/>
            <a:fld id="{091EE36E-123F-487B-820B-5B368D077298}" type="slidenum">
              <a:rPr b="0" lang="en-US" sz="1600" spc="-1" strike="noStrike">
                <a:solidFill>
                  <a:srgbClr val="7b9899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c5d1d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0" y="6705720"/>
            <a:ext cx="9144000" cy="152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CustomShape 2"/>
          <p:cNvSpPr/>
          <p:nvPr/>
        </p:nvSpPr>
        <p:spPr>
          <a:xfrm>
            <a:off x="0" y="0"/>
            <a:ext cx="9144000" cy="13939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CustomShape 3"/>
          <p:cNvSpPr/>
          <p:nvPr/>
        </p:nvSpPr>
        <p:spPr>
          <a:xfrm>
            <a:off x="0" y="0"/>
            <a:ext cx="15228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CustomShape 4"/>
          <p:cNvSpPr/>
          <p:nvPr/>
        </p:nvSpPr>
        <p:spPr>
          <a:xfrm>
            <a:off x="8991720" y="0"/>
            <a:ext cx="15228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CustomShape 5"/>
          <p:cNvSpPr/>
          <p:nvPr/>
        </p:nvSpPr>
        <p:spPr>
          <a:xfrm>
            <a:off x="149400" y="6388200"/>
            <a:ext cx="8832600" cy="309600"/>
          </a:xfrm>
          <a:prstGeom prst="rect">
            <a:avLst/>
          </a:prstGeom>
          <a:solidFill>
            <a:srgbClr val="8cada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CustomShape 6"/>
          <p:cNvSpPr/>
          <p:nvPr/>
        </p:nvSpPr>
        <p:spPr>
          <a:xfrm>
            <a:off x="152280" y="155520"/>
            <a:ext cx="8832960" cy="6546960"/>
          </a:xfrm>
          <a:prstGeom prst="rect">
            <a:avLst/>
          </a:prstGeom>
          <a:noFill/>
          <a:ln w="9360">
            <a:solidFill>
              <a:srgbClr val="7b989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Line 7"/>
          <p:cNvSpPr/>
          <p:nvPr/>
        </p:nvSpPr>
        <p:spPr>
          <a:xfrm>
            <a:off x="152280" y="1276200"/>
            <a:ext cx="8832960" cy="0"/>
          </a:xfrm>
          <a:prstGeom prst="line">
            <a:avLst/>
          </a:prstGeom>
          <a:ln w="9360">
            <a:solidFill>
              <a:srgbClr val="7b9899"/>
            </a:solidFill>
            <a:custDash>
              <a:ds d="100000" sp="100000"/>
            </a:custDash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CustomShape 8"/>
          <p:cNvSpPr/>
          <p:nvPr/>
        </p:nvSpPr>
        <p:spPr>
          <a:xfrm>
            <a:off x="4267080" y="955800"/>
            <a:ext cx="609840" cy="60948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CustomShape 9"/>
          <p:cNvSpPr/>
          <p:nvPr/>
        </p:nvSpPr>
        <p:spPr>
          <a:xfrm>
            <a:off x="4362480" y="1050840"/>
            <a:ext cx="419040" cy="420840"/>
          </a:xfrm>
          <a:prstGeom prst="ellipse">
            <a:avLst/>
          </a:prstGeom>
          <a:solidFill>
            <a:srgbClr val="ffffff"/>
          </a:solidFill>
          <a:ln w="50760">
            <a:solidFill>
              <a:srgbClr val="7b989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PlaceHolder 10"/>
          <p:cNvSpPr>
            <a:spLocks noGrp="1"/>
          </p:cNvSpPr>
          <p:nvPr>
            <p:ph type="title"/>
          </p:nvPr>
        </p:nvSpPr>
        <p:spPr>
          <a:xfrm>
            <a:off x="301320" y="228600"/>
            <a:ext cx="8534520" cy="758880"/>
          </a:xfrm>
          <a:prstGeom prst="rect">
            <a:avLst/>
          </a:prstGeom>
        </p:spPr>
        <p:txBody>
          <a:bodyPr lIns="90000" rIns="90000" tIns="46800" bIns="46800" anchor="b"/>
          <a:p>
            <a:pPr algn="ctr"/>
            <a:r>
              <a:rPr b="0" lang="en-US" sz="3300" spc="-1" strike="noStrike">
                <a:solidFill>
                  <a:srgbClr val="7b989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Click to edit the title text format</a:t>
            </a:r>
            <a:endParaRPr b="0" lang="en-US" sz="3300" spc="-1" strike="noStrike">
              <a:solidFill>
                <a:srgbClr val="7b9899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181" name="PlaceHolder 11"/>
          <p:cNvSpPr>
            <a:spLocks noGrp="1"/>
          </p:cNvSpPr>
          <p:nvPr>
            <p:ph type="body"/>
          </p:nvPr>
        </p:nvSpPr>
        <p:spPr>
          <a:xfrm>
            <a:off x="301320" y="1523520"/>
            <a:ext cx="8534520" cy="45990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pPr marL="272880" indent="-272880">
              <a:spcBef>
                <a:spcPts val="675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0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Click to edit the outline text format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lvl="1" marL="547560" indent="-273240">
              <a:spcBef>
                <a:spcPts val="675"/>
              </a:spcBef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b="0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Second Outline Level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lvl="2" marL="822240" indent="-228600">
              <a:spcBef>
                <a:spcPts val="675"/>
              </a:spcBef>
              <a:buClr>
                <a:srgbClr val="8cadae"/>
              </a:buClr>
              <a:buSzPct val="75000"/>
              <a:buFont typeface="Wingdings 2" charset="2"/>
              <a:buChar char=""/>
            </a:pPr>
            <a:r>
              <a:rPr b="0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Third Outline Level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lvl="3" marL="1096920" indent="-228600">
              <a:spcBef>
                <a:spcPts val="675"/>
              </a:spcBef>
              <a:buClr>
                <a:srgbClr val="8c7b70"/>
              </a:buClr>
              <a:buSzPct val="70000"/>
              <a:buFont typeface="Wingdings" charset="2"/>
              <a:buChar char=""/>
            </a:pPr>
            <a:r>
              <a:rPr b="0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Fourth Outline Level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lvl="4" marL="1371600" indent="-228600">
              <a:spcBef>
                <a:spcPts val="675"/>
              </a:spcBef>
              <a:buClr>
                <a:srgbClr val="8fb08c"/>
              </a:buClr>
              <a:buFont typeface="Georgia"/>
              <a:buChar char="•"/>
            </a:pPr>
            <a:r>
              <a:rPr b="0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Fifth Outline Level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lvl="5" marL="1371600" indent="-228600">
              <a:spcBef>
                <a:spcPts val="675"/>
              </a:spcBef>
              <a:buClr>
                <a:srgbClr val="8fb08c"/>
              </a:buClr>
              <a:buFont typeface="Georgia"/>
              <a:buChar char="•"/>
            </a:pPr>
            <a:r>
              <a:rPr b="0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Sixth Outline Level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lvl="6" marL="1371600" indent="-228600">
              <a:spcBef>
                <a:spcPts val="675"/>
              </a:spcBef>
              <a:buClr>
                <a:srgbClr val="8fb08c"/>
              </a:buClr>
              <a:buFont typeface="Georgia"/>
              <a:buChar char="•"/>
            </a:pPr>
            <a:r>
              <a:rPr b="0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Seventh Outline Level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182" name="PlaceHolder 12"/>
          <p:cNvSpPr>
            <a:spLocks noGrp="1"/>
          </p:cNvSpPr>
          <p:nvPr>
            <p:ph type="dt"/>
          </p:nvPr>
        </p:nvSpPr>
        <p:spPr>
          <a:xfrm>
            <a:off x="5791320" y="6405480"/>
            <a:ext cx="3044880" cy="365040"/>
          </a:xfrm>
          <a:prstGeom prst="rect">
            <a:avLst/>
          </a:prstGeom>
        </p:spPr>
        <p:txBody>
          <a:bodyPr lIns="90000" rIns="90000" tIns="46800" bIns="46800"/>
          <a:p>
            <a:pPr algn="r"/>
            <a:fld id="{E2156BFB-9B7B-4BA1-A886-B6420BB108C9}" type="datetime"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07/17/20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3" name="PlaceHolder 13"/>
          <p:cNvSpPr>
            <a:spLocks noGrp="1"/>
          </p:cNvSpPr>
          <p:nvPr>
            <p:ph type="ftr"/>
          </p:nvPr>
        </p:nvSpPr>
        <p:spPr>
          <a:xfrm>
            <a:off x="304920" y="6409800"/>
            <a:ext cx="3581280" cy="366840"/>
          </a:xfrm>
          <a:prstGeom prst="rect">
            <a:avLst/>
          </a:prstGeom>
        </p:spPr>
        <p:txBody>
          <a:bodyPr lIns="90000" rIns="90000" tIns="46800" bIns="46800"/>
          <a:p>
            <a:pPr/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Artificial Intelligence a modern approach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4" name="PlaceHolder 14"/>
          <p:cNvSpPr>
            <a:spLocks noGrp="1"/>
          </p:cNvSpPr>
          <p:nvPr>
            <p:ph type="sldNum"/>
          </p:nvPr>
        </p:nvSpPr>
        <p:spPr>
          <a:xfrm>
            <a:off x="4362480" y="1027080"/>
            <a:ext cx="457200" cy="441360"/>
          </a:xfrm>
          <a:prstGeom prst="rect">
            <a:avLst/>
          </a:prstGeom>
        </p:spPr>
        <p:txBody>
          <a:bodyPr lIns="45720" rIns="45720" tIns="46800" bIns="46800" anchor="ctr"/>
          <a:p>
            <a:pPr algn="ctr"/>
            <a:fld id="{AFEBEBC5-C8BB-437D-981E-13D9D9AB3505}" type="slidenum">
              <a:rPr b="0" lang="en-US" sz="1600" spc="-1" strike="noStrike">
                <a:solidFill>
                  <a:srgbClr val="7b9899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37.xml"/><Relationship Id="rId4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37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49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1.jpeg"/><Relationship Id="rId2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26" name="" descr=""/>
          <p:cNvPicPr/>
          <p:nvPr/>
        </p:nvPicPr>
        <p:blipFill>
          <a:blip r:embed="rId1"/>
          <a:stretch/>
        </p:blipFill>
        <p:spPr>
          <a:xfrm>
            <a:off x="2436120" y="457200"/>
            <a:ext cx="5061960" cy="6509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Vacuum Cleaner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7" name="TextShape 2"/>
          <p:cNvSpPr txBox="1"/>
          <p:nvPr/>
        </p:nvSpPr>
        <p:spPr>
          <a:xfrm>
            <a:off x="457200" y="1828800"/>
            <a:ext cx="8229600" cy="45259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432000" indent="-324000">
              <a:spcBef>
                <a:spcPts val="67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59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Percepts: location and contents, e.g., [A,Dirty]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59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Actions: </a:t>
            </a:r>
            <a:r>
              <a:rPr b="0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Left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b="0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Right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b="0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Suck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b="0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NoOp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59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Agent’s function </a:t>
            </a:r>
            <a:r>
              <a:rPr b="0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Wingdings"/>
                <a:ea typeface="Wingdings"/>
              </a:rPr>
              <a:t></a:t>
            </a:r>
            <a:r>
              <a:rPr b="0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look-up table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i="1" lang="en-US" sz="2000" spc="-1" strike="noStrike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 many agents this is a very large table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48" name="Picture 3" descr=""/>
          <p:cNvPicPr/>
          <p:nvPr/>
        </p:nvPicPr>
        <p:blipFill>
          <a:blip r:embed="rId1"/>
          <a:stretch/>
        </p:blipFill>
        <p:spPr>
          <a:xfrm>
            <a:off x="1067040" y="4115160"/>
            <a:ext cx="6737400" cy="2243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0" name="TextShape 2"/>
          <p:cNvSpPr txBox="1"/>
          <p:nvPr/>
        </p:nvSpPr>
        <p:spPr>
          <a:xfrm>
            <a:off x="1554480" y="2926080"/>
            <a:ext cx="7680960" cy="2191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You can find the .ipynb file for this demonstration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 the module Agent Based Models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Does not seem to work in the datahub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But works in anaconda installation of Jupyter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TextShape 1"/>
          <p:cNvSpPr txBox="1"/>
          <p:nvPr/>
        </p:nvSpPr>
        <p:spPr>
          <a:xfrm>
            <a:off x="504000" y="54864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Rational Agents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2" name="TextShape 2"/>
          <p:cNvSpPr txBox="1"/>
          <p:nvPr/>
        </p:nvSpPr>
        <p:spPr>
          <a:xfrm>
            <a:off x="301680" y="2103120"/>
            <a:ext cx="9665280" cy="53308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72880" indent="-272880">
              <a:lnSpc>
                <a:spcPct val="90000"/>
              </a:lnSpc>
              <a:spcBef>
                <a:spcPts val="624"/>
              </a:spcBef>
              <a:buClr>
                <a:srgbClr val="d16349"/>
              </a:buClr>
              <a:buSzPct val="85000"/>
              <a:buFont typeface="Arial"/>
              <a:buChar char="•"/>
            </a:pPr>
            <a:r>
              <a:rPr b="0" lang="en-US" sz="25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Rationality</a:t>
            </a:r>
            <a:endParaRPr b="0" lang="en-US" sz="2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47560" indent="-273240">
              <a:lnSpc>
                <a:spcPct val="90000"/>
              </a:lnSpc>
              <a:spcBef>
                <a:spcPts val="499"/>
              </a:spcBef>
              <a:buClr>
                <a:srgbClr val="ccb400"/>
              </a:buClr>
              <a:buSzPct val="70000"/>
              <a:buFont typeface="Arial"/>
              <a:buChar char="–"/>
            </a:pPr>
            <a:r>
              <a:rPr b="0" lang="en-US" sz="2000" spc="-1" strike="noStrike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Performance measuring success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47560" indent="-273240">
              <a:lnSpc>
                <a:spcPct val="90000"/>
              </a:lnSpc>
              <a:spcBef>
                <a:spcPts val="499"/>
              </a:spcBef>
              <a:buClr>
                <a:srgbClr val="ccb400"/>
              </a:buClr>
              <a:buSzPct val="70000"/>
              <a:buFont typeface="Arial"/>
              <a:buChar char="–"/>
            </a:pPr>
            <a:r>
              <a:rPr b="0" lang="en-US" sz="2000" spc="-1" strike="noStrike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Agents prior knowledge of environment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47560" indent="-273240">
              <a:lnSpc>
                <a:spcPct val="90000"/>
              </a:lnSpc>
              <a:spcBef>
                <a:spcPts val="499"/>
              </a:spcBef>
              <a:buClr>
                <a:srgbClr val="ccb400"/>
              </a:buClr>
              <a:buSzPct val="70000"/>
              <a:buFont typeface="Arial"/>
              <a:buChar char="–"/>
            </a:pPr>
            <a:r>
              <a:rPr b="0" lang="en-US" sz="2000" spc="-1" strike="noStrike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Actions that agent can perform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47560" indent="-273240">
              <a:lnSpc>
                <a:spcPct val="90000"/>
              </a:lnSpc>
              <a:spcBef>
                <a:spcPts val="499"/>
              </a:spcBef>
              <a:buClr>
                <a:srgbClr val="ccb400"/>
              </a:buClr>
              <a:buSzPct val="70000"/>
              <a:buFont typeface="Arial"/>
              <a:buChar char="–"/>
            </a:pPr>
            <a:r>
              <a:rPr b="0" lang="en-US" sz="2000" spc="-1" strike="noStrike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Agent’s percept sequence to date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47560" indent="-273240">
              <a:lnSpc>
                <a:spcPct val="90000"/>
              </a:lnSpc>
              <a:spcBef>
                <a:spcPts val="499"/>
              </a:spcBef>
              <a:buClr>
                <a:srgbClr val="ccb400"/>
              </a:buClr>
              <a:buSzPct val="70000"/>
              <a:buFont typeface="Arial"/>
              <a:buChar char="–"/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2880" indent="-272880">
              <a:lnSpc>
                <a:spcPct val="90000"/>
              </a:lnSpc>
              <a:spcBef>
                <a:spcPts val="624"/>
              </a:spcBef>
              <a:buClr>
                <a:srgbClr val="d16349"/>
              </a:buClr>
              <a:buSzPct val="85000"/>
              <a:buFont typeface="Arial"/>
              <a:buChar char="•"/>
            </a:pPr>
            <a:r>
              <a:rPr b="0" lang="en-US" sz="25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Rational</a:t>
            </a: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5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Agent</a:t>
            </a: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For each possible percept sequence, a rational agent should select an action that is expected to maximize its performance measure, given the evidence provided by the percept sequence and whatever built-in knowledge the agent has.</a:t>
            </a:r>
            <a:endParaRPr b="0" lang="en-US" sz="2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371600" indent="-228600">
              <a:lnSpc>
                <a:spcPct val="90000"/>
              </a:lnSpc>
              <a:spcBef>
                <a:spcPts val="499"/>
              </a:spcBef>
              <a:buClr>
                <a:srgbClr val="d16349"/>
              </a:buClr>
              <a:buFont typeface="Georgia"/>
              <a:buChar char="•"/>
            </a:pPr>
            <a:endParaRPr b="0" lang="en-US" sz="2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Rationality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4" name="TextShape 2"/>
          <p:cNvSpPr txBox="1"/>
          <p:nvPr/>
        </p:nvSpPr>
        <p:spPr>
          <a:xfrm>
            <a:off x="914040" y="2194560"/>
            <a:ext cx="8504280" cy="45720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432000" indent="-324000">
              <a:spcBef>
                <a:spcPts val="67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Rational is different from omniscience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5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Percepts may not supply all relevant information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5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E.g., in card game, don’t know cards of others.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67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67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Rational is different from being perfect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5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Rationality maximizes expected outcome while perfection maximizes actual outcome.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5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3600" spc="-1" strike="noStrike">
                <a:solidFill>
                  <a:srgbClr val="ff66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Autonomy</a:t>
            </a:r>
            <a:endParaRPr b="0" lang="en-US" sz="3600" spc="-1" strike="noStrike">
              <a:solidFill>
                <a:srgbClr val="ff66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6" name="CustomShape 2"/>
          <p:cNvSpPr/>
          <p:nvPr/>
        </p:nvSpPr>
        <p:spPr>
          <a:xfrm>
            <a:off x="1143000" y="1920240"/>
            <a:ext cx="7543800" cy="914400"/>
          </a:xfrm>
          <a:custGeom>
            <a:avLst/>
            <a:gdLst/>
            <a:ahLst/>
            <a:rect l="0" t="0" r="r" b="b"/>
            <a:pathLst>
              <a:path w="20957" h="2542">
                <a:moveTo>
                  <a:pt x="423" y="0"/>
                </a:moveTo>
                <a:cubicBezTo>
                  <a:pt x="211" y="0"/>
                  <a:pt x="0" y="211"/>
                  <a:pt x="0" y="423"/>
                </a:cubicBezTo>
                <a:lnTo>
                  <a:pt x="0" y="2117"/>
                </a:lnTo>
                <a:cubicBezTo>
                  <a:pt x="0" y="2329"/>
                  <a:pt x="211" y="2541"/>
                  <a:pt x="423" y="2541"/>
                </a:cubicBezTo>
                <a:lnTo>
                  <a:pt x="20532" y="2541"/>
                </a:lnTo>
                <a:cubicBezTo>
                  <a:pt x="20744" y="2541"/>
                  <a:pt x="20956" y="2329"/>
                  <a:pt x="20956" y="2117"/>
                </a:cubicBezTo>
                <a:lnTo>
                  <a:pt x="20956" y="423"/>
                </a:lnTo>
                <a:cubicBezTo>
                  <a:pt x="20956" y="211"/>
                  <a:pt x="20744" y="0"/>
                  <a:pt x="20532" y="0"/>
                </a:cubicBezTo>
                <a:lnTo>
                  <a:pt x="423" y="0"/>
                </a:lnTo>
              </a:path>
            </a:pathLst>
          </a:custGeom>
          <a:solidFill>
            <a:srgbClr val="d16349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/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autonomy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 an agent is the extent to which its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behaviour is determined by its own experience,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rather than knowledge of designer.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Learning From Experience</a:t>
            </a:r>
            <a:br/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(This is difficult)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8" name="TextShape 2"/>
          <p:cNvSpPr txBox="1"/>
          <p:nvPr/>
        </p:nvSpPr>
        <p:spPr>
          <a:xfrm>
            <a:off x="914400" y="2819520"/>
            <a:ext cx="8229600" cy="31240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432000" indent="-324000">
              <a:spcBef>
                <a:spcPts val="67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Extremes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5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 autonomy – ignores environment/data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5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Complete autonomy – must act randomly/no program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67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Example: baby learning to crawl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67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Ideal: design agents to have some autonomy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5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Possibly become more autonomous with experience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PEAS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0" name="TextShape 2"/>
          <p:cNvSpPr txBox="1"/>
          <p:nvPr/>
        </p:nvSpPr>
        <p:spPr>
          <a:xfrm>
            <a:off x="640080" y="2011680"/>
            <a:ext cx="8229600" cy="49831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72880" indent="-272880">
              <a:lnSpc>
                <a:spcPct val="70000"/>
              </a:lnSpc>
              <a:spcBef>
                <a:spcPts val="649"/>
              </a:spcBef>
              <a:buClr>
                <a:srgbClr val="d16349"/>
              </a:buClr>
              <a:buSzPct val="85000"/>
              <a:buFont typeface="Arial"/>
              <a:buChar char="•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PEAS: Performance measure, Environment, Actuators, Sensors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2880" indent="-272880">
              <a:lnSpc>
                <a:spcPct val="70000"/>
              </a:lnSpc>
              <a:spcBef>
                <a:spcPts val="649"/>
              </a:spcBef>
              <a:buClr>
                <a:srgbClr val="d16349"/>
              </a:buClr>
              <a:buSzPct val="85000"/>
              <a:buFont typeface="Arial"/>
              <a:buChar char="•"/>
            </a:pP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2880" indent="-272880">
              <a:lnSpc>
                <a:spcPct val="60000"/>
              </a:lnSpc>
              <a:spcBef>
                <a:spcPts val="649"/>
              </a:spcBef>
              <a:buClr>
                <a:srgbClr val="d16349"/>
              </a:buClr>
              <a:buSzPct val="85000"/>
              <a:buFont typeface="Arial"/>
              <a:buChar char="•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Must first specify the setting for intelligent agent design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2880" indent="-272880">
              <a:lnSpc>
                <a:spcPct val="60000"/>
              </a:lnSpc>
              <a:spcBef>
                <a:spcPts val="649"/>
              </a:spcBef>
              <a:buClr>
                <a:srgbClr val="d16349"/>
              </a:buClr>
              <a:buSzPct val="85000"/>
              <a:buFont typeface="Arial"/>
              <a:buChar char="•"/>
            </a:pP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2880" indent="-272880">
              <a:lnSpc>
                <a:spcPct val="60000"/>
              </a:lnSpc>
              <a:spcBef>
                <a:spcPts val="649"/>
              </a:spcBef>
              <a:buClr>
                <a:srgbClr val="d16349"/>
              </a:buClr>
              <a:buSzPct val="85000"/>
              <a:buFont typeface="Arial"/>
              <a:buChar char="•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Consider, e.g., the task of designing an automated taxi driver: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47560" indent="-273240">
              <a:lnSpc>
                <a:spcPct val="60000"/>
              </a:lnSpc>
              <a:spcBef>
                <a:spcPts val="550"/>
              </a:spcBef>
              <a:buClr>
                <a:srgbClr val="ccb400"/>
              </a:buClr>
              <a:buSzPct val="70000"/>
              <a:buFont typeface="Arial"/>
              <a:buChar char="–"/>
            </a:pPr>
            <a:r>
              <a:rPr b="0" lang="en-US" sz="2200" spc="-1" strike="noStrike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Performance measure: Safe, fast, legal, comfortable trip, maximize profits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47560" indent="-273240">
              <a:lnSpc>
                <a:spcPct val="60000"/>
              </a:lnSpc>
              <a:spcBef>
                <a:spcPts val="550"/>
              </a:spcBef>
              <a:buClr>
                <a:srgbClr val="ccb400"/>
              </a:buClr>
              <a:buSzPct val="70000"/>
              <a:buFont typeface="Arial"/>
              <a:buChar char="–"/>
            </a:pP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47560" indent="-273240">
              <a:lnSpc>
                <a:spcPct val="60000"/>
              </a:lnSpc>
              <a:spcBef>
                <a:spcPts val="550"/>
              </a:spcBef>
              <a:buClr>
                <a:srgbClr val="ccb400"/>
              </a:buClr>
              <a:buSzPct val="70000"/>
              <a:buFont typeface="Arial"/>
              <a:buChar char="–"/>
            </a:pPr>
            <a:r>
              <a:rPr b="0" lang="en-US" sz="2200" spc="-1" strike="noStrike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Environment: Roads, other traffic, pedestrians, customers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47560" indent="-273240">
              <a:lnSpc>
                <a:spcPct val="60000"/>
              </a:lnSpc>
              <a:spcBef>
                <a:spcPts val="550"/>
              </a:spcBef>
              <a:buClr>
                <a:srgbClr val="ccb400"/>
              </a:buClr>
              <a:buSzPct val="70000"/>
              <a:buFont typeface="Arial"/>
              <a:buChar char="–"/>
            </a:pP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47560" indent="-273240">
              <a:lnSpc>
                <a:spcPct val="60000"/>
              </a:lnSpc>
              <a:spcBef>
                <a:spcPts val="550"/>
              </a:spcBef>
              <a:buClr>
                <a:srgbClr val="ccb400"/>
              </a:buClr>
              <a:buSzPct val="70000"/>
              <a:buFont typeface="Arial"/>
              <a:buChar char="–"/>
            </a:pPr>
            <a:r>
              <a:rPr b="0" lang="en-US" sz="2200" spc="-1" strike="noStrike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Actuators: Steering wheel, accelerator, brake, signal, horn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47560" indent="-273240">
              <a:lnSpc>
                <a:spcPct val="60000"/>
              </a:lnSpc>
              <a:spcBef>
                <a:spcPts val="550"/>
              </a:spcBef>
              <a:buClr>
                <a:srgbClr val="ccb400"/>
              </a:buClr>
              <a:buSzPct val="70000"/>
              <a:buFont typeface="Arial"/>
              <a:buChar char="–"/>
            </a:pP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47560" indent="-273240">
              <a:lnSpc>
                <a:spcPct val="60000"/>
              </a:lnSpc>
              <a:spcBef>
                <a:spcPts val="550"/>
              </a:spcBef>
              <a:buClr>
                <a:srgbClr val="ccb400"/>
              </a:buClr>
              <a:buSzPct val="70000"/>
              <a:buFont typeface="Arial"/>
              <a:buChar char="–"/>
            </a:pPr>
            <a:r>
              <a:rPr b="0" lang="en-US" sz="2200" spc="-1" strike="noStrike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Sensors: Cameras, sonar, speedometer, GPS, odometer, engine sensors, keyboard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c5d1d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TextShape 1"/>
          <p:cNvSpPr txBox="1"/>
          <p:nvPr/>
        </p:nvSpPr>
        <p:spPr>
          <a:xfrm>
            <a:off x="331920" y="252000"/>
            <a:ext cx="9408240" cy="836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/>
            <a:r>
              <a:rPr b="0" lang="en-US" sz="3940" spc="-1" strike="noStrike">
                <a:solidFill>
                  <a:srgbClr val="7b989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Simple reflex agents</a:t>
            </a:r>
            <a:endParaRPr b="0" lang="en-US" sz="3940" spc="-1" strike="noStrike">
              <a:solidFill>
                <a:srgbClr val="7b9899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262" name="CustomShape 2"/>
          <p:cNvSpPr/>
          <p:nvPr/>
        </p:nvSpPr>
        <p:spPr>
          <a:xfrm>
            <a:off x="335880" y="7066080"/>
            <a:ext cx="3948120" cy="404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/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Artificial Intelligence a modern approach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3" name="CustomShape 3"/>
          <p:cNvSpPr/>
          <p:nvPr/>
        </p:nvSpPr>
        <p:spPr>
          <a:xfrm>
            <a:off x="4808880" y="1131840"/>
            <a:ext cx="504000" cy="486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6800" bIns="46800" anchor="ctr"/>
          <a:p>
            <a:pPr algn="ctr"/>
            <a:fld id="{0D91C6B6-4F04-44A2-86CA-E8D8B2E11844}" type="slidenum">
              <a:rPr b="0" lang="en-US" sz="1600" spc="-1" strike="noStrike">
                <a:solidFill>
                  <a:srgbClr val="7b98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64" name="Picture 4" descr="simple-reflex-agent"/>
          <p:cNvPicPr/>
          <p:nvPr/>
        </p:nvPicPr>
        <p:blipFill>
          <a:blip r:embed="rId1"/>
          <a:stretch/>
        </p:blipFill>
        <p:spPr>
          <a:xfrm>
            <a:off x="2099880" y="1764000"/>
            <a:ext cx="5292000" cy="3368880"/>
          </a:xfrm>
          <a:prstGeom prst="rect">
            <a:avLst/>
          </a:prstGeom>
          <a:ln>
            <a:noFill/>
          </a:ln>
        </p:spPr>
      </p:pic>
      <p:pic>
        <p:nvPicPr>
          <p:cNvPr id="265" name="Picture 2" descr=""/>
          <p:cNvPicPr/>
          <p:nvPr/>
        </p:nvPicPr>
        <p:blipFill>
          <a:blip r:embed="rId2"/>
          <a:stretch/>
        </p:blipFill>
        <p:spPr>
          <a:xfrm>
            <a:off x="756000" y="5292000"/>
            <a:ext cx="8263440" cy="1755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c5d1d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TextShape 1"/>
          <p:cNvSpPr txBox="1"/>
          <p:nvPr/>
        </p:nvSpPr>
        <p:spPr>
          <a:xfrm>
            <a:off x="331920" y="252000"/>
            <a:ext cx="9408240" cy="836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/>
            <a:r>
              <a:rPr b="0" lang="en-US" sz="3940" spc="-1" strike="noStrike">
                <a:solidFill>
                  <a:srgbClr val="7b989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States: Beyond Reflexes</a:t>
            </a:r>
            <a:endParaRPr b="0" lang="en-US" sz="3940" spc="-1" strike="noStrike">
              <a:solidFill>
                <a:srgbClr val="7b9899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267" name="TextShape 2"/>
          <p:cNvSpPr txBox="1"/>
          <p:nvPr/>
        </p:nvSpPr>
        <p:spPr>
          <a:xfrm>
            <a:off x="331920" y="1683360"/>
            <a:ext cx="9374760" cy="50400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72880" indent="-272880">
              <a:lnSpc>
                <a:spcPct val="90000"/>
              </a:lnSpc>
              <a:spcBef>
                <a:spcPts val="598"/>
              </a:spcBef>
              <a:buClr>
                <a:srgbClr val="d1634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Recall the </a:t>
            </a: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agent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 </a:t>
            </a: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function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 that maps from percept histories to actions: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272880" indent="-272880" algn="ctr">
              <a:lnSpc>
                <a:spcPct val="90000"/>
              </a:lnSpc>
              <a:spcBef>
                <a:spcPts val="598"/>
              </a:spcBef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[</a:t>
            </a:r>
            <a:r>
              <a:rPr b="0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f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: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type Corsiva"/>
              </a:rPr>
              <a:t>P*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Wingdings"/>
                <a:ea typeface="Wingdings"/>
              </a:rPr>
              <a:t>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type Corsiva"/>
              </a:rPr>
              <a:t>A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]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272880" indent="-272880" algn="ctr">
              <a:lnSpc>
                <a:spcPct val="90000"/>
              </a:lnSpc>
              <a:spcBef>
                <a:spcPts val="598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An agent program can implement an agent function by maintaining an 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internal state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. 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272880" indent="-272880" algn="ctr">
              <a:lnSpc>
                <a:spcPct val="90000"/>
              </a:lnSpc>
              <a:spcBef>
                <a:spcPts val="598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The internal state can contain information about the state of the external environment.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272880" indent="-272880" algn="ctr">
              <a:lnSpc>
                <a:spcPct val="90000"/>
              </a:lnSpc>
              <a:spcBef>
                <a:spcPts val="598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The state depends on the history of percepts and on the history of actions taken: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272880" indent="-272880" algn="ctr">
              <a:lnSpc>
                <a:spcPct val="90000"/>
              </a:lnSpc>
              <a:spcBef>
                <a:spcPts val="598"/>
              </a:spcBef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[</a:t>
            </a:r>
            <a:r>
              <a:rPr b="0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f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: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type Corsiva"/>
              </a:rPr>
              <a:t>P*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,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type Corsiva"/>
              </a:rPr>
              <a:t>A*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Wingdings"/>
                <a:ea typeface="Wingdings"/>
              </a:rPr>
              <a:t>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type Corsiva"/>
              </a:rPr>
              <a:t>S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Wingdings"/>
                <a:ea typeface="Wingdings"/>
              </a:rPr>
              <a:t>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type Corsiva"/>
              </a:rPr>
              <a:t>A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] where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type Corsiva"/>
              </a:rPr>
              <a:t>S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 is the set of states.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272880" indent="-272880" algn="ctr">
              <a:lnSpc>
                <a:spcPct val="90000"/>
              </a:lnSpc>
              <a:spcBef>
                <a:spcPts val="598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If each internal state includes all information relevant to information making, the state space is 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Markovian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.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272880" indent="-272880" algn="ctr">
              <a:lnSpc>
                <a:spcPct val="90000"/>
              </a:lnSpc>
              <a:spcBef>
                <a:spcPts val="598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268" name="CustomShape 3"/>
          <p:cNvSpPr/>
          <p:nvPr/>
        </p:nvSpPr>
        <p:spPr>
          <a:xfrm>
            <a:off x="335880" y="7066080"/>
            <a:ext cx="3948120" cy="404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/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Artificial Intelligence a modern approach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9" name="CustomShape 4"/>
          <p:cNvSpPr/>
          <p:nvPr/>
        </p:nvSpPr>
        <p:spPr>
          <a:xfrm>
            <a:off x="4808880" y="1131840"/>
            <a:ext cx="504000" cy="486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6800" bIns="46800" anchor="ctr"/>
          <a:p>
            <a:pPr algn="ctr"/>
            <a:fld id="{1D8A6390-BD26-49F3-B02B-B954370836D3}" type="slidenum">
              <a:rPr b="0" lang="en-US" sz="1600" spc="-1" strike="noStrike">
                <a:solidFill>
                  <a:srgbClr val="7b98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c5d1d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TextShape 1"/>
          <p:cNvSpPr txBox="1"/>
          <p:nvPr/>
        </p:nvSpPr>
        <p:spPr>
          <a:xfrm>
            <a:off x="331920" y="252000"/>
            <a:ext cx="9408240" cy="836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/>
            <a:r>
              <a:rPr b="0" lang="en-US" sz="3940" spc="-1" strike="noStrike">
                <a:solidFill>
                  <a:srgbClr val="7b989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Goal-based agents</a:t>
            </a:r>
            <a:endParaRPr b="0" lang="en-US" sz="3940" spc="-1" strike="noStrike">
              <a:solidFill>
                <a:srgbClr val="7b9899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271" name="CustomShape 2"/>
          <p:cNvSpPr/>
          <p:nvPr/>
        </p:nvSpPr>
        <p:spPr>
          <a:xfrm>
            <a:off x="335880" y="7066080"/>
            <a:ext cx="3948120" cy="404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/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Artificial Intelligence a modern approach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2" name="CustomShape 3"/>
          <p:cNvSpPr/>
          <p:nvPr/>
        </p:nvSpPr>
        <p:spPr>
          <a:xfrm>
            <a:off x="4808880" y="1131840"/>
            <a:ext cx="504000" cy="486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6800" bIns="46800" anchor="ctr"/>
          <a:p>
            <a:pPr algn="ctr"/>
            <a:fld id="{DA2FEDFE-4327-427B-A00E-8AB5FEAB8020}" type="slidenum">
              <a:rPr b="0" lang="en-US" sz="1600" spc="-1" strike="noStrike">
                <a:solidFill>
                  <a:srgbClr val="7b98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3" name="TextShape 4"/>
          <p:cNvSpPr txBox="1"/>
          <p:nvPr/>
        </p:nvSpPr>
        <p:spPr>
          <a:xfrm>
            <a:off x="331920" y="1683360"/>
            <a:ext cx="9374760" cy="50400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72880" indent="-272880">
              <a:spcBef>
                <a:spcPts val="675"/>
              </a:spcBef>
              <a:buClr>
                <a:srgbClr val="d16349"/>
              </a:buClr>
              <a:buSzPct val="85000"/>
              <a:buFont typeface="Arial"/>
              <a:buChar char="•"/>
            </a:pPr>
            <a:r>
              <a:rPr b="0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knowing state and environment? Enough?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lvl="1" marL="547560" indent="-273240">
              <a:spcBef>
                <a:spcPts val="550"/>
              </a:spcBef>
              <a:buClr>
                <a:srgbClr val="ccb400"/>
              </a:buClr>
              <a:buSzPct val="70000"/>
              <a:buFont typeface="Arial"/>
              <a:buChar char="–"/>
            </a:pPr>
            <a:r>
              <a:rPr b="0" lang="en-US" sz="2200" spc="-1" strike="noStrike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Taxi can go left, right, straight</a:t>
            </a:r>
            <a:endParaRPr b="0" lang="en-US" sz="2200" spc="-1" strike="noStrike">
              <a:solidFill>
                <a:srgbClr val="646b86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272880" indent="-272880">
              <a:spcBef>
                <a:spcPts val="675"/>
              </a:spcBef>
              <a:buClr>
                <a:srgbClr val="d16349"/>
              </a:buClr>
              <a:buSzPct val="85000"/>
              <a:buFont typeface="Arial"/>
              <a:buChar char="•"/>
            </a:pPr>
            <a:r>
              <a:rPr b="0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Have a goal</a:t>
            </a:r>
            <a:r>
              <a:rPr b="0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	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lvl="1" marL="547560" indent="-273240">
              <a:spcBef>
                <a:spcPts val="550"/>
              </a:spcBef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b="0" lang="en-US" sz="2200" spc="-1" strike="noStrike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A destination to get to</a:t>
            </a:r>
            <a:endParaRPr b="0" lang="en-US" sz="2200" spc="-1" strike="noStrike">
              <a:solidFill>
                <a:srgbClr val="646b86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272880" indent="-272880">
              <a:spcBef>
                <a:spcPts val="723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0" lang="en-GB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Uses knowledge about a goal to guide its </a:t>
            </a:r>
            <a:r>
              <a:rPr b="0" lang="en-GB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actions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lvl="1" marL="547560" indent="-273240">
              <a:spcBef>
                <a:spcPts val="598"/>
              </a:spcBef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b="0" lang="en-GB" sz="2400" spc="-1" strike="noStrike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E.g., Search, planning</a:t>
            </a:r>
            <a:endParaRPr b="0" lang="en-US" sz="2400" spc="-1" strike="noStrike">
              <a:solidFill>
                <a:srgbClr val="646b86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lvl="1" marL="547560" indent="-273240">
              <a:spcBef>
                <a:spcPts val="550"/>
              </a:spcBef>
              <a:buClr>
                <a:srgbClr val="ccb400"/>
              </a:buClr>
              <a:buSzPct val="70000"/>
              <a:buFont typeface="Arial"/>
              <a:buChar char="–"/>
            </a:pPr>
            <a:endParaRPr b="0" lang="en-US" sz="2400" spc="-1" strike="noStrike">
              <a:solidFill>
                <a:srgbClr val="646b86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lvl="1" marL="547560" indent="-273240">
              <a:spcBef>
                <a:spcPts val="550"/>
              </a:spcBef>
              <a:buClr>
                <a:srgbClr val="ccb400"/>
              </a:buClr>
              <a:buSzPct val="70000"/>
              <a:buFont typeface="Arial"/>
              <a:buChar char="–"/>
            </a:pPr>
            <a:endParaRPr b="0" lang="en-US" sz="2400" spc="-1" strike="noStrike">
              <a:solidFill>
                <a:srgbClr val="646b86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dur="indefinite" nodeType="mainSeq">
                <p:childTnLst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0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59" dur="500"/>
                                        <p:tgtEl>
                                          <p:spTgt spid="273">
                                            <p:txEl>
                                              <p:pRg st="0" end="3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39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62" dur="500"/>
                                        <p:tgtEl>
                                          <p:spTgt spid="273">
                                            <p:txEl>
                                              <p:pRg st="39" end="7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73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67" dur="500"/>
                                        <p:tgtEl>
                                          <p:spTgt spid="273">
                                            <p:txEl>
                                              <p:pRg st="73" end="8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86" end="1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70" dur="500"/>
                                        <p:tgtEl>
                                          <p:spTgt spid="273">
                                            <p:txEl>
                                              <p:pRg st="86" end="1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110" end="1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73" dur="500"/>
                                        <p:tgtEl>
                                          <p:spTgt spid="273">
                                            <p:txEl>
                                              <p:pRg st="110" end="15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159" end="1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76" dur="500"/>
                                        <p:tgtEl>
                                          <p:spTgt spid="273">
                                            <p:txEl>
                                              <p:pRg st="159" end="18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c5d1d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TextShape 1"/>
          <p:cNvSpPr txBox="1"/>
          <p:nvPr/>
        </p:nvSpPr>
        <p:spPr>
          <a:xfrm>
            <a:off x="331920" y="252000"/>
            <a:ext cx="9408240" cy="836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/>
            <a:r>
              <a:rPr b="0" lang="en-US" sz="3940" spc="-1" strike="noStrike">
                <a:solidFill>
                  <a:srgbClr val="7b989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Goal-based agents</a:t>
            </a:r>
            <a:endParaRPr b="0" lang="en-US" sz="3940" spc="-1" strike="noStrike">
              <a:solidFill>
                <a:srgbClr val="7b9899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275" name="CustomShape 2"/>
          <p:cNvSpPr/>
          <p:nvPr/>
        </p:nvSpPr>
        <p:spPr>
          <a:xfrm>
            <a:off x="335880" y="7066080"/>
            <a:ext cx="3948120" cy="404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/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Artificial Intelligence a modern approach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6" name="CustomShape 3"/>
          <p:cNvSpPr/>
          <p:nvPr/>
        </p:nvSpPr>
        <p:spPr>
          <a:xfrm>
            <a:off x="4808880" y="1131840"/>
            <a:ext cx="504000" cy="486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6800" bIns="46800" anchor="ctr"/>
          <a:p>
            <a:pPr algn="ctr"/>
            <a:fld id="{304DFE15-F859-40E8-9B46-FC67FE6C7CAD}" type="slidenum">
              <a:rPr b="0" lang="en-US" sz="1600" spc="-1" strike="noStrike">
                <a:solidFill>
                  <a:srgbClr val="7b98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77" name="Picture 5" descr="goal-based-agent"/>
          <p:cNvPicPr/>
          <p:nvPr/>
        </p:nvPicPr>
        <p:blipFill>
          <a:blip r:embed="rId1"/>
          <a:stretch/>
        </p:blipFill>
        <p:spPr>
          <a:xfrm>
            <a:off x="2099880" y="1847880"/>
            <a:ext cx="5411160" cy="3443760"/>
          </a:xfrm>
          <a:prstGeom prst="rect">
            <a:avLst/>
          </a:prstGeom>
          <a:ln>
            <a:noFill/>
          </a:ln>
        </p:spPr>
      </p:pic>
      <p:sp>
        <p:nvSpPr>
          <p:cNvPr id="278" name="CustomShape 4"/>
          <p:cNvSpPr/>
          <p:nvPr/>
        </p:nvSpPr>
        <p:spPr>
          <a:xfrm>
            <a:off x="167760" y="5040000"/>
            <a:ext cx="9539640" cy="1683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lvl="1" marL="547560" indent="-273240">
              <a:lnSpc>
                <a:spcPct val="80000"/>
              </a:lnSpc>
              <a:spcBef>
                <a:spcPts val="422"/>
              </a:spcBef>
              <a:buClr>
                <a:srgbClr val="ccb400"/>
              </a:buClr>
              <a:buSzPct val="70000"/>
              <a:buFont typeface="Arial"/>
              <a:buChar char="–"/>
            </a:pPr>
            <a:endParaRPr b="0" lang="en-US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47560" indent="-273240">
              <a:lnSpc>
                <a:spcPct val="80000"/>
              </a:lnSpc>
              <a:spcBef>
                <a:spcPts val="422"/>
              </a:spcBef>
              <a:buClr>
                <a:srgbClr val="ccb400"/>
              </a:buClr>
              <a:buSzPct val="70000"/>
              <a:buFont typeface="Arial"/>
              <a:buChar char="–"/>
            </a:pPr>
            <a:endParaRPr b="0" lang="en-US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2880" indent="-272880">
              <a:lnSpc>
                <a:spcPct val="80000"/>
              </a:lnSpc>
              <a:spcBef>
                <a:spcPts val="524"/>
              </a:spcBef>
              <a:buClr>
                <a:srgbClr val="d16349"/>
              </a:buClr>
              <a:buSzPct val="85000"/>
              <a:buFont typeface="Arial"/>
              <a:buChar char="•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Reflex agent breaks when it sees brake lights. Goal based agent reasons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47560" indent="-273240">
              <a:lnSpc>
                <a:spcPct val="80000"/>
              </a:lnSpc>
              <a:spcBef>
                <a:spcPts val="422"/>
              </a:spcBef>
              <a:buClr>
                <a:srgbClr val="ccb400"/>
              </a:buClr>
              <a:buSzPct val="70000"/>
              <a:buFont typeface="Arial"/>
              <a:buChar char="–"/>
            </a:pPr>
            <a:r>
              <a:rPr b="0" lang="en-US" sz="1700" spc="-1" strike="noStrike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Georgia"/>
                <a:ea typeface="Arial"/>
              </a:rPr>
              <a:t>Brake light  -&gt;  car in front is stopping -&gt; I should stop -&gt; I should use brake</a:t>
            </a:r>
            <a:endParaRPr b="0" lang="en-US" sz="1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7" dur="indefinite" restart="never" nodeType="tmRoot">
          <p:childTnLst>
            <p:seq>
              <p:cTn id="7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c5d1d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TextShape 1"/>
          <p:cNvSpPr txBox="1"/>
          <p:nvPr/>
        </p:nvSpPr>
        <p:spPr>
          <a:xfrm>
            <a:off x="331920" y="252000"/>
            <a:ext cx="9408240" cy="836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/>
            <a:r>
              <a:rPr b="0" lang="en-US" sz="3940" spc="-1" strike="noStrike">
                <a:solidFill>
                  <a:srgbClr val="7b989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Utility-based agents</a:t>
            </a:r>
            <a:endParaRPr b="0" lang="en-US" sz="3940" spc="-1" strike="noStrike">
              <a:solidFill>
                <a:srgbClr val="7b9899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280" name="CustomShape 2"/>
          <p:cNvSpPr/>
          <p:nvPr/>
        </p:nvSpPr>
        <p:spPr>
          <a:xfrm>
            <a:off x="335880" y="7066080"/>
            <a:ext cx="3948120" cy="404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/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Artificial Intelligence a modern approach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1" name="CustomShape 3"/>
          <p:cNvSpPr/>
          <p:nvPr/>
        </p:nvSpPr>
        <p:spPr>
          <a:xfrm>
            <a:off x="4808880" y="1131840"/>
            <a:ext cx="504000" cy="486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6800" bIns="46800" anchor="ctr"/>
          <a:p>
            <a:pPr algn="ctr"/>
            <a:fld id="{B6B35CDD-6EED-4A02-96B6-EE13EFE40F21}" type="slidenum">
              <a:rPr b="0" lang="en-US" sz="1600" spc="-1" strike="noStrike">
                <a:solidFill>
                  <a:srgbClr val="7b98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2" name="TextShape 4"/>
          <p:cNvSpPr txBox="1"/>
          <p:nvPr/>
        </p:nvSpPr>
        <p:spPr>
          <a:xfrm>
            <a:off x="331920" y="1683360"/>
            <a:ext cx="9374760" cy="50400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72880" indent="-272880">
              <a:spcBef>
                <a:spcPts val="675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0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Goals are not always enough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lvl="1" marL="547560" indent="-273240">
              <a:spcBef>
                <a:spcPts val="550"/>
              </a:spcBef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b="0" lang="en-US" sz="2200" spc="-1" strike="noStrike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Many action sequences get taxi to destination</a:t>
            </a:r>
            <a:endParaRPr b="0" lang="en-US" sz="2200" spc="-1" strike="noStrike">
              <a:solidFill>
                <a:srgbClr val="646b86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lvl="1" marL="547560" indent="-273240">
              <a:spcBef>
                <a:spcPts val="550"/>
              </a:spcBef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b="0" lang="en-US" sz="2200" spc="-1" strike="noStrike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Consider other things. How fast, how safe…..</a:t>
            </a:r>
            <a:endParaRPr b="0" lang="en-US" sz="2200" spc="-1" strike="noStrike">
              <a:solidFill>
                <a:srgbClr val="646b86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272880" indent="-272880">
              <a:spcBef>
                <a:spcPts val="675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0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A utility function maps a state onto a real number which describes the associated degree of “happiness”, “goodness”, “success”.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272880" indent="-272880">
              <a:spcBef>
                <a:spcPts val="675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0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Where does the utility measure come from?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lvl="1" marL="547560" indent="-273240">
              <a:spcBef>
                <a:spcPts val="550"/>
              </a:spcBef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b="0" lang="en-US" sz="2200" spc="-1" strike="noStrike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Economics: money.</a:t>
            </a:r>
            <a:endParaRPr b="0" lang="en-US" sz="2200" spc="-1" strike="noStrike">
              <a:solidFill>
                <a:srgbClr val="646b86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lvl="1" marL="547560" indent="-273240">
              <a:spcBef>
                <a:spcPts val="550"/>
              </a:spcBef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b="0" lang="en-US" sz="2200" spc="-1" strike="noStrike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Biology: number of offspring.</a:t>
            </a:r>
            <a:endParaRPr b="0" lang="en-US" sz="2200" spc="-1" strike="noStrike">
              <a:solidFill>
                <a:srgbClr val="646b86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lvl="1" marL="547560" indent="-273240">
              <a:spcBef>
                <a:spcPts val="550"/>
              </a:spcBef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b="0" lang="en-US" sz="2200" spc="-1" strike="noStrike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Your life?</a:t>
            </a:r>
            <a:endParaRPr b="0" lang="en-US" sz="2200" spc="-1" strike="noStrike">
              <a:solidFill>
                <a:srgbClr val="646b86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</p:spTree>
  </p:cSld>
  <p:timing>
    <p:tnLst>
      <p:par>
        <p:cTn id="79" dur="indefinite" restart="never" nodeType="tmRoot">
          <p:childTnLst>
            <p:seq>
              <p:cTn id="8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c5d1d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TextShape 1"/>
          <p:cNvSpPr txBox="1"/>
          <p:nvPr/>
        </p:nvSpPr>
        <p:spPr>
          <a:xfrm>
            <a:off x="301320" y="228600"/>
            <a:ext cx="8534520" cy="7588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/>
            <a:r>
              <a:rPr b="0" lang="en-US" sz="3300" spc="-1" strike="noStrike">
                <a:solidFill>
                  <a:srgbClr val="7b989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Utility-based agents</a:t>
            </a:r>
            <a:endParaRPr b="0" lang="en-US" sz="3300" spc="-1" strike="noStrike">
              <a:solidFill>
                <a:srgbClr val="7b9899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284" name="CustomShape 2"/>
          <p:cNvSpPr/>
          <p:nvPr/>
        </p:nvSpPr>
        <p:spPr>
          <a:xfrm>
            <a:off x="304920" y="6410160"/>
            <a:ext cx="3581280" cy="366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/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Artificial Intelligence a modern approach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5" name="CustomShape 3"/>
          <p:cNvSpPr/>
          <p:nvPr/>
        </p:nvSpPr>
        <p:spPr>
          <a:xfrm>
            <a:off x="4362480" y="1027080"/>
            <a:ext cx="457200" cy="441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6800" bIns="46800" anchor="ctr"/>
          <a:p>
            <a:pPr algn="ctr"/>
            <a:fld id="{2CE98E17-E8CF-480E-A182-12F4351B6CED}" type="slidenum">
              <a:rPr b="0" lang="en-US" sz="1600" spc="-1" strike="noStrike">
                <a:solidFill>
                  <a:srgbClr val="7b98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86" name="Picture 5" descr="utility-based-agent"/>
          <p:cNvPicPr/>
          <p:nvPr/>
        </p:nvPicPr>
        <p:blipFill>
          <a:blip r:embed="rId1"/>
          <a:stretch/>
        </p:blipFill>
        <p:spPr>
          <a:xfrm>
            <a:off x="1600200" y="1752480"/>
            <a:ext cx="6172200" cy="3929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81" dur="indefinite" restart="never" nodeType="tmRoot">
          <p:childTnLst>
            <p:seq>
              <p:cTn id="8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c5d1d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TextShape 1"/>
          <p:cNvSpPr txBox="1"/>
          <p:nvPr/>
        </p:nvSpPr>
        <p:spPr>
          <a:xfrm>
            <a:off x="331920" y="252000"/>
            <a:ext cx="9408240" cy="836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/>
            <a:r>
              <a:rPr b="0" lang="en-US" sz="3940" spc="-1" strike="noStrike">
                <a:solidFill>
                  <a:srgbClr val="7b989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Learning agents</a:t>
            </a:r>
            <a:endParaRPr b="0" lang="en-US" sz="3940" spc="-1" strike="noStrike">
              <a:solidFill>
                <a:srgbClr val="7b9899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288" name="CustomShape 2"/>
          <p:cNvSpPr/>
          <p:nvPr/>
        </p:nvSpPr>
        <p:spPr>
          <a:xfrm>
            <a:off x="335880" y="7066080"/>
            <a:ext cx="3948120" cy="404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/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Artificial Intelligence a modern approach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9" name="CustomShape 3"/>
          <p:cNvSpPr/>
          <p:nvPr/>
        </p:nvSpPr>
        <p:spPr>
          <a:xfrm>
            <a:off x="4808880" y="1131840"/>
            <a:ext cx="504000" cy="486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6800" bIns="46800" anchor="ctr"/>
          <a:p>
            <a:pPr algn="ctr"/>
            <a:fld id="{5C19DF41-9F0B-4324-8CCB-2467F8DED324}" type="slidenum">
              <a:rPr b="0" lang="en-US" sz="1600" spc="-1" strike="noStrike">
                <a:solidFill>
                  <a:srgbClr val="7b98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90" name="Picture 9" descr="learning-agent"/>
          <p:cNvPicPr/>
          <p:nvPr/>
        </p:nvPicPr>
        <p:blipFill>
          <a:blip r:embed="rId1"/>
          <a:stretch/>
        </p:blipFill>
        <p:spPr>
          <a:xfrm>
            <a:off x="252000" y="2520000"/>
            <a:ext cx="5124240" cy="3600000"/>
          </a:xfrm>
          <a:prstGeom prst="rect">
            <a:avLst/>
          </a:prstGeom>
          <a:ln>
            <a:noFill/>
          </a:ln>
        </p:spPr>
      </p:pic>
      <p:sp>
        <p:nvSpPr>
          <p:cNvPr id="291" name="CustomShape 4"/>
          <p:cNvSpPr/>
          <p:nvPr/>
        </p:nvSpPr>
        <p:spPr>
          <a:xfrm>
            <a:off x="5375880" y="1931760"/>
            <a:ext cx="4536000" cy="5124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marL="272880" indent="-272880">
              <a:lnSpc>
                <a:spcPct val="100000"/>
              </a:lnSpc>
              <a:spcBef>
                <a:spcPts val="598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0" lang="en-US" sz="19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Performance element is what was previously the whole agent</a:t>
            </a:r>
            <a:endParaRPr b="0" lang="en-US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30080" indent="-272880">
              <a:lnSpc>
                <a:spcPct val="100000"/>
              </a:lnSpc>
              <a:spcBef>
                <a:spcPts val="598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Arial"/>
              </a:rPr>
              <a:t>Input sensor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30080" indent="-272880">
              <a:lnSpc>
                <a:spcPct val="100000"/>
              </a:lnSpc>
              <a:spcBef>
                <a:spcPts val="598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Arial"/>
              </a:rPr>
              <a:t>Output action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2880" indent="-272880">
              <a:lnSpc>
                <a:spcPct val="100000"/>
              </a:lnSpc>
              <a:spcBef>
                <a:spcPts val="598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0" lang="en-US" sz="19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Learning element</a:t>
            </a:r>
            <a:endParaRPr b="0" lang="en-US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30080" indent="-272880">
              <a:lnSpc>
                <a:spcPct val="100000"/>
              </a:lnSpc>
              <a:spcBef>
                <a:spcPts val="573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0" lang="en-US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Arial"/>
              </a:rPr>
              <a:t>Modifies performance element.</a:t>
            </a:r>
            <a:endParaRPr b="0" lang="en-US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83" dur="indefinite" restart="never" nodeType="tmRoot">
          <p:childTnLst>
            <p:seq>
              <p:cTn id="8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c5d1d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TextShape 1"/>
          <p:cNvSpPr txBox="1"/>
          <p:nvPr/>
        </p:nvSpPr>
        <p:spPr>
          <a:xfrm>
            <a:off x="331920" y="252000"/>
            <a:ext cx="9408240" cy="836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/>
            <a:r>
              <a:rPr b="0" lang="en-US" sz="3940" spc="-1" strike="noStrike">
                <a:solidFill>
                  <a:srgbClr val="7b989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Summary</a:t>
            </a:r>
            <a:endParaRPr b="0" lang="en-US" sz="3940" spc="-1" strike="noStrike">
              <a:solidFill>
                <a:srgbClr val="7b9899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293" name="TextShape 2"/>
          <p:cNvSpPr txBox="1"/>
          <p:nvPr/>
        </p:nvSpPr>
        <p:spPr>
          <a:xfrm>
            <a:off x="331920" y="1683360"/>
            <a:ext cx="9374760" cy="50400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72880" indent="-272880">
              <a:spcBef>
                <a:spcPts val="598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Agents can be described by their PEAS.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272880" indent="-272880">
              <a:spcBef>
                <a:spcPts val="598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Environments can be described by several key properties: 64 Environment Types.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272880" indent="-272880">
              <a:spcBef>
                <a:spcPts val="598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A rational agent maximizes the performance measure for their PEAS.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272880" indent="-272880">
              <a:spcBef>
                <a:spcPts val="598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The performance measure depends on the 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agent function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.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272880" indent="-272880">
              <a:spcBef>
                <a:spcPts val="598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The 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agent program implements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the agent function.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272880" indent="-272880">
              <a:spcBef>
                <a:spcPts val="598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3 main 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architectures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 for agent programs.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272880" indent="-272880">
              <a:spcBef>
                <a:spcPts val="598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In this course we will look at some of the common and useful combinations of environment/agent architecture.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294" name="CustomShape 3"/>
          <p:cNvSpPr/>
          <p:nvPr/>
        </p:nvSpPr>
        <p:spPr>
          <a:xfrm>
            <a:off x="335880" y="7066080"/>
            <a:ext cx="3948120" cy="404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/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Artificial Intelligence a modern approach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5" name="CustomShape 4"/>
          <p:cNvSpPr/>
          <p:nvPr/>
        </p:nvSpPr>
        <p:spPr>
          <a:xfrm>
            <a:off x="4808880" y="1131840"/>
            <a:ext cx="504000" cy="486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6800" bIns="46800" anchor="ctr"/>
          <a:p>
            <a:pPr algn="ctr"/>
            <a:fld id="{510CF73F-6380-4089-89FA-A7F0392B5A69}" type="slidenum">
              <a:rPr b="0" lang="en-US" sz="1600" spc="-1" strike="noStrike">
                <a:solidFill>
                  <a:srgbClr val="7b98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85" dur="indefinite" restart="never" nodeType="tmRoot">
          <p:childTnLst>
            <p:seq>
              <p:cTn id="8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TextShape 1"/>
          <p:cNvSpPr txBox="1"/>
          <p:nvPr/>
        </p:nvSpPr>
        <p:spPr>
          <a:xfrm>
            <a:off x="2929320" y="6830640"/>
            <a:ext cx="4899600" cy="516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Conway’s Game of Life</a:t>
            </a:r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97" name="TextShape 2"/>
          <p:cNvSpPr txBox="1"/>
          <p:nvPr/>
        </p:nvSpPr>
        <p:spPr>
          <a:xfrm>
            <a:off x="7891560" y="5210280"/>
            <a:ext cx="519840" cy="165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1" lang="en-US" sz="1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Source: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98" name="TextShape 3"/>
          <p:cNvSpPr txBox="1"/>
          <p:nvPr/>
        </p:nvSpPr>
        <p:spPr>
          <a:xfrm>
            <a:off x="7891560" y="5387400"/>
            <a:ext cx="1655640" cy="165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1" lang="en-US" sz="1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Wikipedia user LucasVB,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99" name="TextShape 4"/>
          <p:cNvSpPr txBox="1"/>
          <p:nvPr/>
        </p:nvSpPr>
        <p:spPr>
          <a:xfrm>
            <a:off x="7891560" y="5564520"/>
            <a:ext cx="2011680" cy="165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1" lang="en-US" sz="1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https://commons.wikimedia.or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00" name="TextShape 5"/>
          <p:cNvSpPr txBox="1"/>
          <p:nvPr/>
        </p:nvSpPr>
        <p:spPr>
          <a:xfrm>
            <a:off x="7891560" y="5742000"/>
            <a:ext cx="2072520" cy="165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1" lang="en-US" sz="1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g/wiki/File:Gospers_glider_gun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301" name="" descr=""/>
          <p:cNvPicPr/>
          <p:nvPr/>
        </p:nvPicPr>
        <p:blipFill>
          <a:blip r:embed="rId1"/>
          <a:stretch/>
        </p:blipFill>
        <p:spPr>
          <a:xfrm>
            <a:off x="1951920" y="666720"/>
            <a:ext cx="5778360" cy="4390920"/>
          </a:xfrm>
          <a:prstGeom prst="rect">
            <a:avLst/>
          </a:prstGeom>
          <a:ln>
            <a:noFill/>
          </a:ln>
        </p:spPr>
      </p:pic>
      <p:sp>
        <p:nvSpPr>
          <p:cNvPr id="302" name="TextShape 6"/>
          <p:cNvSpPr txBox="1"/>
          <p:nvPr/>
        </p:nvSpPr>
        <p:spPr>
          <a:xfrm>
            <a:off x="7891560" y="5919120"/>
            <a:ext cx="210600" cy="165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1" lang="en-US" sz="1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.gif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03" name="TextShape 7"/>
          <p:cNvSpPr txBox="1"/>
          <p:nvPr/>
        </p:nvSpPr>
        <p:spPr>
          <a:xfrm>
            <a:off x="9694080" y="7458480"/>
            <a:ext cx="155160" cy="165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US" sz="1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12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87" dur="indefinite" restart="never" nodeType="tmRoot">
          <p:childTnLst>
            <p:seq>
              <p:cTn id="8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Agent Based Models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Definition of Agent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 agent is anything that can be viewed as perceiving its environment through sensors and acting upon that environment through actuators. This simple idea is illustrated in the next slide.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human agent has eyes, ears, and other organs for sensors and hands, legs, vocal tract, and so on for actuators. A robotic agent might have cameras and infrared range finders for sensors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3600" spc="-1" strike="noStrike">
                <a:solidFill>
                  <a:srgbClr val="ff99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Agents Interact with the Environment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32" name="" descr=""/>
          <p:cNvPicPr/>
          <p:nvPr/>
        </p:nvPicPr>
        <p:blipFill>
          <a:blip r:embed="rId1"/>
          <a:stretch/>
        </p:blipFill>
        <p:spPr>
          <a:xfrm>
            <a:off x="834120" y="1768680"/>
            <a:ext cx="8410680" cy="4384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ff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Definitions</a:t>
            </a:r>
            <a:endParaRPr b="0" lang="en-US" sz="4400" spc="-1" strike="noStrike">
              <a:solidFill>
                <a:srgbClr val="ff00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Percept = The agent perceptual input at a given time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Percept Sequence = The complete history of events the 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agents has perceived.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Agent Function = A function that maps any Percept 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Sequence to an action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c5d1d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TextShape 1"/>
          <p:cNvSpPr txBox="1"/>
          <p:nvPr/>
        </p:nvSpPr>
        <p:spPr>
          <a:xfrm>
            <a:off x="331920" y="252000"/>
            <a:ext cx="9408240" cy="836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/>
            <a:r>
              <a:rPr b="0" lang="en-US" sz="3940" spc="-1" strike="noStrike">
                <a:solidFill>
                  <a:srgbClr val="7b989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Agents</a:t>
            </a:r>
            <a:endParaRPr b="0" lang="en-US" sz="3940" spc="-1" strike="noStrike">
              <a:solidFill>
                <a:srgbClr val="7b9899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236" name="CustomShape 2"/>
          <p:cNvSpPr/>
          <p:nvPr/>
        </p:nvSpPr>
        <p:spPr>
          <a:xfrm>
            <a:off x="335880" y="7066080"/>
            <a:ext cx="3948120" cy="404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/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Artificial Intelligence a modern approach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7" name="CustomShape 3"/>
          <p:cNvSpPr/>
          <p:nvPr/>
        </p:nvSpPr>
        <p:spPr>
          <a:xfrm>
            <a:off x="4808880" y="1131840"/>
            <a:ext cx="504000" cy="486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6800" bIns="46800" anchor="ctr"/>
          <a:p>
            <a:pPr algn="ctr"/>
            <a:fld id="{E02F2AC9-2ADD-40EC-8679-DF4F5E76019F}" type="slidenum">
              <a:rPr b="0" lang="en-US" sz="1600" spc="-1" strike="noStrike">
                <a:solidFill>
                  <a:srgbClr val="7b98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8" name="TextShape 4"/>
          <p:cNvSpPr txBox="1"/>
          <p:nvPr/>
        </p:nvSpPr>
        <p:spPr>
          <a:xfrm>
            <a:off x="331920" y="1683360"/>
            <a:ext cx="9374760" cy="50400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72880" indent="-272880">
              <a:lnSpc>
                <a:spcPct val="80000"/>
              </a:lnSpc>
              <a:spcBef>
                <a:spcPts val="697"/>
              </a:spcBef>
              <a:buClr>
                <a:srgbClr val="d16349"/>
              </a:buClr>
              <a:buSzPct val="85000"/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An </a:t>
            </a:r>
            <a:r>
              <a:rPr b="0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agent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 is anything that can be viewed as </a:t>
            </a:r>
            <a:r>
              <a:rPr b="0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perceiving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 its </a:t>
            </a:r>
            <a:r>
              <a:rPr b="0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environment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 through </a:t>
            </a:r>
            <a:r>
              <a:rPr b="0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sensors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 and </a:t>
            </a:r>
            <a:r>
              <a:rPr b="0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acting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 upon that environment through </a:t>
            </a:r>
            <a:r>
              <a:rPr b="0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actuators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272880" indent="-272880">
              <a:lnSpc>
                <a:spcPct val="80000"/>
              </a:lnSpc>
              <a:spcBef>
                <a:spcPts val="697"/>
              </a:spcBef>
              <a:buClr>
                <a:srgbClr val="d16349"/>
              </a:buClr>
              <a:buSzPct val="85000"/>
              <a:buFont typeface="Arial"/>
              <a:buChar char="•"/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272880" indent="-272880">
              <a:lnSpc>
                <a:spcPct val="80000"/>
              </a:lnSpc>
              <a:spcBef>
                <a:spcPts val="697"/>
              </a:spcBef>
              <a:buClr>
                <a:srgbClr val="d16349"/>
              </a:buClr>
              <a:buSzPct val="85000"/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Human agent: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lvl="1" marL="547560" indent="-273240">
              <a:lnSpc>
                <a:spcPct val="80000"/>
              </a:lnSpc>
              <a:spcBef>
                <a:spcPts val="598"/>
              </a:spcBef>
              <a:buClr>
                <a:srgbClr val="ccb400"/>
              </a:buClr>
              <a:buSzPct val="70000"/>
              <a:buFont typeface="Arial"/>
              <a:buChar char="–"/>
            </a:pPr>
            <a:r>
              <a:rPr b="0" lang="en-US" sz="2400" spc="-1" strike="noStrike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eyes, ears, and other organs for sensors; </a:t>
            </a:r>
            <a:endParaRPr b="0" lang="en-US" sz="2400" spc="-1" strike="noStrike">
              <a:solidFill>
                <a:srgbClr val="646b86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lvl="1" marL="547560" indent="-273240">
              <a:lnSpc>
                <a:spcPct val="80000"/>
              </a:lnSpc>
              <a:spcBef>
                <a:spcPts val="598"/>
              </a:spcBef>
              <a:buClr>
                <a:srgbClr val="ccb400"/>
              </a:buClr>
              <a:buSzPct val="70000"/>
              <a:buFont typeface="Arial"/>
              <a:buChar char="–"/>
            </a:pPr>
            <a:r>
              <a:rPr b="0" lang="en-US" sz="2400" spc="-1" strike="noStrike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hands, legs, mouth, and other body parts for actuators</a:t>
            </a:r>
            <a:endParaRPr b="0" lang="en-US" sz="2400" spc="-1" strike="noStrike">
              <a:solidFill>
                <a:srgbClr val="646b86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lvl="1" marL="547560" indent="-273240">
              <a:lnSpc>
                <a:spcPct val="80000"/>
              </a:lnSpc>
              <a:spcBef>
                <a:spcPts val="598"/>
              </a:spcBef>
              <a:buClr>
                <a:srgbClr val="ccb400"/>
              </a:buClr>
              <a:buSzPct val="70000"/>
              <a:buFont typeface="Arial"/>
              <a:buChar char="–"/>
            </a:pPr>
            <a:endParaRPr b="0" lang="en-US" sz="2400" spc="-1" strike="noStrike">
              <a:solidFill>
                <a:srgbClr val="646b86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272880" indent="-272880">
              <a:lnSpc>
                <a:spcPct val="80000"/>
              </a:lnSpc>
              <a:spcBef>
                <a:spcPts val="697"/>
              </a:spcBef>
              <a:buClr>
                <a:srgbClr val="d16349"/>
              </a:buClr>
              <a:buSzPct val="85000"/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Robotic agent: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lvl="1" marL="547560" indent="-273240">
              <a:lnSpc>
                <a:spcPct val="80000"/>
              </a:lnSpc>
              <a:spcBef>
                <a:spcPts val="598"/>
              </a:spcBef>
              <a:buClr>
                <a:srgbClr val="ccb400"/>
              </a:buClr>
              <a:buSzPct val="70000"/>
              <a:buFont typeface="Arial"/>
              <a:buChar char="–"/>
            </a:pPr>
            <a:r>
              <a:rPr b="0" lang="en-US" sz="2400" spc="-1" strike="noStrike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cameras and infrared range finders for sensors </a:t>
            </a:r>
            <a:endParaRPr b="0" lang="en-US" sz="2400" spc="-1" strike="noStrike">
              <a:solidFill>
                <a:srgbClr val="646b86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lvl="1" marL="547560" indent="-273240">
              <a:lnSpc>
                <a:spcPct val="80000"/>
              </a:lnSpc>
              <a:spcBef>
                <a:spcPts val="598"/>
              </a:spcBef>
              <a:buClr>
                <a:srgbClr val="ccb400"/>
              </a:buClr>
              <a:buSzPct val="70000"/>
              <a:buFont typeface="Arial"/>
              <a:buChar char="–"/>
            </a:pPr>
            <a:r>
              <a:rPr b="0" lang="en-US" sz="2400" spc="-1" strike="noStrike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various motors for actuators</a:t>
            </a:r>
            <a:endParaRPr b="0" lang="en-US" sz="2400" spc="-1" strike="noStrike">
              <a:solidFill>
                <a:srgbClr val="646b86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>
                <p:childTnLst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st="152" end="1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7" dur="500"/>
                                        <p:tgtEl>
                                          <p:spTgt spid="238">
                                            <p:txEl>
                                              <p:pRg st="152" end="1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st="195" end="2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0" dur="500"/>
                                        <p:tgtEl>
                                          <p:spTgt spid="238">
                                            <p:txEl>
                                              <p:pRg st="195" end="25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st="266" end="3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5" dur="500"/>
                                        <p:tgtEl>
                                          <p:spTgt spid="238">
                                            <p:txEl>
                                              <p:pRg st="266" end="3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st="314" end="3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8" dur="500"/>
                                        <p:tgtEl>
                                          <p:spTgt spid="238">
                                            <p:txEl>
                                              <p:pRg st="314" end="34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ff66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Agents</a:t>
            </a:r>
            <a:endParaRPr b="0" lang="en-US" sz="4400" spc="-1" strike="noStrike">
              <a:solidFill>
                <a:srgbClr val="ff66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0" name="TextShape 2"/>
          <p:cNvSpPr txBox="1"/>
          <p:nvPr/>
        </p:nvSpPr>
        <p:spPr>
          <a:xfrm>
            <a:off x="457200" y="2000880"/>
            <a:ext cx="9374760" cy="50400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72880" indent="-272880">
              <a:lnSpc>
                <a:spcPct val="80000"/>
              </a:lnSpc>
              <a:spcBef>
                <a:spcPts val="697"/>
              </a:spcBef>
              <a:buClr>
                <a:srgbClr val="d16349"/>
              </a:buClr>
              <a:buSzPct val="85000"/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 </a:t>
            </a:r>
            <a:r>
              <a:rPr b="0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agent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is anything that can be viewed as </a:t>
            </a:r>
            <a:r>
              <a:rPr b="0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perceiving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its </a:t>
            </a:r>
            <a:r>
              <a:rPr b="0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environment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through </a:t>
            </a:r>
            <a:r>
              <a:rPr b="0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sensors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and </a:t>
            </a:r>
            <a:r>
              <a:rPr b="0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acting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upon that environment through </a:t>
            </a:r>
            <a:r>
              <a:rPr b="0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actuators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2880" indent="-272880">
              <a:lnSpc>
                <a:spcPct val="80000"/>
              </a:lnSpc>
              <a:spcBef>
                <a:spcPts val="697"/>
              </a:spcBef>
              <a:buClr>
                <a:srgbClr val="d16349"/>
              </a:buClr>
              <a:buSzPct val="85000"/>
              <a:buFont typeface="Arial"/>
              <a:buChar char="•"/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2880" indent="-272880">
              <a:lnSpc>
                <a:spcPct val="80000"/>
              </a:lnSpc>
              <a:spcBef>
                <a:spcPts val="697"/>
              </a:spcBef>
              <a:buClr>
                <a:srgbClr val="d16349"/>
              </a:buClr>
              <a:buSzPct val="85000"/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Human agent: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47560" indent="-273240">
              <a:lnSpc>
                <a:spcPct val="80000"/>
              </a:lnSpc>
              <a:spcBef>
                <a:spcPts val="598"/>
              </a:spcBef>
              <a:buClr>
                <a:srgbClr val="ccb400"/>
              </a:buClr>
              <a:buSzPct val="70000"/>
              <a:buFont typeface="Arial"/>
              <a:buChar char="–"/>
            </a:pPr>
            <a:r>
              <a:rPr b="0" lang="en-US" sz="2400" spc="-1" strike="noStrike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eyes, ears, and other organs for sensors; 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47560" indent="-273240">
              <a:lnSpc>
                <a:spcPct val="80000"/>
              </a:lnSpc>
              <a:spcBef>
                <a:spcPts val="598"/>
              </a:spcBef>
              <a:buClr>
                <a:srgbClr val="ccb400"/>
              </a:buClr>
              <a:buSzPct val="70000"/>
              <a:buFont typeface="Arial"/>
              <a:buChar char="–"/>
            </a:pPr>
            <a:r>
              <a:rPr b="0" lang="en-US" sz="2400" spc="-1" strike="noStrike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hands, legs, mouth, and other body parts for actuators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47560" indent="-273240">
              <a:lnSpc>
                <a:spcPct val="80000"/>
              </a:lnSpc>
              <a:spcBef>
                <a:spcPts val="598"/>
              </a:spcBef>
              <a:buClr>
                <a:srgbClr val="ccb400"/>
              </a:buClr>
              <a:buSzPct val="70000"/>
              <a:buFont typeface="Arial"/>
              <a:buChar char="–"/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2880" indent="-272880">
              <a:lnSpc>
                <a:spcPct val="80000"/>
              </a:lnSpc>
              <a:spcBef>
                <a:spcPts val="697"/>
              </a:spcBef>
              <a:buClr>
                <a:srgbClr val="d16349"/>
              </a:buClr>
              <a:buSzPct val="85000"/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Robotic agent: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47560" indent="-273240">
              <a:lnSpc>
                <a:spcPct val="80000"/>
              </a:lnSpc>
              <a:spcBef>
                <a:spcPts val="598"/>
              </a:spcBef>
              <a:buClr>
                <a:srgbClr val="ccb400"/>
              </a:buClr>
              <a:buSzPct val="70000"/>
              <a:buFont typeface="Arial"/>
              <a:buChar char="–"/>
            </a:pPr>
            <a:r>
              <a:rPr b="0" lang="en-US" sz="2400" spc="-1" strike="noStrike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cameras and infrared range finders for sensors 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47560" indent="-273240">
              <a:lnSpc>
                <a:spcPct val="80000"/>
              </a:lnSpc>
              <a:spcBef>
                <a:spcPts val="598"/>
              </a:spcBef>
              <a:buClr>
                <a:srgbClr val="ccb400"/>
              </a:buClr>
              <a:buSzPct val="70000"/>
              <a:buFont typeface="Arial"/>
              <a:buChar char="–"/>
            </a:pPr>
            <a:r>
              <a:rPr b="0" lang="en-US" sz="2400" spc="-1" strike="noStrike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various motors for actuators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Agents and Environments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42" name="Picture 4" descr="agent-environment"/>
          <p:cNvPicPr/>
          <p:nvPr/>
        </p:nvPicPr>
        <p:blipFill>
          <a:blip r:embed="rId1"/>
          <a:stretch/>
        </p:blipFill>
        <p:spPr>
          <a:xfrm>
            <a:off x="2926080" y="1788840"/>
            <a:ext cx="3733920" cy="1685880"/>
          </a:xfrm>
          <a:prstGeom prst="rect">
            <a:avLst/>
          </a:prstGeom>
          <a:ln>
            <a:noFill/>
          </a:ln>
        </p:spPr>
      </p:pic>
      <p:sp>
        <p:nvSpPr>
          <p:cNvPr id="243" name="TextShape 2"/>
          <p:cNvSpPr txBox="1"/>
          <p:nvPr/>
        </p:nvSpPr>
        <p:spPr>
          <a:xfrm>
            <a:off x="548640" y="2926080"/>
            <a:ext cx="8504280" cy="45720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72880" indent="-272880">
              <a:lnSpc>
                <a:spcPct val="90000"/>
              </a:lnSpc>
              <a:spcBef>
                <a:spcPts val="649"/>
              </a:spcBef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2880" indent="-272880">
              <a:lnSpc>
                <a:spcPct val="90000"/>
              </a:lnSpc>
              <a:spcBef>
                <a:spcPts val="649"/>
              </a:spcBef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2880" indent="-272880">
              <a:lnSpc>
                <a:spcPct val="90000"/>
              </a:lnSpc>
              <a:spcBef>
                <a:spcPts val="649"/>
              </a:spcBef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2880" indent="-272880">
              <a:lnSpc>
                <a:spcPct val="90000"/>
              </a:lnSpc>
              <a:spcBef>
                <a:spcPts val="649"/>
              </a:spcBef>
              <a:buClr>
                <a:srgbClr val="d16349"/>
              </a:buClr>
              <a:buSzPct val="85000"/>
              <a:buFont typeface="Arial"/>
              <a:buChar char="•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b="0" lang="en-US" sz="26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agent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6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function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maps from percept histories to actions: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2880" indent="-272880" algn="ctr">
              <a:lnSpc>
                <a:spcPct val="90000"/>
              </a:lnSpc>
              <a:spcBef>
                <a:spcPts val="649"/>
              </a:spcBef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</a:t>
            </a:r>
            <a:r>
              <a:rPr b="0" i="1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type Corsiva"/>
              </a:rPr>
              <a:t>P*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Wingdings"/>
                <a:ea typeface="Wingdings"/>
              </a:rPr>
              <a:t>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type Corsiva"/>
              </a:rPr>
              <a:t>A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]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2880" indent="-272880">
              <a:lnSpc>
                <a:spcPct val="90000"/>
              </a:lnSpc>
              <a:spcBef>
                <a:spcPts val="649"/>
              </a:spcBef>
              <a:buClr>
                <a:srgbClr val="d16349"/>
              </a:buClr>
              <a:buSzPct val="85000"/>
              <a:buFont typeface="Arial"/>
              <a:buChar char="•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b="0" lang="en-US" sz="26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agent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6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program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runs on the physical </a:t>
            </a:r>
            <a:r>
              <a:rPr b="0" lang="en-US" sz="26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architecture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to produce </a:t>
            </a:r>
            <a:r>
              <a:rPr b="0" i="1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2880" indent="-272880">
              <a:lnSpc>
                <a:spcPct val="90000"/>
              </a:lnSpc>
              <a:spcBef>
                <a:spcPts val="649"/>
              </a:spcBef>
              <a:buClr>
                <a:srgbClr val="d16349"/>
              </a:buClr>
              <a:buSzPct val="85000"/>
              <a:buFont typeface="Arial"/>
              <a:buChar char="•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agent = architecture + program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2880" indent="-272880">
              <a:lnSpc>
                <a:spcPct val="90000"/>
              </a:lnSpc>
              <a:spcBef>
                <a:spcPts val="649"/>
              </a:spcBef>
              <a:buClr>
                <a:srgbClr val="d16349"/>
              </a:buClr>
              <a:buSzPct val="85000"/>
              <a:buFont typeface="Arial"/>
              <a:buChar char="•"/>
            </a:pP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45" name="" descr=""/>
          <p:cNvPicPr/>
          <p:nvPr/>
        </p:nvPicPr>
        <p:blipFill>
          <a:blip r:embed="rId1"/>
          <a:stretch/>
        </p:blipFill>
        <p:spPr>
          <a:xfrm>
            <a:off x="914400" y="192240"/>
            <a:ext cx="8180280" cy="7122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</TotalTime>
  <Application>LibreOffice/5.2.7.2$Linux_X86_64 LibreOffice_project/20m0$Build-2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2020-07-17T10:52:40Z</dcterms:created>
  <dc:creator/>
  <dc:description/>
  <dc:language>en-US</dc:language>
  <cp:lastModifiedBy/>
  <dcterms:modified xsi:type="dcterms:W3CDTF">2020-07-17T14:28:51Z</dcterms:modified>
  <cp:revision>4</cp:revision>
  <dc:subject/>
  <dc:title/>
</cp:coreProperties>
</file>