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dc266848b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dc266848b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cdc266848b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cdc266848b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efaac458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efaac458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efaac45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efaac45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efaac458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6efaac458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Skincare Recommendation System</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-Stuti Gupta(23MCA1002) and Shivani Jain(23MCA1084)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92" name="Google Shape;92;p14"/>
          <p:cNvSpPr txBox="1"/>
          <p:nvPr>
            <p:ph idx="1" type="body"/>
          </p:nvPr>
        </p:nvSpPr>
        <p:spPr>
          <a:xfrm>
            <a:off x="311700" y="1229875"/>
            <a:ext cx="8520600" cy="33135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The main problem is to d</a:t>
            </a:r>
            <a:r>
              <a:rPr lang="en" sz="1000"/>
              <a:t>evelop a content-based recommendation system for skincare products that can suggest similar products to a given input product based on their ingredient composition. </a:t>
            </a:r>
            <a:endParaRPr sz="1000"/>
          </a:p>
          <a:p>
            <a:pPr indent="0" lvl="0" marL="457200" rtl="0" algn="l">
              <a:spcBef>
                <a:spcPts val="1200"/>
              </a:spcBef>
              <a:spcAft>
                <a:spcPts val="0"/>
              </a:spcAft>
              <a:buNone/>
            </a:pPr>
            <a:r>
              <a:t/>
            </a:r>
            <a:endParaRPr sz="1000"/>
          </a:p>
          <a:p>
            <a:pPr indent="-292100" lvl="0" marL="457200" rtl="0" algn="l">
              <a:spcBef>
                <a:spcPts val="1200"/>
              </a:spcBef>
              <a:spcAft>
                <a:spcPts val="0"/>
              </a:spcAft>
              <a:buSzPts val="1000"/>
              <a:buChar char="●"/>
            </a:pPr>
            <a:r>
              <a:rPr lang="en" sz="1000"/>
              <a:t>The system should be able to preprocess and extract relevant features from the ingredient data, handle high-dimensional data through dimensionality reduction techniques, and compute similarities between products using appropriate distance/similarity metrics. </a:t>
            </a:r>
            <a:endParaRPr sz="1000"/>
          </a:p>
          <a:p>
            <a:pPr indent="0" lvl="0" marL="457200" rtl="0" algn="l">
              <a:spcBef>
                <a:spcPts val="1200"/>
              </a:spcBef>
              <a:spcAft>
                <a:spcPts val="0"/>
              </a:spcAft>
              <a:buNone/>
            </a:pPr>
            <a:r>
              <a:t/>
            </a:r>
            <a:endParaRPr sz="1000"/>
          </a:p>
          <a:p>
            <a:pPr indent="-292100" lvl="0" marL="457200" rtl="0" algn="l">
              <a:spcBef>
                <a:spcPts val="1200"/>
              </a:spcBef>
              <a:spcAft>
                <a:spcPts val="0"/>
              </a:spcAft>
              <a:buSzPts val="1000"/>
              <a:buChar char="●"/>
            </a:pPr>
            <a:r>
              <a:rPr lang="en" sz="1000"/>
              <a:t>The recommendation engine should consider factors such as product type and brand to provide relevant and diverse recommendations. Additionally, the system should incorporate interactive visualization components to aid in exploring and understanding the product similarities. </a:t>
            </a:r>
            <a:endParaRPr sz="1000"/>
          </a:p>
          <a:p>
            <a:pPr indent="0" lvl="0" marL="457200" rtl="0" algn="l">
              <a:spcBef>
                <a:spcPts val="1200"/>
              </a:spcBef>
              <a:spcAft>
                <a:spcPts val="0"/>
              </a:spcAft>
              <a:buNone/>
            </a:pPr>
            <a:r>
              <a:t/>
            </a:r>
            <a:endParaRPr sz="1000"/>
          </a:p>
          <a:p>
            <a:pPr indent="-292100" lvl="0" marL="457200" rtl="0" algn="l">
              <a:spcBef>
                <a:spcPts val="1200"/>
              </a:spcBef>
              <a:spcAft>
                <a:spcPts val="0"/>
              </a:spcAft>
              <a:buSzPts val="1000"/>
              <a:buChar char="●"/>
            </a:pPr>
            <a:r>
              <a:rPr lang="en" sz="1000"/>
              <a:t>The ultimate goal is to enhance the shopping experience for skincare consumers by providing personalized and informed product recommendations, enabling them to discover new products aligned with their preferences and needs.</a:t>
            </a:r>
            <a:endParaRPr sz="1000"/>
          </a:p>
          <a:p>
            <a:pPr indent="0" lvl="0" marL="0" rtl="0" algn="l">
              <a:spcBef>
                <a:spcPts val="1200"/>
              </a:spcBef>
              <a:spcAft>
                <a:spcPts val="0"/>
              </a:spcAft>
              <a:buNone/>
            </a:pPr>
            <a:r>
              <a:rPr lang="en" sz="1000"/>
              <a:t>  </a:t>
            </a:r>
            <a:endParaRPr sz="1000"/>
          </a:p>
          <a:p>
            <a:pPr indent="0" lvl="0" marL="0" rtl="0" algn="l">
              <a:spcBef>
                <a:spcPts val="1200"/>
              </a:spcBef>
              <a:spcAft>
                <a:spcPts val="0"/>
              </a:spcAft>
              <a:buNone/>
            </a:pPr>
            <a:r>
              <a:t/>
            </a:r>
            <a:endParaRPr sz="1000"/>
          </a:p>
          <a:p>
            <a:pPr indent="0" lvl="0" marL="0" rtl="0" algn="l">
              <a:spcBef>
                <a:spcPts val="1200"/>
              </a:spcBef>
              <a:spcAft>
                <a:spcPts val="1200"/>
              </a:spcAft>
              <a:buNone/>
            </a:pPr>
            <a:r>
              <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Used and Algorithms Used</a:t>
            </a:r>
            <a:endParaRPr/>
          </a:p>
        </p:txBody>
      </p:sp>
      <p:sp>
        <p:nvSpPr>
          <p:cNvPr id="98" name="Google Shape;98;p15"/>
          <p:cNvSpPr txBox="1"/>
          <p:nvPr>
            <p:ph idx="1" type="body"/>
          </p:nvPr>
        </p:nvSpPr>
        <p:spPr>
          <a:xfrm>
            <a:off x="311700" y="1229875"/>
            <a:ext cx="3476400" cy="3339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4936"/>
              <a:t>Skincare Recommendation Clean Dataset from Kaggle.</a:t>
            </a:r>
            <a:endParaRPr b="1" sz="4936"/>
          </a:p>
          <a:p>
            <a:pPr indent="0" lvl="0" marL="0" rtl="0" algn="l">
              <a:spcBef>
                <a:spcPts val="1200"/>
              </a:spcBef>
              <a:spcAft>
                <a:spcPts val="0"/>
              </a:spcAft>
              <a:buNone/>
            </a:pPr>
            <a:r>
              <a:t/>
            </a:r>
            <a:endParaRPr b="1" sz="4936"/>
          </a:p>
          <a:p>
            <a:pPr indent="0" lvl="0" marL="0" rtl="0" algn="l">
              <a:spcBef>
                <a:spcPts val="1200"/>
              </a:spcBef>
              <a:spcAft>
                <a:spcPts val="0"/>
              </a:spcAft>
              <a:buNone/>
            </a:pPr>
            <a:r>
              <a:rPr b="1" lang="en" sz="4936"/>
              <a:t>Dimensionality Reduction Algorithms:</a:t>
            </a:r>
            <a:endParaRPr b="1" sz="4936"/>
          </a:p>
          <a:p>
            <a:pPr indent="-306965" lvl="0" marL="457200" rtl="0" algn="l">
              <a:spcBef>
                <a:spcPts val="1200"/>
              </a:spcBef>
              <a:spcAft>
                <a:spcPts val="0"/>
              </a:spcAft>
              <a:buSzPct val="100000"/>
              <a:buChar char="●"/>
            </a:pPr>
            <a:r>
              <a:rPr lang="en" sz="4936"/>
              <a:t>TruncatedSVD (Truncated Singular Value Decomposition)</a:t>
            </a:r>
            <a:endParaRPr sz="4936"/>
          </a:p>
          <a:p>
            <a:pPr indent="-306965" lvl="0" marL="457200" rtl="0" algn="l">
              <a:spcBef>
                <a:spcPts val="0"/>
              </a:spcBef>
              <a:spcAft>
                <a:spcPts val="0"/>
              </a:spcAft>
              <a:buSzPct val="100000"/>
              <a:buChar char="●"/>
            </a:pPr>
            <a:r>
              <a:rPr lang="en" sz="4936"/>
              <a:t>TSNE (t-Distributed Stochastic Neighbor Embedding)</a:t>
            </a:r>
            <a:endParaRPr sz="4936"/>
          </a:p>
          <a:p>
            <a:pPr indent="0" lvl="0" marL="0" rtl="0" algn="l">
              <a:spcBef>
                <a:spcPts val="1200"/>
              </a:spcBef>
              <a:spcAft>
                <a:spcPts val="0"/>
              </a:spcAft>
              <a:buNone/>
            </a:pPr>
            <a:r>
              <a:rPr b="1" lang="en" sz="4936"/>
              <a:t>Similarity Computation:</a:t>
            </a:r>
            <a:endParaRPr b="1" sz="4936"/>
          </a:p>
          <a:p>
            <a:pPr indent="-306965" lvl="0" marL="457200" rtl="0" algn="l">
              <a:spcBef>
                <a:spcPts val="1200"/>
              </a:spcBef>
              <a:spcAft>
                <a:spcPts val="0"/>
              </a:spcAft>
              <a:buSzPct val="100000"/>
              <a:buChar char="●"/>
            </a:pPr>
            <a:r>
              <a:rPr lang="en" sz="4936"/>
              <a:t>Cosine Similarity</a:t>
            </a:r>
            <a:endParaRPr sz="4936"/>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99" name="Google Shape;99;p15"/>
          <p:cNvSpPr txBox="1"/>
          <p:nvPr>
            <p:ph idx="1" type="body"/>
          </p:nvPr>
        </p:nvSpPr>
        <p:spPr>
          <a:xfrm>
            <a:off x="4572000" y="1170175"/>
            <a:ext cx="3476400" cy="3339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Machine Learning Algorithms:</a:t>
            </a:r>
            <a:endParaRPr b="1"/>
          </a:p>
          <a:p>
            <a:pPr indent="-325755" lvl="0" marL="457200" rtl="0" algn="l">
              <a:spcBef>
                <a:spcPts val="1200"/>
              </a:spcBef>
              <a:spcAft>
                <a:spcPts val="0"/>
              </a:spcAft>
              <a:buSzPct val="100000"/>
              <a:buChar char="●"/>
            </a:pPr>
            <a:r>
              <a:rPr lang="en"/>
              <a:t>DecisionTreeClassifier</a:t>
            </a:r>
            <a:endParaRPr/>
          </a:p>
          <a:p>
            <a:pPr indent="-325755" lvl="0" marL="457200" rtl="0" algn="l">
              <a:spcBef>
                <a:spcPts val="0"/>
              </a:spcBef>
              <a:spcAft>
                <a:spcPts val="0"/>
              </a:spcAft>
              <a:buSzPct val="100000"/>
              <a:buChar char="●"/>
            </a:pPr>
            <a:r>
              <a:rPr lang="en"/>
              <a:t>RandomForestClassifier</a:t>
            </a:r>
            <a:endParaRPr/>
          </a:p>
          <a:p>
            <a:pPr indent="-325755" lvl="0" marL="457200" rtl="0" algn="l">
              <a:spcBef>
                <a:spcPts val="0"/>
              </a:spcBef>
              <a:spcAft>
                <a:spcPts val="0"/>
              </a:spcAft>
              <a:buSzPct val="100000"/>
              <a:buChar char="●"/>
            </a:pPr>
            <a:r>
              <a:rPr lang="en"/>
              <a:t>SVC (Support Vector Classifier)</a:t>
            </a:r>
            <a:endParaRPr/>
          </a:p>
          <a:p>
            <a:pPr indent="-325755" lvl="0" marL="457200" rtl="0" algn="l">
              <a:spcBef>
                <a:spcPts val="0"/>
              </a:spcBef>
              <a:spcAft>
                <a:spcPts val="0"/>
              </a:spcAft>
              <a:buSzPct val="100000"/>
              <a:buChar char="●"/>
            </a:pPr>
            <a:r>
              <a:rPr lang="en"/>
              <a:t>KNeighborsClassifier</a:t>
            </a:r>
            <a:endParaRPr/>
          </a:p>
          <a:p>
            <a:pPr indent="-325755" lvl="0" marL="457200" rtl="0" algn="l">
              <a:spcBef>
                <a:spcPts val="0"/>
              </a:spcBef>
              <a:spcAft>
                <a:spcPts val="0"/>
              </a:spcAft>
              <a:buSzPct val="100000"/>
              <a:buChar char="●"/>
            </a:pPr>
            <a:r>
              <a:rPr lang="en"/>
              <a:t>MLPClassifier (Multi-Layer Perceptron)</a:t>
            </a:r>
            <a:endParaRPr/>
          </a:p>
          <a:p>
            <a:pPr indent="-325755" lvl="0" marL="457200" rtl="0" algn="l">
              <a:spcBef>
                <a:spcPts val="0"/>
              </a:spcBef>
              <a:spcAft>
                <a:spcPts val="0"/>
              </a:spcAft>
              <a:buSzPct val="100000"/>
              <a:buChar char="●"/>
            </a:pPr>
            <a:r>
              <a:rPr lang="en"/>
              <a:t>GradientBoostingClassifier</a:t>
            </a:r>
            <a:endParaRPr/>
          </a:p>
          <a:p>
            <a:pPr indent="-325755" lvl="0" marL="457200" rtl="0" algn="l">
              <a:spcBef>
                <a:spcPts val="0"/>
              </a:spcBef>
              <a:spcAft>
                <a:spcPts val="0"/>
              </a:spcAft>
              <a:buSzPct val="100000"/>
              <a:buChar char="●"/>
            </a:pPr>
            <a:r>
              <a:rPr lang="en"/>
              <a:t>MultinomialNB (Naive Bayes for Multinomial Models)</a:t>
            </a:r>
            <a:endParaRPr/>
          </a:p>
          <a:p>
            <a:pPr indent="-325755" lvl="0" marL="457200" rtl="0" algn="l">
              <a:spcBef>
                <a:spcPts val="0"/>
              </a:spcBef>
              <a:spcAft>
                <a:spcPts val="0"/>
              </a:spcAft>
              <a:buSzPct val="100000"/>
              <a:buChar char="●"/>
            </a:pPr>
            <a:r>
              <a:rPr lang="en"/>
              <a:t>LogisticRegression</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05" name="Google Shape;105;p16"/>
          <p:cNvSpPr txBox="1"/>
          <p:nvPr>
            <p:ph idx="1" type="body"/>
          </p:nvPr>
        </p:nvSpPr>
        <p:spPr>
          <a:xfrm>
            <a:off x="311700" y="1229975"/>
            <a:ext cx="3999900" cy="33390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b="1" lang="en"/>
              <a:t>Data Preprocessing</a:t>
            </a:r>
            <a:endParaRPr b="1"/>
          </a:p>
          <a:p>
            <a:pPr indent="-284162" lvl="0" marL="457200" rtl="0" algn="l">
              <a:spcBef>
                <a:spcPts val="1200"/>
              </a:spcBef>
              <a:spcAft>
                <a:spcPts val="0"/>
              </a:spcAft>
              <a:buSzPct val="100000"/>
              <a:buChar char="●"/>
            </a:pPr>
            <a:r>
              <a:rPr lang="en"/>
              <a:t>Loading the dataset into a pandas DataFrame</a:t>
            </a:r>
            <a:endParaRPr/>
          </a:p>
          <a:p>
            <a:pPr indent="-284162" lvl="0" marL="457200" rtl="0" algn="l">
              <a:spcBef>
                <a:spcPts val="0"/>
              </a:spcBef>
              <a:spcAft>
                <a:spcPts val="0"/>
              </a:spcAft>
              <a:buSzPct val="100000"/>
              <a:buChar char="●"/>
            </a:pPr>
            <a:r>
              <a:rPr lang="en"/>
              <a:t>Handling missing values and cleaning the data</a:t>
            </a:r>
            <a:endParaRPr/>
          </a:p>
          <a:p>
            <a:pPr indent="-284162" lvl="0" marL="457200" rtl="0" algn="l">
              <a:spcBef>
                <a:spcPts val="0"/>
              </a:spcBef>
              <a:spcAft>
                <a:spcPts val="0"/>
              </a:spcAft>
              <a:buSzPct val="100000"/>
              <a:buChar char="●"/>
            </a:pPr>
            <a:r>
              <a:rPr lang="en"/>
              <a:t>Performing string operations to clean and preprocess the ingredient lists</a:t>
            </a:r>
            <a:endParaRPr/>
          </a:p>
          <a:p>
            <a:pPr indent="0" lvl="0" marL="0" rtl="0" algn="l">
              <a:spcBef>
                <a:spcPts val="1200"/>
              </a:spcBef>
              <a:spcAft>
                <a:spcPts val="0"/>
              </a:spcAft>
              <a:buNone/>
            </a:pPr>
            <a:r>
              <a:rPr b="1" lang="en"/>
              <a:t>Feature Engineering</a:t>
            </a:r>
            <a:endParaRPr b="1"/>
          </a:p>
          <a:p>
            <a:pPr indent="-284162" lvl="0" marL="457200" rtl="0" algn="l">
              <a:spcBef>
                <a:spcPts val="1200"/>
              </a:spcBef>
              <a:spcAft>
                <a:spcPts val="0"/>
              </a:spcAft>
              <a:buSzPct val="100000"/>
              <a:buChar char="●"/>
            </a:pPr>
            <a:r>
              <a:rPr lang="en"/>
              <a:t>Creating a list of unique ingredients from the dataset</a:t>
            </a:r>
            <a:endParaRPr/>
          </a:p>
          <a:p>
            <a:pPr indent="-284162" lvl="0" marL="457200" rtl="0" algn="l">
              <a:spcBef>
                <a:spcPts val="0"/>
              </a:spcBef>
              <a:spcAft>
                <a:spcPts val="0"/>
              </a:spcAft>
              <a:buSzPct val="100000"/>
              <a:buChar char="●"/>
            </a:pPr>
            <a:r>
              <a:rPr lang="en"/>
              <a:t>Generating a one-hot encoded matrix (ingred_matrix) to represent the presence or absence of each ingredient in each product</a:t>
            </a:r>
            <a:endParaRPr/>
          </a:p>
          <a:p>
            <a:pPr indent="0" lvl="0" marL="0" rtl="0" algn="l">
              <a:spcBef>
                <a:spcPts val="1200"/>
              </a:spcBef>
              <a:spcAft>
                <a:spcPts val="0"/>
              </a:spcAft>
              <a:buNone/>
            </a:pPr>
            <a:r>
              <a:rPr b="1" lang="en"/>
              <a:t>Dimensionality Reduction</a:t>
            </a:r>
            <a:endParaRPr b="1"/>
          </a:p>
          <a:p>
            <a:pPr indent="-284162" lvl="0" marL="457200" rtl="0" algn="l">
              <a:spcBef>
                <a:spcPts val="1200"/>
              </a:spcBef>
              <a:spcAft>
                <a:spcPts val="0"/>
              </a:spcAft>
              <a:buSzPct val="100000"/>
              <a:buChar char="●"/>
            </a:pPr>
            <a:r>
              <a:rPr lang="en"/>
              <a:t>Using TruncatedSVD (Truncated Singular Value Decomposition) to reduce the feature space to 150 dimensions</a:t>
            </a:r>
            <a:endParaRPr/>
          </a:p>
          <a:p>
            <a:pPr indent="-284162" lvl="0" marL="457200" rtl="0" algn="l">
              <a:spcBef>
                <a:spcPts val="0"/>
              </a:spcBef>
              <a:spcAft>
                <a:spcPts val="0"/>
              </a:spcAft>
              <a:buSzPct val="100000"/>
              <a:buChar char="●"/>
            </a:pPr>
            <a:r>
              <a:rPr lang="en"/>
              <a:t>Applying t-SNE (t-Distributed Stochastic Neighbor Embedding) to further reduce the dimensions to 2 for visualization purposes</a:t>
            </a:r>
            <a:endParaRPr/>
          </a:p>
        </p:txBody>
      </p:sp>
      <p:sp>
        <p:nvSpPr>
          <p:cNvPr id="106" name="Google Shape;106;p16"/>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b="1" lang="en"/>
              <a:t>Visualization</a:t>
            </a:r>
            <a:endParaRPr b="1"/>
          </a:p>
          <a:p>
            <a:pPr indent="-284162" lvl="0" marL="457200" rtl="0" algn="l">
              <a:spcBef>
                <a:spcPts val="1200"/>
              </a:spcBef>
              <a:spcAft>
                <a:spcPts val="0"/>
              </a:spcAft>
              <a:buSzPct val="100000"/>
              <a:buChar char="●"/>
            </a:pPr>
            <a:r>
              <a:rPr lang="en"/>
              <a:t>Creating an interactive bokeh plot to visualize the product similarities based on the reduced 2D space</a:t>
            </a:r>
            <a:endParaRPr/>
          </a:p>
          <a:p>
            <a:pPr indent="-284162" lvl="0" marL="457200" rtl="0" algn="l">
              <a:spcBef>
                <a:spcPts val="0"/>
              </a:spcBef>
              <a:spcAft>
                <a:spcPts val="0"/>
              </a:spcAft>
              <a:buSzPct val="100000"/>
              <a:buChar char="●"/>
            </a:pPr>
            <a:r>
              <a:rPr lang="en"/>
              <a:t>Allowing users to filter the plot by product type using a dropdown menu</a:t>
            </a:r>
            <a:endParaRPr/>
          </a:p>
          <a:p>
            <a:pPr indent="0" lvl="0" marL="0" rtl="0" algn="l">
              <a:spcBef>
                <a:spcPts val="1200"/>
              </a:spcBef>
              <a:spcAft>
                <a:spcPts val="0"/>
              </a:spcAft>
              <a:buNone/>
            </a:pPr>
            <a:r>
              <a:rPr b="1" lang="en"/>
              <a:t>Data Analysis</a:t>
            </a:r>
            <a:endParaRPr b="1"/>
          </a:p>
          <a:p>
            <a:pPr indent="-284162" lvl="0" marL="457200" rtl="0" algn="l">
              <a:spcBef>
                <a:spcPts val="1200"/>
              </a:spcBef>
              <a:spcAft>
                <a:spcPts val="0"/>
              </a:spcAft>
              <a:buSzPct val="100000"/>
              <a:buChar char="●"/>
            </a:pPr>
            <a:r>
              <a:rPr lang="en"/>
              <a:t>Analyzing the product type distribution using a pie chart</a:t>
            </a:r>
            <a:endParaRPr/>
          </a:p>
          <a:p>
            <a:pPr indent="-284162" lvl="0" marL="457200" rtl="0" algn="l">
              <a:spcBef>
                <a:spcPts val="0"/>
              </a:spcBef>
              <a:spcAft>
                <a:spcPts val="0"/>
              </a:spcAft>
              <a:buSzPct val="100000"/>
              <a:buChar char="●"/>
            </a:pPr>
            <a:r>
              <a:rPr lang="en"/>
              <a:t>Visualizing the price distribution by product type using a box plot</a:t>
            </a:r>
            <a:endParaRPr/>
          </a:p>
          <a:p>
            <a:pPr indent="0" lvl="0" marL="0" rtl="0" algn="l">
              <a:spcBef>
                <a:spcPts val="1200"/>
              </a:spcBef>
              <a:spcAft>
                <a:spcPts val="0"/>
              </a:spcAft>
              <a:buNone/>
            </a:pPr>
            <a:r>
              <a:rPr b="1" lang="en"/>
              <a:t>Machine Learning Model Training</a:t>
            </a:r>
            <a:endParaRPr b="1"/>
          </a:p>
          <a:p>
            <a:pPr indent="-284162" lvl="0" marL="457200" rtl="0" algn="l">
              <a:spcBef>
                <a:spcPts val="1200"/>
              </a:spcBef>
              <a:spcAft>
                <a:spcPts val="0"/>
              </a:spcAft>
              <a:buSzPct val="100000"/>
              <a:buChar char="●"/>
            </a:pPr>
            <a:r>
              <a:rPr lang="en"/>
              <a:t>Converting the ingredient lists into a format suitable for machine learning</a:t>
            </a:r>
            <a:endParaRPr/>
          </a:p>
          <a:p>
            <a:pPr indent="-284162" lvl="0" marL="457200" rtl="0" algn="l">
              <a:spcBef>
                <a:spcPts val="0"/>
              </a:spcBef>
              <a:spcAft>
                <a:spcPts val="0"/>
              </a:spcAft>
              <a:buSzPct val="100000"/>
              <a:buChar char="●"/>
            </a:pPr>
            <a:r>
              <a:rPr lang="en"/>
              <a:t>Splitting the data into training and testing sets</a:t>
            </a:r>
            <a:endParaRPr/>
          </a:p>
          <a:p>
            <a:pPr indent="-284162" lvl="0" marL="457200" rtl="0" algn="l">
              <a:spcBef>
                <a:spcPts val="0"/>
              </a:spcBef>
              <a:spcAft>
                <a:spcPts val="0"/>
              </a:spcAft>
              <a:buSzPct val="100000"/>
              <a:buChar char="●"/>
            </a:pPr>
            <a:r>
              <a:rPr lang="en"/>
              <a:t>Training and evaluating various machine learning models (Decision Tree, Random Forest, SVM, KNN, MLP, Gradient Boosting, Naive Bayes, Logistic Regression) for product type classification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12" name="Google Shape;112;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By implementing the model through incorporating the necessary data preprocessing, dimensionality reduction, and brand identification steps, the model achieves the expected result of a content-based recommendation engine for skincare products based on ingredient similarity.</a:t>
            </a:r>
            <a:endParaRPr/>
          </a:p>
        </p:txBody>
      </p:sp>
      <p:pic>
        <p:nvPicPr>
          <p:cNvPr id="113" name="Google Shape;113;p17"/>
          <p:cNvPicPr preferRelativeResize="0"/>
          <p:nvPr/>
        </p:nvPicPr>
        <p:blipFill>
          <a:blip r:embed="rId3">
            <a:alphaModFix/>
          </a:blip>
          <a:stretch>
            <a:fillRect/>
          </a:stretch>
        </p:blipFill>
        <p:spPr>
          <a:xfrm>
            <a:off x="686274" y="2571750"/>
            <a:ext cx="2253999" cy="2200500"/>
          </a:xfrm>
          <a:prstGeom prst="rect">
            <a:avLst/>
          </a:prstGeom>
          <a:noFill/>
          <a:ln>
            <a:noFill/>
          </a:ln>
        </p:spPr>
      </p:pic>
      <p:pic>
        <p:nvPicPr>
          <p:cNvPr id="114" name="Google Shape;114;p17"/>
          <p:cNvPicPr preferRelativeResize="0"/>
          <p:nvPr/>
        </p:nvPicPr>
        <p:blipFill>
          <a:blip r:embed="rId4">
            <a:alphaModFix/>
          </a:blip>
          <a:stretch>
            <a:fillRect/>
          </a:stretch>
        </p:blipFill>
        <p:spPr>
          <a:xfrm>
            <a:off x="3111275" y="2850150"/>
            <a:ext cx="5523474" cy="1231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idx="1" type="body"/>
          </p:nvPr>
        </p:nvSpPr>
        <p:spPr>
          <a:xfrm>
            <a:off x="1517900" y="3090325"/>
            <a:ext cx="7286400" cy="1473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400">
                <a:solidFill>
                  <a:schemeClr val="dk1"/>
                </a:solidFill>
              </a:rPr>
              <a:t>Thank You!</a:t>
            </a:r>
            <a:endParaRPr sz="3400">
              <a:solidFill>
                <a:schemeClr val="dk1"/>
              </a:solidFill>
            </a:endParaRPr>
          </a:p>
        </p:txBody>
      </p:sp>
      <p:pic>
        <p:nvPicPr>
          <p:cNvPr id="120" name="Google Shape;120;p18"/>
          <p:cNvPicPr preferRelativeResize="0"/>
          <p:nvPr/>
        </p:nvPicPr>
        <p:blipFill>
          <a:blip r:embed="rId3">
            <a:alphaModFix/>
          </a:blip>
          <a:stretch>
            <a:fillRect/>
          </a:stretch>
        </p:blipFill>
        <p:spPr>
          <a:xfrm>
            <a:off x="2146175" y="576625"/>
            <a:ext cx="4762500" cy="1847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