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73" r:id="rId5"/>
    <p:sldId id="259" r:id="rId6"/>
    <p:sldId id="260" r:id="rId7"/>
    <p:sldId id="261" r:id="rId8"/>
    <p:sldId id="262" r:id="rId9"/>
    <p:sldId id="274" r:id="rId10"/>
    <p:sldId id="264" r:id="rId11"/>
    <p:sldId id="263" r:id="rId12"/>
    <p:sldId id="268" r:id="rId13"/>
    <p:sldId id="266" r:id="rId14"/>
    <p:sldId id="265" r:id="rId15"/>
    <p:sldId id="267"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FF9CC-E06C-45D4-B9D7-C3FF0050E1CF}"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4E62-5E6A-484A-BB9E-02DFC2E56769}" type="slidenum">
              <a:rPr lang="en-IN" smtClean="0"/>
              <a:t>‹#›</a:t>
            </a:fld>
            <a:endParaRPr lang="en-IN"/>
          </a:p>
        </p:txBody>
      </p:sp>
    </p:spTree>
    <p:extLst>
      <p:ext uri="{BB962C8B-B14F-4D97-AF65-F5344CB8AC3E}">
        <p14:creationId xmlns:p14="http://schemas.microsoft.com/office/powerpoint/2010/main" val="51422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396D6-B5F5-4022-AEEA-7A00E521AC85}" type="datetime1">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D43B0-8F79-4357-A5DC-8A6CE018BC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4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88C77-6710-4A03-B84F-43FCEE61F960}" type="datetime1">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15530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F40F6-6775-400D-A3DE-C49736E4CDDB}" type="datetime1">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29403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35C80-BEC5-4142-83E0-402051E80C3B}" type="datetime1">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48444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7C3AA-0990-4C49-845E-4459B328CA1C}" type="datetime1">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D43B0-8F79-4357-A5DC-8A6CE018BC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5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27754B-EFFD-4AB4-A1E8-9AC6F6B8D853}" type="datetime1">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124344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88AA3-A143-4EA9-93ED-1DC881A22EE7}" type="datetime1">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21451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4C03E-CCDA-4E8C-BCB2-70DC8D1A7BF4}" type="datetime1">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404619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847D00-F56D-40F4-9B4D-05D253BCD7BC}" type="datetime1">
              <a:rPr lang="en-IN" smtClean="0"/>
              <a:t>07-10-2024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245863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5C5289-76AE-4F42-BE2E-6ABB836B1B73}" type="datetime1">
              <a:rPr lang="en-IN" smtClean="0"/>
              <a:t>07-10-2024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2D43B0-8F79-4357-A5DC-8A6CE018BCC8}" type="slidenum">
              <a:rPr lang="en-IN" smtClean="0"/>
              <a:t>‹#›</a:t>
            </a:fld>
            <a:endParaRPr lang="en-IN"/>
          </a:p>
        </p:txBody>
      </p:sp>
    </p:spTree>
    <p:extLst>
      <p:ext uri="{BB962C8B-B14F-4D97-AF65-F5344CB8AC3E}">
        <p14:creationId xmlns:p14="http://schemas.microsoft.com/office/powerpoint/2010/main" val="322230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2D6C8-EB1C-4CF0-813E-FD1BB954E0C3}" type="datetime1">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D43B0-8F79-4357-A5DC-8A6CE018BCC8}" type="slidenum">
              <a:rPr lang="en-IN" smtClean="0"/>
              <a:t>‹#›</a:t>
            </a:fld>
            <a:endParaRPr lang="en-IN"/>
          </a:p>
        </p:txBody>
      </p:sp>
    </p:spTree>
    <p:extLst>
      <p:ext uri="{BB962C8B-B14F-4D97-AF65-F5344CB8AC3E}">
        <p14:creationId xmlns:p14="http://schemas.microsoft.com/office/powerpoint/2010/main" val="274034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 t="25000" r="1000" b="-25000"/>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AD0CD9-9535-420A-9B56-BEF4159129D9}" type="datetime1">
              <a:rPr lang="en-IN" smtClean="0"/>
              <a:t>07-10-2024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2D43B0-8F79-4357-A5DC-8A6CE018BC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00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penai.com/chatgpt/" TargetMode="External"/><Relationship Id="rId2" Type="http://schemas.openxmlformats.org/officeDocument/2006/relationships/hyperlink" Target="http://www.datacamp.com/" TargetMode="External"/><Relationship Id="rId1" Type="http://schemas.openxmlformats.org/officeDocument/2006/relationships/slideLayout" Target="../slideLayouts/slideLayout2.xml"/><Relationship Id="rId5" Type="http://schemas.openxmlformats.org/officeDocument/2006/relationships/hyperlink" Target="https://www.kdnuggets.com/" TargetMode="External"/><Relationship Id="rId4" Type="http://schemas.openxmlformats.org/officeDocument/2006/relationships/hyperlink" Target="http://www.slideshare.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03295BB-9EC6-7B75-ED0A-3C1A6C63D00C}"/>
              </a:ext>
            </a:extLst>
          </p:cNvPr>
          <p:cNvSpPr>
            <a:spLocks noGrp="1"/>
          </p:cNvSpPr>
          <p:nvPr>
            <p:ph type="ctrTitle"/>
          </p:nvPr>
        </p:nvSpPr>
        <p:spPr>
          <a:xfrm>
            <a:off x="1069383" y="1307097"/>
            <a:ext cx="9701939" cy="1116351"/>
          </a:xfrm>
        </p:spPr>
        <p:txBody>
          <a:bodyPr>
            <a:noAutofit/>
          </a:bodyPr>
          <a:lstStyle/>
          <a:p>
            <a:pPr algn="ctr"/>
            <a:r>
              <a:rPr lang="en-IN" sz="4400" b="1">
                <a:solidFill>
                  <a:schemeClr val="tx1"/>
                </a:solidFill>
                <a:latin typeface="Times New Roman" panose="02020603050405020304" pitchFamily="18" charset="0"/>
                <a:cs typeface="Times New Roman" panose="02020603050405020304" pitchFamily="18" charset="0"/>
              </a:rPr>
              <a:t>Sentimental Analysis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3DE7D49B-F3F4-6425-B2DB-2EB8DC4C75DC}"/>
              </a:ext>
            </a:extLst>
          </p:cNvPr>
          <p:cNvSpPr>
            <a:spLocks noGrp="1"/>
          </p:cNvSpPr>
          <p:nvPr>
            <p:ph type="subTitle" idx="1"/>
          </p:nvPr>
        </p:nvSpPr>
        <p:spPr>
          <a:xfrm>
            <a:off x="343802" y="4356799"/>
            <a:ext cx="4892227" cy="977622"/>
          </a:xfrm>
        </p:spPr>
        <p:txBody>
          <a:bodyPr>
            <a:normAutofit/>
          </a:bodyPr>
          <a:lstStyle/>
          <a:p>
            <a:pPr lvl="2" algn="just"/>
            <a:r>
              <a:rPr lang="en-IN" sz="3200" dirty="0">
                <a:solidFill>
                  <a:schemeClr val="tx1"/>
                </a:solidFill>
                <a:latin typeface="Times New Roman" panose="02020603050405020304" pitchFamily="18" charset="0"/>
                <a:cs typeface="Times New Roman" panose="02020603050405020304" pitchFamily="18" charset="0"/>
              </a:rPr>
              <a:t> M</a:t>
            </a:r>
            <a:r>
              <a:rPr lang="en-IN" sz="3200" cap="none" dirty="0">
                <a:solidFill>
                  <a:schemeClr val="tx1"/>
                </a:solidFill>
                <a:latin typeface="Times New Roman" panose="02020603050405020304" pitchFamily="18" charset="0"/>
                <a:cs typeface="Times New Roman" panose="02020603050405020304" pitchFamily="18" charset="0"/>
              </a:rPr>
              <a:t>r</a:t>
            </a:r>
            <a:r>
              <a:rPr lang="en-IN" sz="3200" dirty="0">
                <a:solidFill>
                  <a:schemeClr val="tx1"/>
                </a:solidFill>
                <a:latin typeface="Times New Roman" panose="02020603050405020304" pitchFamily="18" charset="0"/>
                <a:cs typeface="Times New Roman" panose="02020603050405020304" pitchFamily="18" charset="0"/>
              </a:rPr>
              <a:t>. Anoop Kumar Awasthi</a:t>
            </a:r>
          </a:p>
        </p:txBody>
      </p:sp>
      <p:sp>
        <p:nvSpPr>
          <p:cNvPr id="15" name="Subtitle 2">
            <a:extLst>
              <a:ext uri="{FF2B5EF4-FFF2-40B4-BE49-F238E27FC236}">
                <a16:creationId xmlns:a16="http://schemas.microsoft.com/office/drawing/2014/main" id="{DF600C62-6C75-29A9-2F20-F25B007AEC69}"/>
              </a:ext>
            </a:extLst>
          </p:cNvPr>
          <p:cNvSpPr txBox="1">
            <a:spLocks/>
          </p:cNvSpPr>
          <p:nvPr/>
        </p:nvSpPr>
        <p:spPr>
          <a:xfrm>
            <a:off x="7957457" y="2999025"/>
            <a:ext cx="3589755" cy="3460760"/>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3800" cap="none" dirty="0">
                <a:latin typeface="Times New Roman" panose="02020603050405020304" pitchFamily="18" charset="0"/>
                <a:cs typeface="Times New Roman" panose="02020603050405020304" pitchFamily="18" charset="0"/>
              </a:rPr>
              <a:t>Submitted By:</a:t>
            </a:r>
          </a:p>
          <a:p>
            <a:r>
              <a:rPr lang="en-IN" sz="400" cap="none" dirty="0">
                <a:latin typeface="Times New Roman" panose="02020603050405020304" pitchFamily="18" charset="0"/>
                <a:cs typeface="Times New Roman" panose="02020603050405020304" pitchFamily="18" charset="0"/>
              </a:rPr>
              <a:t> 	</a:t>
            </a:r>
            <a:r>
              <a:rPr lang="en-IN" b="1" u="sng" cap="none" dirty="0">
                <a:latin typeface="Times New Roman" panose="02020603050405020304" pitchFamily="18" charset="0"/>
                <a:cs typeface="Times New Roman" panose="02020603050405020304" pitchFamily="18" charset="0"/>
              </a:rPr>
              <a:t>Alok Kumar</a:t>
            </a:r>
            <a:endParaRPr lang="en-IN"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	</a:t>
            </a:r>
            <a:r>
              <a:rPr lang="en-IN" b="1" u="sng" cap="none" dirty="0">
                <a:latin typeface="Times New Roman" panose="02020603050405020304" pitchFamily="18" charset="0"/>
                <a:cs typeface="Times New Roman" panose="02020603050405020304" pitchFamily="18" charset="0"/>
              </a:rPr>
              <a:t>Nazim Khan</a:t>
            </a:r>
            <a:endParaRPr lang="en-IN"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	</a:t>
            </a:r>
            <a:r>
              <a:rPr lang="en-IN" b="1" u="sng" cap="none" dirty="0">
                <a:latin typeface="Times New Roman" panose="02020603050405020304" pitchFamily="18" charset="0"/>
                <a:cs typeface="Times New Roman" panose="02020603050405020304" pitchFamily="18" charset="0"/>
              </a:rPr>
              <a:t>Shivani Kumari Gupta</a:t>
            </a:r>
            <a:endParaRPr lang="en-IN"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	</a:t>
            </a:r>
            <a:r>
              <a:rPr lang="en-IN" b="1" u="sng" cap="none" dirty="0">
                <a:latin typeface="Times New Roman" panose="02020603050405020304" pitchFamily="18" charset="0"/>
                <a:cs typeface="Times New Roman" panose="02020603050405020304" pitchFamily="18" charset="0"/>
              </a:rPr>
              <a:t>Khushi Sharma</a:t>
            </a:r>
          </a:p>
          <a:p>
            <a:endParaRPr lang="en-IN" sz="6400" dirty="0">
              <a:latin typeface="Times New Roman" panose="02020603050405020304" pitchFamily="18" charset="0"/>
              <a:cs typeface="Times New Roman" panose="02020603050405020304" pitchFamily="18" charset="0"/>
            </a:endParaRPr>
          </a:p>
        </p:txBody>
      </p:sp>
      <p:sp>
        <p:nvSpPr>
          <p:cNvPr id="16" name="Subtitle 2">
            <a:extLst>
              <a:ext uri="{FF2B5EF4-FFF2-40B4-BE49-F238E27FC236}">
                <a16:creationId xmlns:a16="http://schemas.microsoft.com/office/drawing/2014/main" id="{76A946B5-A9A1-3422-9042-9B23293E05B5}"/>
              </a:ext>
            </a:extLst>
          </p:cNvPr>
          <p:cNvSpPr txBox="1">
            <a:spLocks/>
          </p:cNvSpPr>
          <p:nvPr/>
        </p:nvSpPr>
        <p:spPr>
          <a:xfrm>
            <a:off x="1504031" y="3886201"/>
            <a:ext cx="3731998" cy="470598"/>
          </a:xfrm>
          <a:prstGeom prst="rect">
            <a:avLst/>
          </a:prstGeom>
        </p:spPr>
        <p:txBody>
          <a:bodyPr vert="horz" lIns="91440" tIns="91440" rIns="91440" bIns="91440" rtlCol="0" anchor="b">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just">
              <a:lnSpc>
                <a:spcPct val="100000"/>
              </a:lnSpc>
            </a:pPr>
            <a:r>
              <a:rPr lang="en-IN" sz="2000" cap="none" dirty="0">
                <a:latin typeface="Times New Roman" panose="02020603050405020304" pitchFamily="18" charset="0"/>
                <a:cs typeface="Times New Roman" panose="02020603050405020304" pitchFamily="18" charset="0"/>
              </a:rPr>
              <a:t>         Project submitted to </a:t>
            </a:r>
            <a:r>
              <a:rPr lang="en-IN" sz="2000" b="1" cap="none"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id="{EC5EC1BB-574A-33ED-8600-E9F01487FADF}"/>
              </a:ext>
            </a:extLst>
          </p:cNvPr>
          <p:cNvSpPr txBox="1">
            <a:spLocks/>
          </p:cNvSpPr>
          <p:nvPr/>
        </p:nvSpPr>
        <p:spPr>
          <a:xfrm>
            <a:off x="3849265" y="987754"/>
            <a:ext cx="4108192" cy="554985"/>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en-IN" sz="2000" b="1" cap="none" dirty="0">
                <a:latin typeface="Times New Roman" panose="02020603050405020304" pitchFamily="18" charset="0"/>
                <a:cs typeface="Times New Roman" panose="02020603050405020304" pitchFamily="18" charset="0"/>
              </a:rPr>
              <a:t>Presentation on </a:t>
            </a:r>
            <a:endParaRPr lang="en-IN" sz="2000"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E7AD502D-8810-B8F0-4977-6EBFC215BEB7}"/>
              </a:ext>
            </a:extLst>
          </p:cNvPr>
          <p:cNvSpPr txBox="1">
            <a:spLocks/>
          </p:cNvSpPr>
          <p:nvPr/>
        </p:nvSpPr>
        <p:spPr>
          <a:xfrm>
            <a:off x="955498" y="-10459"/>
            <a:ext cx="10130318" cy="97762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sz="4000" b="1" dirty="0">
                <a:solidFill>
                  <a:schemeClr val="tx1"/>
                </a:solidFill>
                <a:latin typeface="Times New Roman" panose="02020603050405020304" pitchFamily="18" charset="0"/>
                <a:cs typeface="Times New Roman" panose="02020603050405020304" pitchFamily="18" charset="0"/>
              </a:rPr>
              <a:t>IIMT COLLEGE OF ENGINEERING</a:t>
            </a:r>
          </a:p>
        </p:txBody>
      </p:sp>
    </p:spTree>
    <p:extLst>
      <p:ext uri="{BB962C8B-B14F-4D97-AF65-F5344CB8AC3E}">
        <p14:creationId xmlns:p14="http://schemas.microsoft.com/office/powerpoint/2010/main" val="349502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AD2C1B-E2F9-D074-3323-90101AD75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39C75-9BFA-6D13-B694-A00382D46EF1}"/>
              </a:ext>
            </a:extLst>
          </p:cNvPr>
          <p:cNvSpPr>
            <a:spLocks noGrp="1"/>
          </p:cNvSpPr>
          <p:nvPr>
            <p:ph type="title"/>
          </p:nvPr>
        </p:nvSpPr>
        <p:spPr/>
        <p:txBody>
          <a:bodyPr/>
          <a:lstStyle/>
          <a:p>
            <a:r>
              <a:rPr lang="en-IN" b="1" dirty="0">
                <a:solidFill>
                  <a:schemeClr val="tx1"/>
                </a:solidFill>
                <a:latin typeface="Times New Roman" panose="02020603050405020304" pitchFamily="18" charset="0"/>
              </a:rPr>
              <a:t>Advantages</a:t>
            </a:r>
          </a:p>
        </p:txBody>
      </p:sp>
      <p:sp>
        <p:nvSpPr>
          <p:cNvPr id="4" name="Rectangle 1">
            <a:extLst>
              <a:ext uri="{FF2B5EF4-FFF2-40B4-BE49-F238E27FC236}">
                <a16:creationId xmlns:a16="http://schemas.microsoft.com/office/drawing/2014/main" id="{F1E68895-6501-3E4A-E117-222F10689693}"/>
              </a:ext>
            </a:extLst>
          </p:cNvPr>
          <p:cNvSpPr>
            <a:spLocks noGrp="1" noChangeArrowheads="1"/>
          </p:cNvSpPr>
          <p:nvPr>
            <p:ph idx="1"/>
          </p:nvPr>
        </p:nvSpPr>
        <p:spPr bwMode="auto">
          <a:xfrm>
            <a:off x="795867" y="1737360"/>
            <a:ext cx="1083733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Insights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Sentiment analysis provides immediate feedback on public opinions or customer sentiments, helping businesses understand how their brand, product, or service is perceived. This real-time insight allows companies to respond quickly to changes in public sentiment.</a:t>
            </a: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Customer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analyzing customer reviews, feedback, and social media mentions, businesses can identify areas of improvement and address customer pain points, improving overall customer satisfaction and loyalty.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Sentiment analysis helps organizations make informed decisions by analyzing large volumes of text data, such as customer reviews or social media posts, efficiently. This helps in refining marketing strategies, product development, and overall business strategy.</a:t>
            </a:r>
          </a:p>
        </p:txBody>
      </p:sp>
    </p:spTree>
    <p:extLst>
      <p:ext uri="{BB962C8B-B14F-4D97-AF65-F5344CB8AC3E}">
        <p14:creationId xmlns:p14="http://schemas.microsoft.com/office/powerpoint/2010/main" val="261353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39E304-0497-750A-F3F8-3EC942A49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D59EE-E5BA-93ED-177A-D19DE8C778CE}"/>
              </a:ext>
            </a:extLst>
          </p:cNvPr>
          <p:cNvSpPr>
            <a:spLocks noGrp="1"/>
          </p:cNvSpPr>
          <p:nvPr>
            <p:ph type="title"/>
          </p:nvPr>
        </p:nvSpPr>
        <p:spPr/>
        <p:txBody>
          <a:bodyPr/>
          <a:lstStyle/>
          <a:p>
            <a:r>
              <a:rPr lang="en-IN" b="1" dirty="0">
                <a:latin typeface="Times New Roman" panose="02020603050405020304" pitchFamily="18" charset="0"/>
              </a:rPr>
              <a:t>Step by Step of </a:t>
            </a:r>
            <a:r>
              <a:rPr lang="en-IN" b="1" dirty="0">
                <a:latin typeface="Times New Roman" panose="02020603050405020304" pitchFamily="18" charset="0"/>
                <a:cs typeface="Times New Roman" panose="02020603050405020304" pitchFamily="18" charset="0"/>
              </a:rPr>
              <a:t>sentimental Analysis</a:t>
            </a:r>
          </a:p>
        </p:txBody>
      </p:sp>
      <p:pic>
        <p:nvPicPr>
          <p:cNvPr id="6" name="Content Placeholder 5">
            <a:extLst>
              <a:ext uri="{FF2B5EF4-FFF2-40B4-BE49-F238E27FC236}">
                <a16:creationId xmlns:a16="http://schemas.microsoft.com/office/drawing/2014/main" id="{A6C5AE89-3E77-B752-28A4-73FAB6B5D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9469120" cy="5120640"/>
          </a:xfrm>
        </p:spPr>
      </p:pic>
    </p:spTree>
    <p:extLst>
      <p:ext uri="{BB962C8B-B14F-4D97-AF65-F5344CB8AC3E}">
        <p14:creationId xmlns:p14="http://schemas.microsoft.com/office/powerpoint/2010/main" val="302090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9655D06-6163-33B3-71B0-102A4ED20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A44D1-8C09-640C-D24B-7026A1D4B6EA}"/>
              </a:ext>
            </a:extLst>
          </p:cNvPr>
          <p:cNvSpPr>
            <a:spLocks noGrp="1"/>
          </p:cNvSpPr>
          <p:nvPr>
            <p:ph type="title"/>
          </p:nvPr>
        </p:nvSpPr>
        <p:spPr/>
        <p:txBody>
          <a:bodyPr/>
          <a:lstStyle/>
          <a:p>
            <a:r>
              <a:rPr lang="en-IN" b="1" dirty="0">
                <a:solidFill>
                  <a:schemeClr val="tx1"/>
                </a:solidFill>
                <a:latin typeface="Times New Roman" panose="02020603050405020304" pitchFamily="18" charset="0"/>
              </a:rPr>
              <a:t>Text Input</a:t>
            </a:r>
          </a:p>
        </p:txBody>
      </p:sp>
      <p:sp>
        <p:nvSpPr>
          <p:cNvPr id="3" name="Content Placeholder 2">
            <a:extLst>
              <a:ext uri="{FF2B5EF4-FFF2-40B4-BE49-F238E27FC236}">
                <a16:creationId xmlns:a16="http://schemas.microsoft.com/office/drawing/2014/main" id="{8C7B2923-DBEB-723A-3030-0E38BF6E990A}"/>
              </a:ext>
            </a:extLst>
          </p:cNvPr>
          <p:cNvSpPr>
            <a:spLocks noGrp="1"/>
          </p:cNvSpPr>
          <p:nvPr>
            <p:ph idx="1"/>
          </p:nvPr>
        </p:nvSpPr>
        <p:spPr>
          <a:xfrm>
            <a:off x="1097280" y="1845734"/>
            <a:ext cx="9845040" cy="1168399"/>
          </a:xfrm>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This is the raw textual data collected from various sources like social media, reviews, or surveys. It serves as the starting point for sentiment analysis, containing opinions or sentiments expressed by users.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B8CEBDF-9567-C258-E742-FFEF5700741C}"/>
              </a:ext>
            </a:extLst>
          </p:cNvPr>
          <p:cNvSpPr txBox="1">
            <a:spLocks/>
          </p:cNvSpPr>
          <p:nvPr/>
        </p:nvSpPr>
        <p:spPr>
          <a:xfrm>
            <a:off x="1249680" y="260646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a:solidFill>
                  <a:schemeClr val="tx1"/>
                </a:solidFill>
                <a:latin typeface="Times New Roman" panose="02020603050405020304" pitchFamily="18" charset="0"/>
              </a:rPr>
              <a:t>Tokenization</a:t>
            </a:r>
          </a:p>
        </p:txBody>
      </p:sp>
      <p:sp>
        <p:nvSpPr>
          <p:cNvPr id="7" name="TextBox 6">
            <a:extLst>
              <a:ext uri="{FF2B5EF4-FFF2-40B4-BE49-F238E27FC236}">
                <a16:creationId xmlns:a16="http://schemas.microsoft.com/office/drawing/2014/main" id="{F6091BF3-7042-7F86-0746-00D95501FCCC}"/>
              </a:ext>
            </a:extLst>
          </p:cNvPr>
          <p:cNvSpPr txBox="1"/>
          <p:nvPr/>
        </p:nvSpPr>
        <p:spPr>
          <a:xfrm>
            <a:off x="1249680" y="3928529"/>
            <a:ext cx="10498666" cy="1620459"/>
          </a:xfrm>
          <a:custGeom>
            <a:avLst/>
            <a:gdLst>
              <a:gd name="connsiteX0" fmla="*/ 0 w 6096000"/>
              <a:gd name="connsiteY0" fmla="*/ 0 h 1569660"/>
              <a:gd name="connsiteX1" fmla="*/ 6096000 w 6096000"/>
              <a:gd name="connsiteY1" fmla="*/ 0 h 1569660"/>
              <a:gd name="connsiteX2" fmla="*/ 6096000 w 6096000"/>
              <a:gd name="connsiteY2" fmla="*/ 1569660 h 1569660"/>
              <a:gd name="connsiteX3" fmla="*/ 0 w 6096000"/>
              <a:gd name="connsiteY3" fmla="*/ 1569660 h 1569660"/>
              <a:gd name="connsiteX4" fmla="*/ 0 w 6096000"/>
              <a:gd name="connsiteY4" fmla="*/ 0 h 1569660"/>
              <a:gd name="connsiteX0" fmla="*/ 0 w 10414000"/>
              <a:gd name="connsiteY0" fmla="*/ 67733 h 1637393"/>
              <a:gd name="connsiteX1" fmla="*/ 10414000 w 10414000"/>
              <a:gd name="connsiteY1" fmla="*/ 0 h 1637393"/>
              <a:gd name="connsiteX2" fmla="*/ 6096000 w 10414000"/>
              <a:gd name="connsiteY2" fmla="*/ 1637393 h 1637393"/>
              <a:gd name="connsiteX3" fmla="*/ 0 w 10414000"/>
              <a:gd name="connsiteY3" fmla="*/ 1637393 h 1637393"/>
              <a:gd name="connsiteX4" fmla="*/ 0 w 10414000"/>
              <a:gd name="connsiteY4" fmla="*/ 67733 h 1637393"/>
              <a:gd name="connsiteX0" fmla="*/ 0 w 10464800"/>
              <a:gd name="connsiteY0" fmla="*/ 16933 h 1586593"/>
              <a:gd name="connsiteX1" fmla="*/ 10464800 w 10464800"/>
              <a:gd name="connsiteY1" fmla="*/ 0 h 1586593"/>
              <a:gd name="connsiteX2" fmla="*/ 6096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586593"/>
              <a:gd name="connsiteX1" fmla="*/ 10464800 w 10464800"/>
              <a:gd name="connsiteY1" fmla="*/ 0 h 1586593"/>
              <a:gd name="connsiteX2" fmla="*/ 10414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620459"/>
              <a:gd name="connsiteX1" fmla="*/ 10464800 w 10464800"/>
              <a:gd name="connsiteY1" fmla="*/ 0 h 1620459"/>
              <a:gd name="connsiteX2" fmla="*/ 10447866 w 10464800"/>
              <a:gd name="connsiteY2" fmla="*/ 1620459 h 1620459"/>
              <a:gd name="connsiteX3" fmla="*/ 0 w 10464800"/>
              <a:gd name="connsiteY3" fmla="*/ 1586593 h 1620459"/>
              <a:gd name="connsiteX4" fmla="*/ 0 w 10464800"/>
              <a:gd name="connsiteY4" fmla="*/ 16933 h 1620459"/>
              <a:gd name="connsiteX0" fmla="*/ 0 w 10498666"/>
              <a:gd name="connsiteY0" fmla="*/ 16933 h 1620459"/>
              <a:gd name="connsiteX1" fmla="*/ 10464800 w 10498666"/>
              <a:gd name="connsiteY1" fmla="*/ 0 h 1620459"/>
              <a:gd name="connsiteX2" fmla="*/ 10498666 w 10498666"/>
              <a:gd name="connsiteY2" fmla="*/ 1620459 h 1620459"/>
              <a:gd name="connsiteX3" fmla="*/ 0 w 10498666"/>
              <a:gd name="connsiteY3" fmla="*/ 1586593 h 1620459"/>
              <a:gd name="connsiteX4" fmla="*/ 0 w 10498666"/>
              <a:gd name="connsiteY4" fmla="*/ 16933 h 1620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8666" h="1620459">
                <a:moveTo>
                  <a:pt x="0" y="16933"/>
                </a:moveTo>
                <a:lnTo>
                  <a:pt x="10464800" y="0"/>
                </a:lnTo>
                <a:lnTo>
                  <a:pt x="10498666" y="1620459"/>
                </a:lnTo>
                <a:lnTo>
                  <a:pt x="0" y="1586593"/>
                </a:lnTo>
                <a:lnTo>
                  <a:pt x="0" y="16933"/>
                </a:lnTo>
                <a:close/>
              </a:path>
            </a:pathLst>
          </a:cu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this step, the input text is broken down into smaller units called tokens, usually words or phrases. This helps in further analysis by making the text manageable for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03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AE779A-B4AC-35F3-F94C-8AB88425C63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F18F51-6884-8B95-0FDF-4428C02B4930}"/>
              </a:ext>
            </a:extLst>
          </p:cNvPr>
          <p:cNvSpPr>
            <a:spLocks noGrp="1"/>
          </p:cNvSpPr>
          <p:nvPr>
            <p:ph type="title"/>
          </p:nvPr>
        </p:nvSpPr>
        <p:spPr>
          <a:xfrm>
            <a:off x="1097280" y="286603"/>
            <a:ext cx="10058400" cy="1450757"/>
          </a:xfrm>
        </p:spPr>
        <p:txBody>
          <a:bodyPr/>
          <a:lstStyle/>
          <a:p>
            <a:r>
              <a:rPr lang="en-IN" b="1" dirty="0">
                <a:solidFill>
                  <a:schemeClr val="tx1"/>
                </a:solidFill>
                <a:latin typeface="Times New Roman" panose="02020603050405020304" pitchFamily="18" charset="0"/>
              </a:rPr>
              <a:t>Stop Word Filtering</a:t>
            </a:r>
          </a:p>
        </p:txBody>
      </p:sp>
      <p:sp>
        <p:nvSpPr>
          <p:cNvPr id="5" name="Content Placeholder 2">
            <a:extLst>
              <a:ext uri="{FF2B5EF4-FFF2-40B4-BE49-F238E27FC236}">
                <a16:creationId xmlns:a16="http://schemas.microsoft.com/office/drawing/2014/main" id="{D3F4FF5A-9989-5DC9-780A-1E123543C402}"/>
              </a:ext>
            </a:extLst>
          </p:cNvPr>
          <p:cNvSpPr>
            <a:spLocks noGrp="1"/>
          </p:cNvSpPr>
          <p:nvPr>
            <p:ph idx="1"/>
          </p:nvPr>
        </p:nvSpPr>
        <p:spPr>
          <a:xfrm>
            <a:off x="1097280" y="1845734"/>
            <a:ext cx="9845040" cy="1168399"/>
          </a:xfrm>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Common words such as "the," "is," and "and" that do not carry significant meaning are removed to focus on the more important words in the text.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48571D6-7FDF-7412-789A-49D284FCED03}"/>
              </a:ext>
            </a:extLst>
          </p:cNvPr>
          <p:cNvSpPr txBox="1">
            <a:spLocks/>
          </p:cNvSpPr>
          <p:nvPr/>
        </p:nvSpPr>
        <p:spPr>
          <a:xfrm>
            <a:off x="1249680" y="260646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b="1" dirty="0">
              <a:solidFill>
                <a:schemeClr val="tx1"/>
              </a:solidFill>
              <a:latin typeface="Times New Roman" panose="02020603050405020304" pitchFamily="18" charset="0"/>
            </a:endParaRPr>
          </a:p>
        </p:txBody>
      </p:sp>
      <p:sp>
        <p:nvSpPr>
          <p:cNvPr id="7" name="TextBox 6">
            <a:extLst>
              <a:ext uri="{FF2B5EF4-FFF2-40B4-BE49-F238E27FC236}">
                <a16:creationId xmlns:a16="http://schemas.microsoft.com/office/drawing/2014/main" id="{AA088EC9-B39F-F449-AF4B-4D964FEDCC49}"/>
              </a:ext>
            </a:extLst>
          </p:cNvPr>
          <p:cNvSpPr txBox="1"/>
          <p:nvPr/>
        </p:nvSpPr>
        <p:spPr>
          <a:xfrm>
            <a:off x="1249680" y="4057225"/>
            <a:ext cx="10498666" cy="830997"/>
          </a:xfrm>
          <a:custGeom>
            <a:avLst/>
            <a:gdLst>
              <a:gd name="connsiteX0" fmla="*/ 0 w 6096000"/>
              <a:gd name="connsiteY0" fmla="*/ 0 h 1569660"/>
              <a:gd name="connsiteX1" fmla="*/ 6096000 w 6096000"/>
              <a:gd name="connsiteY1" fmla="*/ 0 h 1569660"/>
              <a:gd name="connsiteX2" fmla="*/ 6096000 w 6096000"/>
              <a:gd name="connsiteY2" fmla="*/ 1569660 h 1569660"/>
              <a:gd name="connsiteX3" fmla="*/ 0 w 6096000"/>
              <a:gd name="connsiteY3" fmla="*/ 1569660 h 1569660"/>
              <a:gd name="connsiteX4" fmla="*/ 0 w 6096000"/>
              <a:gd name="connsiteY4" fmla="*/ 0 h 1569660"/>
              <a:gd name="connsiteX0" fmla="*/ 0 w 10414000"/>
              <a:gd name="connsiteY0" fmla="*/ 67733 h 1637393"/>
              <a:gd name="connsiteX1" fmla="*/ 10414000 w 10414000"/>
              <a:gd name="connsiteY1" fmla="*/ 0 h 1637393"/>
              <a:gd name="connsiteX2" fmla="*/ 6096000 w 10414000"/>
              <a:gd name="connsiteY2" fmla="*/ 1637393 h 1637393"/>
              <a:gd name="connsiteX3" fmla="*/ 0 w 10414000"/>
              <a:gd name="connsiteY3" fmla="*/ 1637393 h 1637393"/>
              <a:gd name="connsiteX4" fmla="*/ 0 w 10414000"/>
              <a:gd name="connsiteY4" fmla="*/ 67733 h 1637393"/>
              <a:gd name="connsiteX0" fmla="*/ 0 w 10464800"/>
              <a:gd name="connsiteY0" fmla="*/ 16933 h 1586593"/>
              <a:gd name="connsiteX1" fmla="*/ 10464800 w 10464800"/>
              <a:gd name="connsiteY1" fmla="*/ 0 h 1586593"/>
              <a:gd name="connsiteX2" fmla="*/ 6096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586593"/>
              <a:gd name="connsiteX1" fmla="*/ 10464800 w 10464800"/>
              <a:gd name="connsiteY1" fmla="*/ 0 h 1586593"/>
              <a:gd name="connsiteX2" fmla="*/ 10414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620459"/>
              <a:gd name="connsiteX1" fmla="*/ 10464800 w 10464800"/>
              <a:gd name="connsiteY1" fmla="*/ 0 h 1620459"/>
              <a:gd name="connsiteX2" fmla="*/ 10447866 w 10464800"/>
              <a:gd name="connsiteY2" fmla="*/ 1620459 h 1620459"/>
              <a:gd name="connsiteX3" fmla="*/ 0 w 10464800"/>
              <a:gd name="connsiteY3" fmla="*/ 1586593 h 1620459"/>
              <a:gd name="connsiteX4" fmla="*/ 0 w 10464800"/>
              <a:gd name="connsiteY4" fmla="*/ 16933 h 1620459"/>
              <a:gd name="connsiteX0" fmla="*/ 0 w 10498666"/>
              <a:gd name="connsiteY0" fmla="*/ 16933 h 1620459"/>
              <a:gd name="connsiteX1" fmla="*/ 10464800 w 10498666"/>
              <a:gd name="connsiteY1" fmla="*/ 0 h 1620459"/>
              <a:gd name="connsiteX2" fmla="*/ 10498666 w 10498666"/>
              <a:gd name="connsiteY2" fmla="*/ 1620459 h 1620459"/>
              <a:gd name="connsiteX3" fmla="*/ 0 w 10498666"/>
              <a:gd name="connsiteY3" fmla="*/ 1586593 h 1620459"/>
              <a:gd name="connsiteX4" fmla="*/ 0 w 10498666"/>
              <a:gd name="connsiteY4" fmla="*/ 16933 h 1620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8666" h="1620459">
                <a:moveTo>
                  <a:pt x="0" y="16933"/>
                </a:moveTo>
                <a:lnTo>
                  <a:pt x="10464800" y="0"/>
                </a:lnTo>
                <a:lnTo>
                  <a:pt x="10498666" y="1620459"/>
                </a:lnTo>
                <a:lnTo>
                  <a:pt x="0" y="1586593"/>
                </a:lnTo>
                <a:lnTo>
                  <a:pt x="0" y="16933"/>
                </a:lnTo>
                <a:close/>
              </a:path>
            </a:pathLst>
          </a:cu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 Special care is taken to ensure that negations (e.g., "not happy") are correctly understood in context, as they can reverse the sentiment of the phrase.</a:t>
            </a:r>
            <a:endParaRPr lang="en-IN" sz="24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5EDFEF09-E3AF-FD9F-C8E3-CF2AA933CAC9}"/>
              </a:ext>
            </a:extLst>
          </p:cNvPr>
          <p:cNvSpPr txBox="1">
            <a:spLocks/>
          </p:cNvSpPr>
          <p:nvPr/>
        </p:nvSpPr>
        <p:spPr>
          <a:xfrm>
            <a:off x="1249680" y="3122507"/>
            <a:ext cx="10058400" cy="8669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a:solidFill>
                  <a:schemeClr val="tx1"/>
                </a:solidFill>
                <a:latin typeface="Times New Roman" panose="02020603050405020304" pitchFamily="18" charset="0"/>
              </a:rPr>
              <a:t>Negation Handling</a:t>
            </a:r>
          </a:p>
        </p:txBody>
      </p:sp>
    </p:spTree>
    <p:extLst>
      <p:ext uri="{BB962C8B-B14F-4D97-AF65-F5344CB8AC3E}">
        <p14:creationId xmlns:p14="http://schemas.microsoft.com/office/powerpoint/2010/main" val="187989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098056A-3359-EEA6-CB33-4C5FCF1CD8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A0F39-D0EC-D23D-4558-1BB09F9C4D75}"/>
              </a:ext>
            </a:extLst>
          </p:cNvPr>
          <p:cNvSpPr>
            <a:spLocks noGrp="1"/>
          </p:cNvSpPr>
          <p:nvPr>
            <p:ph type="title"/>
          </p:nvPr>
        </p:nvSpPr>
        <p:spPr>
          <a:xfrm>
            <a:off x="1249680" y="703839"/>
            <a:ext cx="10058400" cy="923330"/>
          </a:xfrm>
        </p:spPr>
        <p:txBody>
          <a:bodyPr/>
          <a:lstStyle/>
          <a:p>
            <a:r>
              <a:rPr lang="en-IN" b="1" dirty="0">
                <a:solidFill>
                  <a:schemeClr val="tx1"/>
                </a:solidFill>
                <a:latin typeface="Times New Roman" panose="02020603050405020304" pitchFamily="18" charset="0"/>
              </a:rPr>
              <a:t>Stemming</a:t>
            </a:r>
          </a:p>
        </p:txBody>
      </p:sp>
      <p:sp>
        <p:nvSpPr>
          <p:cNvPr id="4" name="Title 1">
            <a:extLst>
              <a:ext uri="{FF2B5EF4-FFF2-40B4-BE49-F238E27FC236}">
                <a16:creationId xmlns:a16="http://schemas.microsoft.com/office/drawing/2014/main" id="{CDEF8C62-6CA1-8255-0908-CAF48302D7F1}"/>
              </a:ext>
            </a:extLst>
          </p:cNvPr>
          <p:cNvSpPr txBox="1">
            <a:spLocks/>
          </p:cNvSpPr>
          <p:nvPr/>
        </p:nvSpPr>
        <p:spPr>
          <a:xfrm>
            <a:off x="1249680" y="260646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a:solidFill>
                  <a:schemeClr val="tx1"/>
                </a:solidFill>
                <a:latin typeface="Times New Roman" panose="02020603050405020304" pitchFamily="18" charset="0"/>
              </a:rPr>
              <a:t>Classification</a:t>
            </a:r>
          </a:p>
        </p:txBody>
      </p:sp>
      <p:sp>
        <p:nvSpPr>
          <p:cNvPr id="7" name="TextBox 6">
            <a:extLst>
              <a:ext uri="{FF2B5EF4-FFF2-40B4-BE49-F238E27FC236}">
                <a16:creationId xmlns:a16="http://schemas.microsoft.com/office/drawing/2014/main" id="{FD668A82-3A7B-134E-4E85-5603AF3DD14F}"/>
              </a:ext>
            </a:extLst>
          </p:cNvPr>
          <p:cNvSpPr txBox="1"/>
          <p:nvPr/>
        </p:nvSpPr>
        <p:spPr>
          <a:xfrm>
            <a:off x="1249680" y="3928529"/>
            <a:ext cx="10498666" cy="1569660"/>
          </a:xfrm>
          <a:custGeom>
            <a:avLst/>
            <a:gdLst>
              <a:gd name="connsiteX0" fmla="*/ 0 w 6096000"/>
              <a:gd name="connsiteY0" fmla="*/ 0 h 1569660"/>
              <a:gd name="connsiteX1" fmla="*/ 6096000 w 6096000"/>
              <a:gd name="connsiteY1" fmla="*/ 0 h 1569660"/>
              <a:gd name="connsiteX2" fmla="*/ 6096000 w 6096000"/>
              <a:gd name="connsiteY2" fmla="*/ 1569660 h 1569660"/>
              <a:gd name="connsiteX3" fmla="*/ 0 w 6096000"/>
              <a:gd name="connsiteY3" fmla="*/ 1569660 h 1569660"/>
              <a:gd name="connsiteX4" fmla="*/ 0 w 6096000"/>
              <a:gd name="connsiteY4" fmla="*/ 0 h 1569660"/>
              <a:gd name="connsiteX0" fmla="*/ 0 w 10414000"/>
              <a:gd name="connsiteY0" fmla="*/ 67733 h 1637393"/>
              <a:gd name="connsiteX1" fmla="*/ 10414000 w 10414000"/>
              <a:gd name="connsiteY1" fmla="*/ 0 h 1637393"/>
              <a:gd name="connsiteX2" fmla="*/ 6096000 w 10414000"/>
              <a:gd name="connsiteY2" fmla="*/ 1637393 h 1637393"/>
              <a:gd name="connsiteX3" fmla="*/ 0 w 10414000"/>
              <a:gd name="connsiteY3" fmla="*/ 1637393 h 1637393"/>
              <a:gd name="connsiteX4" fmla="*/ 0 w 10414000"/>
              <a:gd name="connsiteY4" fmla="*/ 67733 h 1637393"/>
              <a:gd name="connsiteX0" fmla="*/ 0 w 10464800"/>
              <a:gd name="connsiteY0" fmla="*/ 16933 h 1586593"/>
              <a:gd name="connsiteX1" fmla="*/ 10464800 w 10464800"/>
              <a:gd name="connsiteY1" fmla="*/ 0 h 1586593"/>
              <a:gd name="connsiteX2" fmla="*/ 6096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586593"/>
              <a:gd name="connsiteX1" fmla="*/ 10464800 w 10464800"/>
              <a:gd name="connsiteY1" fmla="*/ 0 h 1586593"/>
              <a:gd name="connsiteX2" fmla="*/ 10414000 w 10464800"/>
              <a:gd name="connsiteY2" fmla="*/ 1586593 h 1586593"/>
              <a:gd name="connsiteX3" fmla="*/ 0 w 10464800"/>
              <a:gd name="connsiteY3" fmla="*/ 1586593 h 1586593"/>
              <a:gd name="connsiteX4" fmla="*/ 0 w 10464800"/>
              <a:gd name="connsiteY4" fmla="*/ 16933 h 1586593"/>
              <a:gd name="connsiteX0" fmla="*/ 0 w 10464800"/>
              <a:gd name="connsiteY0" fmla="*/ 16933 h 1620459"/>
              <a:gd name="connsiteX1" fmla="*/ 10464800 w 10464800"/>
              <a:gd name="connsiteY1" fmla="*/ 0 h 1620459"/>
              <a:gd name="connsiteX2" fmla="*/ 10447866 w 10464800"/>
              <a:gd name="connsiteY2" fmla="*/ 1620459 h 1620459"/>
              <a:gd name="connsiteX3" fmla="*/ 0 w 10464800"/>
              <a:gd name="connsiteY3" fmla="*/ 1586593 h 1620459"/>
              <a:gd name="connsiteX4" fmla="*/ 0 w 10464800"/>
              <a:gd name="connsiteY4" fmla="*/ 16933 h 1620459"/>
              <a:gd name="connsiteX0" fmla="*/ 0 w 10498666"/>
              <a:gd name="connsiteY0" fmla="*/ 16933 h 1620459"/>
              <a:gd name="connsiteX1" fmla="*/ 10464800 w 10498666"/>
              <a:gd name="connsiteY1" fmla="*/ 0 h 1620459"/>
              <a:gd name="connsiteX2" fmla="*/ 10498666 w 10498666"/>
              <a:gd name="connsiteY2" fmla="*/ 1620459 h 1620459"/>
              <a:gd name="connsiteX3" fmla="*/ 0 w 10498666"/>
              <a:gd name="connsiteY3" fmla="*/ 1586593 h 1620459"/>
              <a:gd name="connsiteX4" fmla="*/ 0 w 10498666"/>
              <a:gd name="connsiteY4" fmla="*/ 16933 h 1620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8666" h="1620459">
                <a:moveTo>
                  <a:pt x="0" y="16933"/>
                </a:moveTo>
                <a:lnTo>
                  <a:pt x="10464800" y="0"/>
                </a:lnTo>
                <a:lnTo>
                  <a:pt x="10498666" y="1620459"/>
                </a:lnTo>
                <a:lnTo>
                  <a:pt x="0" y="1586593"/>
                </a:lnTo>
                <a:lnTo>
                  <a:pt x="0" y="16933"/>
                </a:lnTo>
                <a:close/>
              </a:path>
            </a:pathLst>
          </a:cu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The pre-processed text is then passed through a sentiment classifier, which determines whether the sentiment is positive, negative, or neutral based on predefined models or algorithms.</a:t>
            </a:r>
          </a:p>
          <a:p>
            <a:pPr algn="just"/>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019DE44-7679-9FA8-864B-32753A6552CE}"/>
              </a:ext>
            </a:extLst>
          </p:cNvPr>
          <p:cNvSpPr txBox="1"/>
          <p:nvPr/>
        </p:nvSpPr>
        <p:spPr>
          <a:xfrm>
            <a:off x="1249680" y="1865574"/>
            <a:ext cx="10058400" cy="830997"/>
          </a:xfrm>
          <a:custGeom>
            <a:avLst/>
            <a:gdLst>
              <a:gd name="connsiteX0" fmla="*/ 0 w 6096000"/>
              <a:gd name="connsiteY0" fmla="*/ 0 h 923330"/>
              <a:gd name="connsiteX1" fmla="*/ 6096000 w 6096000"/>
              <a:gd name="connsiteY1" fmla="*/ 0 h 923330"/>
              <a:gd name="connsiteX2" fmla="*/ 6096000 w 6096000"/>
              <a:gd name="connsiteY2" fmla="*/ 923330 h 923330"/>
              <a:gd name="connsiteX3" fmla="*/ 0 w 6096000"/>
              <a:gd name="connsiteY3" fmla="*/ 923330 h 923330"/>
              <a:gd name="connsiteX4" fmla="*/ 0 w 6096000"/>
              <a:gd name="connsiteY4" fmla="*/ 0 h 923330"/>
              <a:gd name="connsiteX0" fmla="*/ 0 w 9787467"/>
              <a:gd name="connsiteY0" fmla="*/ 0 h 923330"/>
              <a:gd name="connsiteX1" fmla="*/ 9787467 w 9787467"/>
              <a:gd name="connsiteY1" fmla="*/ 0 h 923330"/>
              <a:gd name="connsiteX2" fmla="*/ 6096000 w 9787467"/>
              <a:gd name="connsiteY2" fmla="*/ 923330 h 923330"/>
              <a:gd name="connsiteX3" fmla="*/ 0 w 9787467"/>
              <a:gd name="connsiteY3" fmla="*/ 923330 h 923330"/>
              <a:gd name="connsiteX4" fmla="*/ 0 w 9787467"/>
              <a:gd name="connsiteY4" fmla="*/ 0 h 923330"/>
              <a:gd name="connsiteX0" fmla="*/ 0 w 9821333"/>
              <a:gd name="connsiteY0" fmla="*/ 0 h 923330"/>
              <a:gd name="connsiteX1" fmla="*/ 9787467 w 9821333"/>
              <a:gd name="connsiteY1" fmla="*/ 0 h 923330"/>
              <a:gd name="connsiteX2" fmla="*/ 9821333 w 9821333"/>
              <a:gd name="connsiteY2" fmla="*/ 923330 h 923330"/>
              <a:gd name="connsiteX3" fmla="*/ 0 w 9821333"/>
              <a:gd name="connsiteY3" fmla="*/ 923330 h 923330"/>
              <a:gd name="connsiteX4" fmla="*/ 0 w 9821333"/>
              <a:gd name="connsiteY4" fmla="*/ 0 h 923330"/>
              <a:gd name="connsiteX0" fmla="*/ 0 w 9821333"/>
              <a:gd name="connsiteY0" fmla="*/ 0 h 923330"/>
              <a:gd name="connsiteX1" fmla="*/ 9787467 w 9821333"/>
              <a:gd name="connsiteY1" fmla="*/ 0 h 923330"/>
              <a:gd name="connsiteX2" fmla="*/ 9821333 w 9821333"/>
              <a:gd name="connsiteY2" fmla="*/ 923330 h 923330"/>
              <a:gd name="connsiteX3" fmla="*/ 0 w 9821333"/>
              <a:gd name="connsiteY3" fmla="*/ 923330 h 923330"/>
              <a:gd name="connsiteX4" fmla="*/ 0 w 9821333"/>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1333" h="923330">
                <a:moveTo>
                  <a:pt x="0" y="0"/>
                </a:moveTo>
                <a:lnTo>
                  <a:pt x="9787467" y="0"/>
                </a:lnTo>
                <a:cubicBezTo>
                  <a:pt x="9798756" y="307777"/>
                  <a:pt x="9810044" y="463153"/>
                  <a:pt x="9821333" y="923330"/>
                </a:cubicBezTo>
                <a:lnTo>
                  <a:pt x="0" y="923330"/>
                </a:lnTo>
                <a:lnTo>
                  <a:pt x="0" y="0"/>
                </a:lnTo>
                <a:close/>
              </a:path>
            </a:pathLst>
          </a:cu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Words are reduced to their root form (e.g., "running" to "run") to standardize variations of words, helping in accurate sentiment classification.</a:t>
            </a:r>
          </a:p>
        </p:txBody>
      </p:sp>
    </p:spTree>
    <p:extLst>
      <p:ext uri="{BB962C8B-B14F-4D97-AF65-F5344CB8AC3E}">
        <p14:creationId xmlns:p14="http://schemas.microsoft.com/office/powerpoint/2010/main" val="29471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C3ABE8-5B99-E293-88D3-EFC16BEBF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740B9-C66B-E70F-793C-D7B3DF767A57}"/>
              </a:ext>
            </a:extLst>
          </p:cNvPr>
          <p:cNvSpPr>
            <a:spLocks noGrp="1"/>
          </p:cNvSpPr>
          <p:nvPr>
            <p:ph type="title"/>
          </p:nvPr>
        </p:nvSpPr>
        <p:spPr/>
        <p:txBody>
          <a:bodyPr/>
          <a:lstStyle/>
          <a:p>
            <a:r>
              <a:rPr lang="en-IN" b="1" dirty="0">
                <a:solidFill>
                  <a:schemeClr val="tx1"/>
                </a:solidFill>
                <a:latin typeface="Times New Roman" panose="02020603050405020304" pitchFamily="18" charset="0"/>
              </a:rPr>
              <a:t>Sentiment Class</a:t>
            </a:r>
          </a:p>
        </p:txBody>
      </p:sp>
      <p:sp>
        <p:nvSpPr>
          <p:cNvPr id="3" name="Content Placeholder 2">
            <a:extLst>
              <a:ext uri="{FF2B5EF4-FFF2-40B4-BE49-F238E27FC236}">
                <a16:creationId xmlns:a16="http://schemas.microsoft.com/office/drawing/2014/main" id="{7E0387CE-21A3-2D04-DDE5-AD974CC7904C}"/>
              </a:ext>
            </a:extLst>
          </p:cNvPr>
          <p:cNvSpPr>
            <a:spLocks noGrp="1"/>
          </p:cNvSpPr>
          <p:nvPr>
            <p:ph idx="1"/>
          </p:nvPr>
        </p:nvSpPr>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text is assigned a sentiment class based on the results of the classification step. This could range from categories like positive, negative, or neutral sentiment.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85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4168B04-9062-54E6-3FAE-8639F21F5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9AA9E-D1D6-1F11-D2D7-F350D0449638}"/>
              </a:ext>
            </a:extLst>
          </p:cNvPr>
          <p:cNvSpPr>
            <a:spLocks noGrp="1"/>
          </p:cNvSpPr>
          <p:nvPr>
            <p:ph type="title"/>
          </p:nvPr>
        </p:nvSpPr>
        <p:spPr/>
        <p:txBody>
          <a:bodyPr/>
          <a:lstStyle/>
          <a:p>
            <a:r>
              <a:rPr lang="en-IN" b="1" dirty="0">
                <a:solidFill>
                  <a:schemeClr val="tx1"/>
                </a:solidFill>
                <a:latin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F5E0BCAF-137B-EC41-167F-58C939090B6A}"/>
              </a:ext>
            </a:extLst>
          </p:cNvPr>
          <p:cNvSpPr>
            <a:spLocks noGrp="1"/>
          </p:cNvSpPr>
          <p:nvPr>
            <p:ph idx="1"/>
          </p:nvPr>
        </p:nvSpPr>
        <p:spPr/>
        <p:txBody>
          <a:bodyPr>
            <a:normAutofit/>
          </a:bodyPr>
          <a:lstStyle/>
          <a:p>
            <a:pPr algn="just"/>
            <a:r>
              <a:rPr lang="en-GB" sz="2400" b="1" dirty="0">
                <a:solidFill>
                  <a:schemeClr val="tx1"/>
                </a:solidFill>
                <a:latin typeface="Times New Roman" panose="02020603050405020304" pitchFamily="18" charset="0"/>
                <a:cs typeface="Times New Roman" panose="02020603050405020304" pitchFamily="18" charset="0"/>
              </a:rPr>
              <a:t>sentiment analysis</a:t>
            </a:r>
            <a:r>
              <a:rPr lang="en-GB" sz="2400" dirty="0">
                <a:solidFill>
                  <a:schemeClr val="tx1"/>
                </a:solidFill>
                <a:latin typeface="Times New Roman" panose="02020603050405020304" pitchFamily="18" charset="0"/>
                <a:cs typeface="Times New Roman" panose="02020603050405020304" pitchFamily="18" charset="0"/>
              </a:rPr>
              <a:t> provides valuable insights by extracting emotions and opinions from large volumes of textual data. It helps businesses understand customer feedback, track brand perception, and respond effectively to market trends. By using techniques like natural language processing and machine learning, it enables data-driven decision-making and improves customer experiences. As the technology advances, sentiment analysis will continue to grow in importance across industries, offering a deeper understanding of public sentiment and improving strategic outcomes.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970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7B390D-FEEC-12A3-77EA-4BE73A3FD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D2FF1-F4A2-EC22-474A-0E811C8FBFB2}"/>
              </a:ext>
            </a:extLst>
          </p:cNvPr>
          <p:cNvSpPr>
            <a:spLocks noGrp="1"/>
          </p:cNvSpPr>
          <p:nvPr>
            <p:ph type="title"/>
          </p:nvPr>
        </p:nvSpPr>
        <p:spPr/>
        <p:txBody>
          <a:bodyPr/>
          <a:lstStyle/>
          <a:p>
            <a:r>
              <a:rPr lang="en-IN" b="1" dirty="0">
                <a:solidFill>
                  <a:schemeClr val="tx1"/>
                </a:solidFill>
                <a:latin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F5B5EB8-170E-8F0D-C94B-345146F37B7B}"/>
              </a:ext>
            </a:extLst>
          </p:cNvPr>
          <p:cNvSpPr>
            <a:spLocks noGrp="1"/>
          </p:cNvSpPr>
          <p:nvPr>
            <p:ph idx="1"/>
          </p:nvPr>
        </p:nvSpPr>
        <p:spPr/>
        <p:txBody>
          <a:bodyPr>
            <a:normAutofit/>
          </a:bodyPr>
          <a:lstStyle/>
          <a:p>
            <a:pPr algn="just">
              <a:buFont typeface="Courier New" panose="02070309020205020404" pitchFamily="49" charset="0"/>
              <a:buChar char="o"/>
            </a:pPr>
            <a:r>
              <a:rPr lang="en-IN" sz="2400" dirty="0">
                <a:solidFill>
                  <a:schemeClr val="tx1"/>
                </a:solidFill>
                <a:latin typeface="Times New Roman" panose="02020603050405020304" pitchFamily="18" charset="0"/>
                <a:cs typeface="Times New Roman" panose="02020603050405020304" pitchFamily="18" charset="0"/>
                <a:hlinkClick r:id="rId2"/>
              </a:rPr>
              <a:t>www.datacamp.com</a:t>
            </a: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fr-FR" sz="2400" i="1" dirty="0">
                <a:hlinkClick r:id="rId3"/>
              </a:rPr>
              <a:t>https://openai.com</a:t>
            </a:r>
            <a:endParaRPr lang="fr-FR" sz="2400" dirty="0">
              <a:hlinkClick r:id="rId3"/>
            </a:endParaRPr>
          </a:p>
          <a:p>
            <a:pPr algn="just">
              <a:buFont typeface="Courier New" panose="02070309020205020404" pitchFamily="49" charset="0"/>
              <a:buChar char="o"/>
            </a:pPr>
            <a:r>
              <a:rPr lang="en-IN" sz="2400" dirty="0">
                <a:solidFill>
                  <a:schemeClr val="tx1"/>
                </a:solidFill>
                <a:latin typeface="Times New Roman" panose="02020603050405020304" pitchFamily="18" charset="0"/>
                <a:cs typeface="Times New Roman" panose="02020603050405020304" pitchFamily="18" charset="0"/>
                <a:hlinkClick r:id="rId4"/>
              </a:rPr>
              <a:t>www.slideshare.net</a:t>
            </a: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IN" sz="2400" dirty="0">
                <a:solidFill>
                  <a:schemeClr val="tx1"/>
                </a:solidFill>
                <a:latin typeface="Times New Roman" panose="02020603050405020304" pitchFamily="18" charset="0"/>
                <a:cs typeface="Times New Roman" panose="02020603050405020304" pitchFamily="18" charset="0"/>
                <a:hlinkClick r:id="rId5"/>
              </a:rPr>
              <a:t>https://www.kdnuggets.com</a:t>
            </a: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IN" sz="2400" dirty="0">
                <a:solidFill>
                  <a:schemeClr val="tx1"/>
                </a:solidFill>
                <a:latin typeface="Times New Roman" panose="02020603050405020304" pitchFamily="18" charset="0"/>
                <a:cs typeface="Times New Roman" panose="02020603050405020304" pitchFamily="18" charset="0"/>
              </a:rPr>
              <a:t>And more</a:t>
            </a: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54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EFC6B3-D0EA-CF15-6B9D-A9CD6511A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E28ED-7600-D77A-7C0D-B0E8372DD3B2}"/>
              </a:ext>
            </a:extLst>
          </p:cNvPr>
          <p:cNvSpPr>
            <a:spLocks noGrp="1"/>
          </p:cNvSpPr>
          <p:nvPr>
            <p:ph type="title"/>
          </p:nvPr>
        </p:nvSpPr>
        <p:spPr>
          <a:xfrm>
            <a:off x="1066800" y="0"/>
            <a:ext cx="10058400" cy="4039864"/>
          </a:xfrm>
        </p:spPr>
        <p:txBody>
          <a:bodyPr>
            <a:noAutofit/>
          </a:bodyPr>
          <a:lstStyle/>
          <a:p>
            <a:pPr algn="ctr"/>
            <a:r>
              <a:rPr lang="en-IN" sz="9600" b="1" dirty="0">
                <a:solidFill>
                  <a:schemeClr val="tx1"/>
                </a:solidFill>
                <a:latin typeface="Times New Roman" panose="02020603050405020304" pitchFamily="18" charset="0"/>
                <a:cs typeface="Times New Roman" panose="02020603050405020304" pitchFamily="18" charset="0"/>
              </a:rPr>
              <a:t>Thank You </a:t>
            </a:r>
            <a:br>
              <a:rPr lang="en-IN" sz="6600" b="1" dirty="0">
                <a:solidFill>
                  <a:schemeClr val="tx1"/>
                </a:solidFill>
                <a:latin typeface="Times New Roman" panose="02020603050405020304" pitchFamily="18" charset="0"/>
                <a:cs typeface="Times New Roman" panose="02020603050405020304" pitchFamily="18" charset="0"/>
              </a:rPr>
            </a:br>
            <a:r>
              <a:rPr lang="en-IN" sz="7000" b="1" dirty="0">
                <a:solidFill>
                  <a:schemeClr val="tx1"/>
                </a:solidFill>
                <a:latin typeface="Times New Roman" panose="02020603050405020304" pitchFamily="18" charset="0"/>
                <a:cs typeface="Times New Roman" panose="02020603050405020304" pitchFamily="18" charset="0"/>
              </a:rPr>
              <a:t>Any Query</a:t>
            </a:r>
            <a:r>
              <a:rPr lang="en-IN" sz="16600" b="1" dirty="0">
                <a:solidFill>
                  <a:schemeClr val="tx1"/>
                </a:solidFill>
                <a:latin typeface="Times New Roman" panose="02020603050405020304" pitchFamily="18" charset="0"/>
                <a:cs typeface="Times New Roman" panose="02020603050405020304" pitchFamily="18" charset="0"/>
              </a:rPr>
              <a:t>?</a:t>
            </a:r>
            <a:endParaRPr lang="en-IN" sz="16600"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98383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9816-C6E3-C359-6E6F-48C844FEF68D}"/>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F9772403-15DF-714C-F915-CDD05610E18A}"/>
              </a:ext>
            </a:extLst>
          </p:cNvPr>
          <p:cNvSpPr>
            <a:spLocks noGrp="1"/>
          </p:cNvSpPr>
          <p:nvPr>
            <p:ph idx="1"/>
          </p:nvPr>
        </p:nvSpPr>
        <p:spPr/>
        <p:txBody>
          <a:bodyPr/>
          <a:lstStyle/>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What  is sentimentality Analysis ?</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Methodologies of Sentimental An</a:t>
            </a:r>
            <a:r>
              <a:rPr lang="en-IN" sz="2400" dirty="0">
                <a:latin typeface="Times New Roman" panose="02020603050405020304" pitchFamily="18" charset="0"/>
                <a:cs typeface="Times New Roman" panose="02020603050405020304" pitchFamily="18" charset="0"/>
              </a:rPr>
              <a:t>alysis</a:t>
            </a: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Applications &amp; uses </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Step by Step of SA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2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7345F3-4FE5-19A5-8AB4-93113A43B0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7F472-094A-B592-362A-5C6525505D8F}"/>
              </a:ext>
            </a:extLst>
          </p:cNvPr>
          <p:cNvSpPr>
            <a:spLocks noGrp="1"/>
          </p:cNvSpPr>
          <p:nvPr>
            <p:ph type="title"/>
          </p:nvPr>
        </p:nvSpPr>
        <p:spPr/>
        <p:txBody>
          <a:bodyPr/>
          <a:lstStyle/>
          <a:p>
            <a:r>
              <a:rPr lang="en-IN" b="1" dirty="0">
                <a:solidFill>
                  <a:schemeClr val="tx1"/>
                </a:solidFill>
                <a:latin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FE6BC71-C6E8-F51E-D208-F59B38D1682A}"/>
              </a:ext>
            </a:extLst>
          </p:cNvPr>
          <p:cNvSpPr>
            <a:spLocks noGrp="1"/>
          </p:cNvSpPr>
          <p:nvPr>
            <p:ph idx="1"/>
          </p:nvPr>
        </p:nvSpPr>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You are provided with a dataset containing customer reviews of various products. Each review is labelled with either a positive or negative sentiment. Your task is to build a sentiment analysis model that can accurately classify the sentiment of a given review.</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14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84C8D7-6069-9C4D-9BAF-EB43C661A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F4969-E56D-60A7-C611-B5F6C8200734}"/>
              </a:ext>
            </a:extLst>
          </p:cNvPr>
          <p:cNvSpPr>
            <a:spLocks noGrp="1"/>
          </p:cNvSpPr>
          <p:nvPr>
            <p:ph type="title"/>
          </p:nvPr>
        </p:nvSpPr>
        <p:spPr/>
        <p:txBody>
          <a:bodyPr/>
          <a:lstStyle/>
          <a:p>
            <a:r>
              <a:rPr lang="en-IN" sz="5400" b="1" dirty="0">
                <a:solidFill>
                  <a:schemeClr val="tx1"/>
                </a:solidFill>
                <a:latin typeface="Times New Roman" panose="02020603050405020304" pitchFamily="18" charset="0"/>
              </a:rPr>
              <a:t>Introduction</a:t>
            </a:r>
            <a:endParaRPr lang="en-IN" b="1"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4EC544B5-D67A-6C8A-774F-F74B8D4BDA82}"/>
              </a:ext>
            </a:extLst>
          </p:cNvPr>
          <p:cNvSpPr>
            <a:spLocks noGrp="1"/>
          </p:cNvSpPr>
          <p:nvPr>
            <p:ph idx="1"/>
          </p:nvPr>
        </p:nvSpPr>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Sentiment analysis is a technique used in natural language processing (NLP) to determine the emotional tone or attitude behind a piece of text. It involves classifying text into categories like positive, negative, or neutral, based on the sentiments expressed. By analysing reviews, social media posts, or any text data, sentiment analysis helps in understanding customer feedback, gauging public opinion, or monitoring brand perception. Machine learning models or rule-based approaches are commonly used to perform sentiment analysis. It is widely applied in fields like marketing, customer service, and politics to gain actionable insights.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25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F58F04B-C5F5-D6A2-DEA2-DF1CBE0DBCF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4778094-06C2-F734-F756-41A9F8E96C13}"/>
              </a:ext>
            </a:extLst>
          </p:cNvPr>
          <p:cNvPicPr>
            <a:picLocks noChangeAspect="1"/>
          </p:cNvPicPr>
          <p:nvPr/>
        </p:nvPicPr>
        <p:blipFill>
          <a:blip r:embed="rId2">
            <a:extLst>
              <a:ext uri="{28A0092B-C50C-407E-A947-70E740481C1C}">
                <a14:useLocalDpi xmlns:a14="http://schemas.microsoft.com/office/drawing/2010/main" val="0"/>
              </a:ext>
            </a:extLst>
          </a:blip>
          <a:srcRect b="17531"/>
          <a:stretch/>
        </p:blipFill>
        <p:spPr>
          <a:xfrm>
            <a:off x="6096000" y="0"/>
            <a:ext cx="6102805" cy="6858000"/>
          </a:xfrm>
          <a:prstGeom prst="rect">
            <a:avLst/>
          </a:prstGeom>
        </p:spPr>
      </p:pic>
      <p:pic>
        <p:nvPicPr>
          <p:cNvPr id="7" name="Picture 6">
            <a:extLst>
              <a:ext uri="{FF2B5EF4-FFF2-40B4-BE49-F238E27FC236}">
                <a16:creationId xmlns:a16="http://schemas.microsoft.com/office/drawing/2014/main" id="{8325E6A3-9FFF-26BA-8266-374FA3E3CB48}"/>
              </a:ext>
            </a:extLst>
          </p:cNvPr>
          <p:cNvPicPr>
            <a:picLocks noChangeAspect="1"/>
          </p:cNvPicPr>
          <p:nvPr/>
        </p:nvPicPr>
        <p:blipFill>
          <a:blip r:embed="rId3">
            <a:extLst>
              <a:ext uri="{28A0092B-C50C-407E-A947-70E740481C1C}">
                <a14:useLocalDpi xmlns:a14="http://schemas.microsoft.com/office/drawing/2010/main" val="0"/>
              </a:ext>
            </a:extLst>
          </a:blip>
          <a:srcRect b="7654"/>
          <a:stretch/>
        </p:blipFill>
        <p:spPr>
          <a:xfrm>
            <a:off x="0" y="-2"/>
            <a:ext cx="6102805" cy="6858002"/>
          </a:xfrm>
          <a:prstGeom prst="rect">
            <a:avLst/>
          </a:prstGeom>
        </p:spPr>
      </p:pic>
    </p:spTree>
    <p:extLst>
      <p:ext uri="{BB962C8B-B14F-4D97-AF65-F5344CB8AC3E}">
        <p14:creationId xmlns:p14="http://schemas.microsoft.com/office/powerpoint/2010/main" val="93710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BF3B76-A2AB-2BE3-F8A4-A9A0021B2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1F3F2-5417-9B23-62F8-6358DE8FAEAB}"/>
              </a:ext>
            </a:extLst>
          </p:cNvPr>
          <p:cNvSpPr>
            <a:spLocks noGrp="1"/>
          </p:cNvSpPr>
          <p:nvPr>
            <p:ph type="title"/>
          </p:nvPr>
        </p:nvSpPr>
        <p:spPr/>
        <p:txBody>
          <a:bodyPr/>
          <a:lstStyle/>
          <a:p>
            <a:r>
              <a:rPr lang="en-IN" b="1" dirty="0">
                <a:solidFill>
                  <a:schemeClr val="tx1"/>
                </a:solidFill>
                <a:latin typeface="Times New Roman" panose="02020603050405020304" pitchFamily="18" charset="0"/>
              </a:rPr>
              <a:t>What does Sentimental Analysis means ?</a:t>
            </a:r>
          </a:p>
        </p:txBody>
      </p:sp>
      <p:sp>
        <p:nvSpPr>
          <p:cNvPr id="3" name="Content Placeholder 2">
            <a:extLst>
              <a:ext uri="{FF2B5EF4-FFF2-40B4-BE49-F238E27FC236}">
                <a16:creationId xmlns:a16="http://schemas.microsoft.com/office/drawing/2014/main" id="{110537E2-7CCB-3D66-42CD-D41C260658BD}"/>
              </a:ext>
            </a:extLst>
          </p:cNvPr>
          <p:cNvSpPr>
            <a:spLocks noGrp="1"/>
          </p:cNvSpPr>
          <p:nvPr>
            <p:ph idx="1"/>
          </p:nvPr>
        </p:nvSpPr>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Sentiment analysis (or opinion mining) is a natural language processing (NLP) technique used to determine the emotional tone behind a body of text. It involves identifying and extracting subjective information from text, such as opinions, attitudes, and emotions. The goal is to classify the sentiment expressed in the text as positive, negative, or neutral.</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2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814234A-BD64-6A9F-243D-0A734948F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4B42E-6FD0-861E-138B-86F0A0CEE375}"/>
              </a:ext>
            </a:extLst>
          </p:cNvPr>
          <p:cNvSpPr>
            <a:spLocks noGrp="1"/>
          </p:cNvSpPr>
          <p:nvPr>
            <p:ph type="title"/>
          </p:nvPr>
        </p:nvSpPr>
        <p:spPr/>
        <p:txBody>
          <a:bodyPr/>
          <a:lstStyle/>
          <a:p>
            <a:r>
              <a:rPr lang="en-IN" b="1" dirty="0">
                <a:latin typeface="Times New Roman" panose="02020603050405020304" pitchFamily="18" charset="0"/>
              </a:rPr>
              <a:t>Why Sentimental Analysis ?</a:t>
            </a:r>
          </a:p>
        </p:txBody>
      </p:sp>
      <p:pic>
        <p:nvPicPr>
          <p:cNvPr id="5" name="Content Placeholder 4">
            <a:extLst>
              <a:ext uri="{FF2B5EF4-FFF2-40B4-BE49-F238E27FC236}">
                <a16:creationId xmlns:a16="http://schemas.microsoft.com/office/drawing/2014/main" id="{315A79A0-AACB-E10A-1428-43B01877C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998133"/>
            <a:ext cx="10058400" cy="4573263"/>
          </a:xfrm>
        </p:spPr>
      </p:pic>
    </p:spTree>
    <p:extLst>
      <p:ext uri="{BB962C8B-B14F-4D97-AF65-F5344CB8AC3E}">
        <p14:creationId xmlns:p14="http://schemas.microsoft.com/office/powerpoint/2010/main" val="36495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FDFC8E-0D20-EBC9-33CB-1D216CE9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CA2B4-C0D6-F834-3FCB-37CF0BBB8A9C}"/>
              </a:ext>
            </a:extLst>
          </p:cNvPr>
          <p:cNvSpPr>
            <a:spLocks noGrp="1"/>
          </p:cNvSpPr>
          <p:nvPr>
            <p:ph type="title"/>
          </p:nvPr>
        </p:nvSpPr>
        <p:spPr/>
        <p:txBody>
          <a:bodyPr>
            <a:normAutofit/>
          </a:bodyPr>
          <a:lstStyle/>
          <a:p>
            <a:r>
              <a:rPr lang="en-IN" sz="4400" b="1" dirty="0">
                <a:latin typeface="Times New Roman" panose="02020603050405020304" pitchFamily="18" charset="0"/>
              </a:rPr>
              <a:t>Sentimental Analysis can used as follows:</a:t>
            </a:r>
          </a:p>
        </p:txBody>
      </p:sp>
      <p:sp>
        <p:nvSpPr>
          <p:cNvPr id="3" name="Content Placeholder 2">
            <a:extLst>
              <a:ext uri="{FF2B5EF4-FFF2-40B4-BE49-F238E27FC236}">
                <a16:creationId xmlns:a16="http://schemas.microsoft.com/office/drawing/2014/main" id="{29D1B169-734E-6D73-1DD1-B8B6AA1C2B64}"/>
              </a:ext>
            </a:extLst>
          </p:cNvPr>
          <p:cNvSpPr>
            <a:spLocks noGrp="1"/>
          </p:cNvSpPr>
          <p:nvPr>
            <p:ph idx="1"/>
          </p:nvPr>
        </p:nvSpPr>
        <p:spPr/>
        <p:txBody>
          <a:bodyPr>
            <a:normAutofit/>
          </a:bodyPr>
          <a:lstStyle/>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Social Media monitoring</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Brand monitoring</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Voice of Customer (</a:t>
            </a:r>
            <a:r>
              <a:rPr lang="en-IN" sz="2400" dirty="0" err="1">
                <a:solidFill>
                  <a:schemeClr val="tx1"/>
                </a:solidFill>
                <a:latin typeface="Times New Roman" panose="02020603050405020304" pitchFamily="18" charset="0"/>
                <a:cs typeface="Times New Roman" panose="02020603050405020304" pitchFamily="18" charset="0"/>
              </a:rPr>
              <a:t>VoC</a:t>
            </a:r>
            <a:r>
              <a:rPr lang="en-IN" sz="2400"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Customer service</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Workforce analytics and voice of employee</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Product analytics</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Market research and analytics</a:t>
            </a:r>
          </a:p>
        </p:txBody>
      </p:sp>
    </p:spTree>
    <p:extLst>
      <p:ext uri="{BB962C8B-B14F-4D97-AF65-F5344CB8AC3E}">
        <p14:creationId xmlns:p14="http://schemas.microsoft.com/office/powerpoint/2010/main" val="2615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A408E7-53C4-C7CE-457A-93F5780ED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50924-F257-33DE-A21B-F226128E1BFA}"/>
              </a:ext>
            </a:extLst>
          </p:cNvPr>
          <p:cNvSpPr>
            <a:spLocks noGrp="1"/>
          </p:cNvSpPr>
          <p:nvPr>
            <p:ph type="title"/>
          </p:nvPr>
        </p:nvSpPr>
        <p:spPr/>
        <p:txBody>
          <a:bodyPr/>
          <a:lstStyle/>
          <a:p>
            <a:r>
              <a:rPr lang="en-IN" sz="4800" dirty="0">
                <a:solidFill>
                  <a:schemeClr val="tx1"/>
                </a:solidFill>
                <a:latin typeface="Times New Roman" panose="02020603050405020304" pitchFamily="18" charset="0"/>
                <a:cs typeface="Times New Roman" panose="02020603050405020304" pitchFamily="18" charset="0"/>
              </a:rPr>
              <a:t>Methodologies of Sentimental An</a:t>
            </a:r>
            <a:r>
              <a:rPr lang="en-IN" sz="4800" dirty="0">
                <a:latin typeface="Times New Roman" panose="02020603050405020304" pitchFamily="18" charset="0"/>
                <a:cs typeface="Times New Roman" panose="02020603050405020304" pitchFamily="18" charset="0"/>
              </a:rPr>
              <a:t>alysis</a:t>
            </a:r>
            <a:endParaRPr lang="en-IN" b="1" dirty="0">
              <a:solidFill>
                <a:schemeClr val="tx1"/>
              </a:solidFill>
              <a:latin typeface="Times New Roman" panose="02020603050405020304" pitchFamily="18" charset="0"/>
            </a:endParaRPr>
          </a:p>
        </p:txBody>
      </p:sp>
      <p:sp>
        <p:nvSpPr>
          <p:cNvPr id="4" name="Rectangle 1">
            <a:extLst>
              <a:ext uri="{FF2B5EF4-FFF2-40B4-BE49-F238E27FC236}">
                <a16:creationId xmlns:a16="http://schemas.microsoft.com/office/drawing/2014/main" id="{DD3B3372-B2D7-4121-D34E-AEF9510A4006}"/>
              </a:ext>
            </a:extLst>
          </p:cNvPr>
          <p:cNvSpPr>
            <a:spLocks noGrp="1" noChangeArrowheads="1"/>
          </p:cNvSpPr>
          <p:nvPr>
            <p:ph idx="1"/>
          </p:nvPr>
        </p:nvSpPr>
        <p:spPr bwMode="auto">
          <a:xfrm>
            <a:off x="795867" y="1922027"/>
            <a:ext cx="108373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various </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methodologies of Sentiment Analysis, few of them are given below:-</a:t>
            </a:r>
          </a:p>
          <a:p>
            <a:pPr marL="0" marR="0" lvl="0" indent="0" algn="just" defTabSz="914400" rtl="0" eaLnBrk="0" fontAlgn="base" latinLnBrk="0" hangingPunct="0">
              <a:lnSpc>
                <a:spcPct val="100000"/>
              </a:lnSpc>
              <a:spcBef>
                <a:spcPct val="0"/>
              </a:spcBef>
              <a:spcAft>
                <a:spcPct val="0"/>
              </a:spcAft>
              <a:buClrTx/>
              <a:buSzTx/>
              <a:buNone/>
              <a:tabLst/>
            </a:pPr>
            <a:endPar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Rule-Based Approach: </a:t>
            </a: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rule-based system uses predefined sets of linguistic rules and sentiment lexicons to determine the polarity of text.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GB"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Approach</a:t>
            </a:r>
            <a:r>
              <a:rPr lang="en-GB" altLang="en-US" sz="2400" b="1" dirty="0">
                <a:solidFill>
                  <a:schemeClr val="tx1"/>
                </a:solidFill>
                <a:latin typeface="Times New Roman" panose="02020603050405020304" pitchFamily="18" charset="0"/>
                <a:cs typeface="Times New Roman" panose="02020603050405020304" pitchFamily="18" charset="0"/>
              </a:rPr>
              <a:t>:</a:t>
            </a:r>
            <a:r>
              <a:rPr kumimoji="0" lang="en-GB"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involves training a model on labelled data (supervised learning) to classify text into sentiment categories.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GB" altLang="en-US" sz="24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GB"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Approach:</a:t>
            </a: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models, especially those using neural networks, have shown remarkable performance in sentiment analysis, especially for larger datasets or complex language structures.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25706"/>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248D7B"/>
      </a:dk2>
      <a:lt2>
        <a:srgbClr val="85DFD0"/>
      </a:lt2>
      <a:accent1>
        <a:srgbClr val="000000"/>
      </a:accent1>
      <a:accent2>
        <a:srgbClr val="009DD9"/>
      </a:accent2>
      <a:accent3>
        <a:srgbClr val="0BD0D9"/>
      </a:accent3>
      <a:accent4>
        <a:srgbClr val="1A6458"/>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TotalTime>
  <Words>906</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vt:lpstr>
      <vt:lpstr>Sentimental Analysis</vt:lpstr>
      <vt:lpstr>Content</vt:lpstr>
      <vt:lpstr>Problem Statement</vt:lpstr>
      <vt:lpstr>Introduction</vt:lpstr>
      <vt:lpstr>PowerPoint Presentation</vt:lpstr>
      <vt:lpstr>What does Sentimental Analysis means ?</vt:lpstr>
      <vt:lpstr>Why Sentimental Analysis ?</vt:lpstr>
      <vt:lpstr>Sentimental Analysis can used as follows:</vt:lpstr>
      <vt:lpstr>Methodologies of Sentimental Analysis</vt:lpstr>
      <vt:lpstr>Advantages</vt:lpstr>
      <vt:lpstr>Step by Step of sentimental Analysis</vt:lpstr>
      <vt:lpstr>Text Input</vt:lpstr>
      <vt:lpstr>Stop Word Filtering</vt:lpstr>
      <vt:lpstr>Stemming</vt:lpstr>
      <vt:lpstr>Sentiment Class</vt:lpstr>
      <vt:lpstr>Conclusion </vt:lpstr>
      <vt:lpstr>References</vt:lpstr>
      <vt:lpstr>Thank You  Any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Nazim Khan</dc:creator>
  <cp:lastModifiedBy>Nazim Khan</cp:lastModifiedBy>
  <cp:revision>8</cp:revision>
  <dcterms:created xsi:type="dcterms:W3CDTF">2024-10-06T09:24:07Z</dcterms:created>
  <dcterms:modified xsi:type="dcterms:W3CDTF">2024-10-07T13:30:47Z</dcterms:modified>
</cp:coreProperties>
</file>