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sldIdLst>
    <p:sldId id="256" r:id="rId2"/>
    <p:sldId id="292" r:id="rId3"/>
    <p:sldId id="293" r:id="rId4"/>
    <p:sldId id="299" r:id="rId5"/>
    <p:sldId id="268" r:id="rId6"/>
    <p:sldId id="260" r:id="rId7"/>
    <p:sldId id="280" r:id="rId8"/>
    <p:sldId id="263" r:id="rId9"/>
    <p:sldId id="264" r:id="rId10"/>
    <p:sldId id="278" r:id="rId11"/>
    <p:sldId id="276" r:id="rId12"/>
    <p:sldId id="282" r:id="rId13"/>
    <p:sldId id="291" r:id="rId14"/>
    <p:sldId id="288" r:id="rId15"/>
    <p:sldId id="298" r:id="rId16"/>
    <p:sldId id="287" r:id="rId17"/>
    <p:sldId id="274"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580"/>
  </p:normalViewPr>
  <p:slideViewPr>
    <p:cSldViewPr>
      <p:cViewPr>
        <p:scale>
          <a:sx n="120" d="100"/>
          <a:sy n="120" d="100"/>
        </p:scale>
        <p:origin x="1400"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GB"/>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8D17BBE5-166D-4D54-B7FA-858E1ED6C308}" type="datetimeFigureOut">
              <a:rPr lang="en-US" smtClean="0"/>
              <a:pPr/>
              <a:t>3/2/21</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A2CBF8AE-D094-4574-B6ED-9AC931463EB9}" type="slidenum">
              <a:rPr lang="en-US" smtClean="0"/>
              <a:pPr/>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2229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D17BBE5-166D-4D54-B7FA-858E1ED6C308}" type="datetimeFigureOut">
              <a:rPr lang="en-US" smtClean="0"/>
              <a:pPr/>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BF8AE-D094-4574-B6ED-9AC931463EB9}" type="slidenum">
              <a:rPr lang="en-US" smtClean="0"/>
              <a:pPr/>
              <a:t>‹#›</a:t>
            </a:fld>
            <a:endParaRPr lang="en-US"/>
          </a:p>
        </p:txBody>
      </p:sp>
    </p:spTree>
    <p:extLst>
      <p:ext uri="{BB962C8B-B14F-4D97-AF65-F5344CB8AC3E}">
        <p14:creationId xmlns:p14="http://schemas.microsoft.com/office/powerpoint/2010/main" val="82643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D17BBE5-166D-4D54-B7FA-858E1ED6C308}" type="datetimeFigureOut">
              <a:rPr lang="en-US" smtClean="0"/>
              <a:pPr/>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BF8AE-D094-4574-B6ED-9AC931463EB9}" type="slidenum">
              <a:rPr lang="en-US" smtClean="0"/>
              <a:pPr/>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4319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D17BBE5-166D-4D54-B7FA-858E1ED6C308}" type="datetimeFigureOut">
              <a:rPr lang="en-US" smtClean="0"/>
              <a:pPr/>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BF8AE-D094-4574-B6ED-9AC931463EB9}"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2118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GB"/>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D17BBE5-166D-4D54-B7FA-858E1ED6C308}" type="datetimeFigureOut">
              <a:rPr lang="en-US" smtClean="0"/>
              <a:pPr/>
              <a:t>3/2/21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CBF8AE-D094-4574-B6ED-9AC931463EB9}" type="slidenum">
              <a:rPr lang="en-US" smtClean="0"/>
              <a:pPr/>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5620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D17BBE5-166D-4D54-B7FA-858E1ED6C308}" type="datetimeFigureOut">
              <a:rPr lang="en-US" smtClean="0"/>
              <a:pPr/>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BF8AE-D094-4574-B6ED-9AC931463EB9}" type="slidenum">
              <a:rPr lang="en-US" smtClean="0"/>
              <a:pPr/>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8024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D17BBE5-166D-4D54-B7FA-858E1ED6C308}" type="datetimeFigureOut">
              <a:rPr lang="en-US" smtClean="0"/>
              <a:pPr/>
              <a:t>3/2/21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CBF8AE-D094-4574-B6ED-9AC931463EB9}" type="slidenum">
              <a:rPr lang="en-US" smtClean="0"/>
              <a:pPr/>
              <a:t>‹#›</a:t>
            </a:fld>
            <a:endParaRPr lang="en-US"/>
          </a:p>
        </p:txBody>
      </p:sp>
    </p:spTree>
    <p:extLst>
      <p:ext uri="{BB962C8B-B14F-4D97-AF65-F5344CB8AC3E}">
        <p14:creationId xmlns:p14="http://schemas.microsoft.com/office/powerpoint/2010/main" val="3904074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D17BBE5-166D-4D54-B7FA-858E1ED6C308}" type="datetimeFigureOut">
              <a:rPr lang="en-US" smtClean="0"/>
              <a:pPr/>
              <a:t>3/2/21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CBF8AE-D094-4574-B6ED-9AC931463EB9}" type="slidenum">
              <a:rPr lang="en-US" smtClean="0"/>
              <a:pPr/>
              <a:t>‹#›</a:t>
            </a:fld>
            <a:endParaRPr lang="en-US"/>
          </a:p>
        </p:txBody>
      </p:sp>
    </p:spTree>
    <p:extLst>
      <p:ext uri="{BB962C8B-B14F-4D97-AF65-F5344CB8AC3E}">
        <p14:creationId xmlns:p14="http://schemas.microsoft.com/office/powerpoint/2010/main" val="1199668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17BBE5-166D-4D54-B7FA-858E1ED6C308}" type="datetimeFigureOut">
              <a:rPr lang="en-US" smtClean="0"/>
              <a:pPr/>
              <a:t>3/2/21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CBF8AE-D094-4574-B6ED-9AC931463EB9}" type="slidenum">
              <a:rPr lang="en-US" smtClean="0"/>
              <a:pPr/>
              <a:t>‹#›</a:t>
            </a:fld>
            <a:endParaRPr lang="en-US"/>
          </a:p>
        </p:txBody>
      </p:sp>
    </p:spTree>
    <p:extLst>
      <p:ext uri="{BB962C8B-B14F-4D97-AF65-F5344CB8AC3E}">
        <p14:creationId xmlns:p14="http://schemas.microsoft.com/office/powerpoint/2010/main" val="4254242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8D17BBE5-166D-4D54-B7FA-858E1ED6C308}" type="datetimeFigureOut">
              <a:rPr lang="en-US" smtClean="0"/>
              <a:pPr/>
              <a:t>3/2/21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CBF8AE-D094-4574-B6ED-9AC931463EB9}" type="slidenum">
              <a:rPr lang="en-US" smtClean="0"/>
              <a:pPr/>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2191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8D17BBE5-166D-4D54-B7FA-858E1ED6C308}" type="datetimeFigureOut">
              <a:rPr lang="en-US" smtClean="0"/>
              <a:pPr/>
              <a:t>3/2/21</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A2CBF8AE-D094-4574-B6ED-9AC931463EB9}" type="slidenum">
              <a:rPr lang="en-US" smtClean="0"/>
              <a:pPr/>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9125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8D17BBE5-166D-4D54-B7FA-858E1ED6C308}" type="datetimeFigureOut">
              <a:rPr lang="en-US" smtClean="0"/>
              <a:pPr/>
              <a:t>3/2/21</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A2CBF8AE-D094-4574-B6ED-9AC931463EB9}" type="slidenum">
              <a:rPr lang="en-US" smtClean="0"/>
              <a:pPr/>
              <a:t>‹#›</a:t>
            </a:fld>
            <a:endParaRPr lang="en-US"/>
          </a:p>
        </p:txBody>
      </p:sp>
    </p:spTree>
    <p:extLst>
      <p:ext uri="{BB962C8B-B14F-4D97-AF65-F5344CB8AC3E}">
        <p14:creationId xmlns:p14="http://schemas.microsoft.com/office/powerpoint/2010/main" val="3317157379"/>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528" y="1174544"/>
            <a:ext cx="8915400" cy="5570756"/>
          </a:xfrm>
          <a:prstGeom prst="rect">
            <a:avLst/>
          </a:prstGeom>
          <a:noFill/>
        </p:spPr>
        <p:txBody>
          <a:bodyPr wrap="square" rtlCol="0">
            <a:spAutoFit/>
          </a:bodyPr>
          <a:lstStyle/>
          <a:p>
            <a:r>
              <a:rPr lang="en-US" dirty="0">
                <a:latin typeface="Times New Roman" pitchFamily="18" charset="0"/>
                <a:cs typeface="Times New Roman" pitchFamily="18" charset="0"/>
              </a:rPr>
              <a:t>       </a:t>
            </a:r>
            <a:r>
              <a:rPr lang="en-US" sz="2000" i="1"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ctr"/>
            <a:endParaRPr lang="en-US" dirty="0">
              <a:latin typeface="Times New Roman" pitchFamily="18" charset="0"/>
              <a:cs typeface="Times New Roman" pitchFamily="18" charset="0"/>
            </a:endParaRPr>
          </a:p>
          <a:p>
            <a:pPr algn="r"/>
            <a:endParaRPr lang="en-US" dirty="0">
              <a:latin typeface="Times New Roman" pitchFamily="18" charset="0"/>
              <a:cs typeface="Times New Roman" pitchFamily="18" charset="0"/>
            </a:endParaRPr>
          </a:p>
          <a:p>
            <a:pPr marL="285750" indent="-285750" algn="r">
              <a:buFont typeface="Wingdings" pitchFamily="2" charset="2"/>
              <a:buChar char="q"/>
            </a:pPr>
            <a:r>
              <a:rPr lang="en-US" dirty="0">
                <a:latin typeface="Times New Roman" pitchFamily="18" charset="0"/>
                <a:cs typeface="Times New Roman" pitchFamily="18" charset="0"/>
              </a:rPr>
              <a:t> TALKING WITHOUT TALKING              </a:t>
            </a:r>
          </a:p>
          <a:p>
            <a:pPr algn="ct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a:t>
            </a:r>
            <a:r>
              <a:rPr lang="en-US" sz="2400" dirty="0">
                <a:latin typeface="Century Gothic" panose="020B0502020202020204" pitchFamily="34" charset="0"/>
                <a:cs typeface="Times New Roman" pitchFamily="18" charset="0"/>
              </a:rPr>
              <a:t>PRESENTED BY</a:t>
            </a:r>
          </a:p>
          <a:p>
            <a:r>
              <a:rPr lang="en-US" sz="2400" dirty="0">
                <a:latin typeface="Century Gothic" panose="020B0502020202020204" pitchFamily="34" charset="0"/>
                <a:cs typeface="Times New Roman" pitchFamily="18" charset="0"/>
              </a:rPr>
              <a:t>                                                                           </a:t>
            </a:r>
            <a:r>
              <a:rPr lang="en-US" sz="2000" dirty="0">
                <a:latin typeface="Century Gothic" panose="020B0502020202020204" pitchFamily="34" charset="0"/>
                <a:cs typeface="Times New Roman" pitchFamily="18" charset="0"/>
              </a:rPr>
              <a:t>Managari  Shivani</a:t>
            </a:r>
          </a:p>
          <a:p>
            <a:r>
              <a:rPr lang="en-US" sz="2000" dirty="0">
                <a:latin typeface="Century Gothic" panose="020B0502020202020204" pitchFamily="34" charset="0"/>
                <a:cs typeface="Times New Roman" pitchFamily="18" charset="0"/>
              </a:rPr>
              <a:t>                                                                                          17891A0435 </a:t>
            </a:r>
          </a:p>
          <a:p>
            <a:r>
              <a:rPr lang="en-US" sz="2000" dirty="0">
                <a:latin typeface="Century Gothic" panose="020B0502020202020204" pitchFamily="34" charset="0"/>
                <a:cs typeface="Times New Roman" pitchFamily="18" charset="0"/>
              </a:rPr>
              <a:t>                                                                                           ECE-A</a:t>
            </a:r>
          </a:p>
          <a:p>
            <a:endParaRPr lang="en-US" sz="2400" dirty="0">
              <a:latin typeface="Century Gothic" panose="020B0502020202020204" pitchFamily="34" charset="0"/>
              <a:cs typeface="Times New Roman" pitchFamily="18" charset="0"/>
            </a:endParaRPr>
          </a:p>
          <a:p>
            <a:r>
              <a:rPr lang="en-US" dirty="0"/>
              <a:t> </a:t>
            </a:r>
          </a:p>
          <a:p>
            <a:endParaRPr lang="en-US" dirty="0"/>
          </a:p>
        </p:txBody>
      </p:sp>
      <p:pic>
        <p:nvPicPr>
          <p:cNvPr id="7" name="Picture 6">
            <a:extLst>
              <a:ext uri="{FF2B5EF4-FFF2-40B4-BE49-F238E27FC236}">
                <a16:creationId xmlns:a16="http://schemas.microsoft.com/office/drawing/2014/main" id="{3F326004-673B-6543-8D43-A316253D75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63268"/>
            <a:ext cx="9144000" cy="594732"/>
          </a:xfrm>
          <a:prstGeom prst="rect">
            <a:avLst/>
          </a:prstGeom>
        </p:spPr>
      </p:pic>
      <p:pic>
        <p:nvPicPr>
          <p:cNvPr id="9" name="Picture 8">
            <a:extLst>
              <a:ext uri="{FF2B5EF4-FFF2-40B4-BE49-F238E27FC236}">
                <a16:creationId xmlns:a16="http://schemas.microsoft.com/office/drawing/2014/main" id="{0E3C561A-3CE2-174A-A7B5-1F91D6D99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 y="0"/>
            <a:ext cx="9144000" cy="796516"/>
          </a:xfrm>
          <a:prstGeom prst="rect">
            <a:avLst/>
          </a:prstGeom>
        </p:spPr>
      </p:pic>
      <p:sp>
        <p:nvSpPr>
          <p:cNvPr id="10" name="TextBox 9">
            <a:extLst>
              <a:ext uri="{FF2B5EF4-FFF2-40B4-BE49-F238E27FC236}">
                <a16:creationId xmlns:a16="http://schemas.microsoft.com/office/drawing/2014/main" id="{7B9E3621-98B5-5D4A-9262-6DE8A39ADAC4}"/>
              </a:ext>
            </a:extLst>
          </p:cNvPr>
          <p:cNvSpPr txBox="1"/>
          <p:nvPr/>
        </p:nvSpPr>
        <p:spPr>
          <a:xfrm>
            <a:off x="2209800" y="2945116"/>
            <a:ext cx="6322828" cy="584775"/>
          </a:xfrm>
          <a:prstGeom prst="rect">
            <a:avLst/>
          </a:prstGeom>
          <a:noFill/>
        </p:spPr>
        <p:txBody>
          <a:bodyPr wrap="square" rtlCol="0">
            <a:spAutoFit/>
          </a:bodyPr>
          <a:lstStyle/>
          <a:p>
            <a:r>
              <a:rPr lang="en-US" sz="3200" dirty="0">
                <a:latin typeface="Palatino Linotype" panose="02040502050505030304" pitchFamily="18" charset="0"/>
                <a:ea typeface="Palatino" pitchFamily="2" charset="77"/>
                <a:cs typeface="Times New Roman" panose="02020603050405020304" pitchFamily="18" charset="0"/>
              </a:rPr>
              <a:t>SILENT SOUND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858000"/>
          </a:xfrm>
          <a:prstGeom prst="rect">
            <a:avLst/>
          </a:prstGeom>
        </p:spPr>
      </p:pic>
      <p:pic>
        <p:nvPicPr>
          <p:cNvPr id="5" name="Picture 4">
            <a:extLst>
              <a:ext uri="{FF2B5EF4-FFF2-40B4-BE49-F238E27FC236}">
                <a16:creationId xmlns:a16="http://schemas.microsoft.com/office/drawing/2014/main" id="{C3027229-F2BB-5B48-9A93-52D17C13E7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8850" y="2667000"/>
            <a:ext cx="4686300" cy="3543300"/>
          </a:xfrm>
          <a:prstGeom prst="rect">
            <a:avLst/>
          </a:prstGeom>
        </p:spPr>
      </p:pic>
      <p:sp>
        <p:nvSpPr>
          <p:cNvPr id="6" name="TextBox 5">
            <a:extLst>
              <a:ext uri="{FF2B5EF4-FFF2-40B4-BE49-F238E27FC236}">
                <a16:creationId xmlns:a16="http://schemas.microsoft.com/office/drawing/2014/main" id="{524EE65D-CB90-0A4C-B508-0E6FBBACC5AA}"/>
              </a:ext>
            </a:extLst>
          </p:cNvPr>
          <p:cNvSpPr txBox="1"/>
          <p:nvPr/>
        </p:nvSpPr>
        <p:spPr>
          <a:xfrm>
            <a:off x="1828800" y="838200"/>
            <a:ext cx="5856027" cy="584775"/>
          </a:xfrm>
          <a:prstGeom prst="rect">
            <a:avLst/>
          </a:prstGeom>
          <a:noFill/>
        </p:spPr>
        <p:txBody>
          <a:bodyPr wrap="none" rtlCol="0">
            <a:spAutoFit/>
          </a:bodyPr>
          <a:lstStyle/>
          <a:p>
            <a:r>
              <a:rPr lang="en-US" sz="3200" dirty="0">
                <a:latin typeface="Times New Roman" panose="02020603050405020304" pitchFamily="18" charset="0"/>
                <a:cs typeface="Times New Roman" panose="02020603050405020304" pitchFamily="18" charset="0"/>
              </a:rPr>
              <a:t>DIGITAL IMAGE PROCESSING</a:t>
            </a:r>
          </a:p>
        </p:txBody>
      </p:sp>
      <p:sp>
        <p:nvSpPr>
          <p:cNvPr id="7" name="TextBox 6">
            <a:extLst>
              <a:ext uri="{FF2B5EF4-FFF2-40B4-BE49-F238E27FC236}">
                <a16:creationId xmlns:a16="http://schemas.microsoft.com/office/drawing/2014/main" id="{89ADFCD9-A855-CA42-9034-9410806CA961}"/>
              </a:ext>
            </a:extLst>
          </p:cNvPr>
          <p:cNvSpPr txBox="1"/>
          <p:nvPr/>
        </p:nvSpPr>
        <p:spPr>
          <a:xfrm>
            <a:off x="838200" y="1834634"/>
            <a:ext cx="3424335"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Steps for digital processing are:</a:t>
            </a:r>
          </a:p>
        </p:txBody>
      </p:sp>
    </p:spTree>
    <p:extLst>
      <p:ext uri="{BB962C8B-B14F-4D97-AF65-F5344CB8AC3E}">
        <p14:creationId xmlns:p14="http://schemas.microsoft.com/office/powerpoint/2010/main" val="2495108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12895" y="0"/>
            <a:ext cx="9144000" cy="6858000"/>
          </a:xfrm>
          <a:prstGeom prst="rect">
            <a:avLst/>
          </a:prstGeom>
        </p:spPr>
      </p:pic>
      <p:sp>
        <p:nvSpPr>
          <p:cNvPr id="3" name="TextBox 2"/>
          <p:cNvSpPr txBox="1"/>
          <p:nvPr/>
        </p:nvSpPr>
        <p:spPr>
          <a:xfrm>
            <a:off x="124266" y="914400"/>
            <a:ext cx="9144000" cy="369332"/>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168A0188-7FFC-472C-9A4D-7EF85FD56BD1}"/>
              </a:ext>
            </a:extLst>
          </p:cNvPr>
          <p:cNvSpPr/>
          <p:nvPr/>
        </p:nvSpPr>
        <p:spPr>
          <a:xfrm>
            <a:off x="533400" y="3136612"/>
            <a:ext cx="3200400" cy="584775"/>
          </a:xfrm>
          <a:prstGeom prst="rect">
            <a:avLst/>
          </a:prstGeom>
        </p:spPr>
        <p:txBody>
          <a:bodyPr wrap="square">
            <a:spAutoFit/>
          </a:bodyPr>
          <a:lstStyle/>
          <a:p>
            <a:r>
              <a:rPr lang="en-IN" sz="3200" b="1" dirty="0">
                <a:latin typeface="Times New Roman" panose="02020603050405020304" pitchFamily="18" charset="0"/>
                <a:cs typeface="Times New Roman" panose="02020603050405020304" pitchFamily="18" charset="0"/>
              </a:rPr>
              <a:t>FLOW CHART </a:t>
            </a:r>
          </a:p>
        </p:txBody>
      </p:sp>
      <p:pic>
        <p:nvPicPr>
          <p:cNvPr id="6" name="Picture 5">
            <a:extLst>
              <a:ext uri="{FF2B5EF4-FFF2-40B4-BE49-F238E27FC236}">
                <a16:creationId xmlns:a16="http://schemas.microsoft.com/office/drawing/2014/main" id="{E36B43E6-2DF6-4543-A98C-6099C213707B}"/>
              </a:ext>
            </a:extLst>
          </p:cNvPr>
          <p:cNvPicPr/>
          <p:nvPr/>
        </p:nvPicPr>
        <p:blipFill>
          <a:blip r:embed="rId3">
            <a:extLst>
              <a:ext uri="{28A0092B-C50C-407E-A947-70E740481C1C}">
                <a14:useLocalDpi xmlns:a14="http://schemas.microsoft.com/office/drawing/2010/main" val="0"/>
              </a:ext>
            </a:extLst>
          </a:blip>
          <a:stretch>
            <a:fillRect/>
          </a:stretch>
        </p:blipFill>
        <p:spPr>
          <a:xfrm>
            <a:off x="4419600" y="909084"/>
            <a:ext cx="4286876" cy="5257799"/>
          </a:xfrm>
          <a:prstGeom prst="rect">
            <a:avLst/>
          </a:prstGeom>
        </p:spPr>
      </p:pic>
    </p:spTree>
    <p:extLst>
      <p:ext uri="{BB962C8B-B14F-4D97-AF65-F5344CB8AC3E}">
        <p14:creationId xmlns:p14="http://schemas.microsoft.com/office/powerpoint/2010/main" val="1908567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12895" y="0"/>
            <a:ext cx="9144000" cy="6858000"/>
          </a:xfrm>
          <a:prstGeom prst="rect">
            <a:avLst/>
          </a:prstGeom>
        </p:spPr>
      </p:pic>
      <p:sp>
        <p:nvSpPr>
          <p:cNvPr id="3" name="TextBox 2"/>
          <p:cNvSpPr txBox="1"/>
          <p:nvPr/>
        </p:nvSpPr>
        <p:spPr>
          <a:xfrm>
            <a:off x="124266" y="914400"/>
            <a:ext cx="9144000" cy="369332"/>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3B278500-CC29-2A4E-83BE-657D0247F138}"/>
              </a:ext>
            </a:extLst>
          </p:cNvPr>
          <p:cNvPicPr/>
          <p:nvPr/>
        </p:nvPicPr>
        <p:blipFill>
          <a:blip r:embed="rId3">
            <a:extLst>
              <a:ext uri="{28A0092B-C50C-407E-A947-70E740481C1C}">
                <a14:useLocalDpi xmlns:a14="http://schemas.microsoft.com/office/drawing/2010/main" val="0"/>
              </a:ext>
            </a:extLst>
          </a:blip>
          <a:stretch>
            <a:fillRect/>
          </a:stretch>
        </p:blipFill>
        <p:spPr>
          <a:xfrm>
            <a:off x="609600" y="914400"/>
            <a:ext cx="7924800" cy="5333999"/>
          </a:xfrm>
          <a:prstGeom prst="rect">
            <a:avLst/>
          </a:prstGeom>
        </p:spPr>
      </p:pic>
    </p:spTree>
    <p:extLst>
      <p:ext uri="{BB962C8B-B14F-4D97-AF65-F5344CB8AC3E}">
        <p14:creationId xmlns:p14="http://schemas.microsoft.com/office/powerpoint/2010/main" val="340610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23446"/>
            <a:ext cx="9160412" cy="6859172"/>
          </a:xfrm>
          <a:prstGeom prst="rect">
            <a:avLst/>
          </a:prstGeom>
        </p:spPr>
      </p:pic>
      <p:sp>
        <p:nvSpPr>
          <p:cNvPr id="6" name="Rectangle 5">
            <a:extLst>
              <a:ext uri="{FF2B5EF4-FFF2-40B4-BE49-F238E27FC236}">
                <a16:creationId xmlns:a16="http://schemas.microsoft.com/office/drawing/2014/main" id="{5B836F9D-CFDE-411B-B8AA-17827F40866F}"/>
              </a:ext>
            </a:extLst>
          </p:cNvPr>
          <p:cNvSpPr/>
          <p:nvPr/>
        </p:nvSpPr>
        <p:spPr>
          <a:xfrm>
            <a:off x="225083" y="41148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8" name="Rectangle 7">
            <a:extLst>
              <a:ext uri="{FF2B5EF4-FFF2-40B4-BE49-F238E27FC236}">
                <a16:creationId xmlns:a16="http://schemas.microsoft.com/office/drawing/2014/main" id="{30A961C3-CBFE-42F9-AEFC-73BBE3D799A5}"/>
              </a:ext>
            </a:extLst>
          </p:cNvPr>
          <p:cNvSpPr/>
          <p:nvPr/>
        </p:nvSpPr>
        <p:spPr>
          <a:xfrm>
            <a:off x="377483" y="42672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922E3539-C4E1-40CB-8B00-2310648094C9}"/>
              </a:ext>
            </a:extLst>
          </p:cNvPr>
          <p:cNvSpPr/>
          <p:nvPr/>
        </p:nvSpPr>
        <p:spPr>
          <a:xfrm>
            <a:off x="1447800" y="1123859"/>
            <a:ext cx="5410200"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            ADVANTAGES</a:t>
            </a:r>
            <a:endParaRPr lang="en-IN" sz="3600" b="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81BCB33-2537-495E-896F-9987C63F49FA}"/>
              </a:ext>
            </a:extLst>
          </p:cNvPr>
          <p:cNvSpPr/>
          <p:nvPr/>
        </p:nvSpPr>
        <p:spPr>
          <a:xfrm>
            <a:off x="186982" y="2193115"/>
            <a:ext cx="9071317" cy="3539430"/>
          </a:xfrm>
          <a:prstGeom prst="rect">
            <a:avLst/>
          </a:prstGeom>
        </p:spPr>
        <p:txBody>
          <a:bodyPr wrap="square">
            <a:spAutoFit/>
          </a:bodyPr>
          <a:lstStyle/>
          <a:p>
            <a:pPr marL="285750" lvl="0" indent="-285750">
              <a:buFont typeface="Wingdings" pitchFamily="2" charset="2"/>
              <a:buChar char="Ø"/>
            </a:pPr>
            <a:r>
              <a:rPr lang="en-IN" sz="2400" dirty="0"/>
              <a:t>Helping people who have lost their voice due to illness or accident. </a:t>
            </a:r>
          </a:p>
          <a:p>
            <a:pPr marL="285750" lvl="0" indent="-285750">
              <a:buFont typeface="Wingdings" pitchFamily="2" charset="2"/>
              <a:buChar char="Ø"/>
            </a:pPr>
            <a:r>
              <a:rPr lang="en-IN" sz="2400" dirty="0"/>
              <a:t>We can make silent calls even if we are standing in crowded place. </a:t>
            </a:r>
          </a:p>
          <a:p>
            <a:pPr marL="285750" lvl="0" indent="-285750">
              <a:buFont typeface="Wingdings" pitchFamily="2" charset="2"/>
              <a:buChar char="Ø"/>
            </a:pPr>
            <a:r>
              <a:rPr lang="en-IN" sz="2400" dirty="0"/>
              <a:t>Very useful for sharing confidential information like secret PIN number on phone at public place.</a:t>
            </a:r>
          </a:p>
          <a:p>
            <a:pPr marL="285750" lvl="0" indent="-285750">
              <a:buFont typeface="Wingdings" pitchFamily="2" charset="2"/>
              <a:buChar char="Ø"/>
            </a:pPr>
            <a:r>
              <a:rPr lang="en-IN" sz="2400" dirty="0"/>
              <a:t>This technology helps to transmit information without using vocal cords. Who are suffering from Aphasia (Speaking Disorder).</a:t>
            </a:r>
          </a:p>
          <a:p>
            <a:pPr marL="285750" lvl="0" indent="-285750">
              <a:buFont typeface="Wingdings" pitchFamily="2" charset="2"/>
              <a:buChar char="Ø"/>
            </a:pPr>
            <a:r>
              <a:rPr lang="en-IN" sz="2400" dirty="0"/>
              <a:t>Allow the peoples to make silent calls without bothering others..</a:t>
            </a:r>
          </a:p>
          <a:p>
            <a:pPr marL="285750" lvl="0" indent="-285750">
              <a:buFont typeface="Wingdings" pitchFamily="2" charset="2"/>
              <a:buChar char="Ø"/>
            </a:pPr>
            <a:r>
              <a:rPr lang="en-IN" sz="2400" dirty="0"/>
              <a:t> Very good technology for noise cancellation technique.</a:t>
            </a:r>
          </a:p>
          <a:p>
            <a:pPr>
              <a:defRPr/>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89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1172"/>
            <a:ext cx="9160412" cy="6859172"/>
          </a:xfrm>
          <a:prstGeom prst="rect">
            <a:avLst/>
          </a:prstGeom>
        </p:spPr>
      </p:pic>
      <p:sp>
        <p:nvSpPr>
          <p:cNvPr id="3" name="TextBox 2"/>
          <p:cNvSpPr txBox="1"/>
          <p:nvPr/>
        </p:nvSpPr>
        <p:spPr>
          <a:xfrm rot="10800000" flipV="1">
            <a:off x="406386" y="1010005"/>
            <a:ext cx="7696201" cy="646331"/>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DISADVANTAGES</a:t>
            </a:r>
            <a:r>
              <a:rPr lang="en-US" sz="2800" b="1" dirty="0">
                <a:latin typeface="Times New Roman" panose="02020603050405020304" pitchFamily="18" charset="0"/>
                <a:cs typeface="Times New Roman" panose="02020603050405020304" pitchFamily="18" charset="0"/>
              </a:rPr>
              <a:t> </a:t>
            </a:r>
            <a:endParaRPr lang="en-US" altLang="en-US" sz="28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B836F9D-CFDE-411B-B8AA-17827F40866F}"/>
              </a:ext>
            </a:extLst>
          </p:cNvPr>
          <p:cNvSpPr/>
          <p:nvPr/>
        </p:nvSpPr>
        <p:spPr>
          <a:xfrm>
            <a:off x="225083" y="41148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8" name="Rectangle 7">
            <a:extLst>
              <a:ext uri="{FF2B5EF4-FFF2-40B4-BE49-F238E27FC236}">
                <a16:creationId xmlns:a16="http://schemas.microsoft.com/office/drawing/2014/main" id="{30A961C3-CBFE-42F9-AEFC-73BBE3D799A5}"/>
              </a:ext>
            </a:extLst>
          </p:cNvPr>
          <p:cNvSpPr/>
          <p:nvPr/>
        </p:nvSpPr>
        <p:spPr>
          <a:xfrm>
            <a:off x="377483" y="42672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2" name="Rectangle 1">
            <a:extLst>
              <a:ext uri="{FF2B5EF4-FFF2-40B4-BE49-F238E27FC236}">
                <a16:creationId xmlns:a16="http://schemas.microsoft.com/office/drawing/2014/main" id="{FAD1AEB8-53B4-49E1-B498-35BAB02E77AC}"/>
              </a:ext>
            </a:extLst>
          </p:cNvPr>
          <p:cNvSpPr/>
          <p:nvPr/>
        </p:nvSpPr>
        <p:spPr>
          <a:xfrm>
            <a:off x="152399" y="2037308"/>
            <a:ext cx="9220201" cy="4154984"/>
          </a:xfrm>
          <a:prstGeom prst="rect">
            <a:avLst/>
          </a:prstGeom>
        </p:spPr>
        <p:txBody>
          <a:bodyPr wrap="square">
            <a:spAutoFit/>
          </a:bodyPr>
          <a:lstStyle/>
          <a:p>
            <a:pPr marL="285750" lvl="0" indent="-285750">
              <a:buFont typeface="Wingdings" pitchFamily="2" charset="2"/>
              <a:buChar char="Ø"/>
            </a:pPr>
            <a:r>
              <a:rPr lang="en-IN" sz="2400" dirty="0"/>
              <a:t>Translation into majority of languages but for languages such as Chinese different tone holds different meaning, facial movements being the same. Hence this technology is difficult to apply in such situations.</a:t>
            </a:r>
          </a:p>
          <a:p>
            <a:pPr marL="285750" lvl="0" indent="-285750">
              <a:buFont typeface="Wingdings" pitchFamily="2" charset="2"/>
              <a:buChar char="Ø"/>
            </a:pPr>
            <a:r>
              <a:rPr lang="en-IN" sz="2400" dirty="0"/>
              <a:t>From security point of view recognizing who you are talking to gets complicated.</a:t>
            </a:r>
          </a:p>
          <a:p>
            <a:pPr marL="285750" lvl="0" indent="-285750">
              <a:buFont typeface="Wingdings" pitchFamily="2" charset="2"/>
              <a:buChar char="Ø"/>
            </a:pPr>
            <a:r>
              <a:rPr lang="en-IN" sz="2400" dirty="0"/>
              <a:t>Even differentiating between people and emotions cannot be done. This means you will always feel you are talking to a robot.</a:t>
            </a:r>
          </a:p>
          <a:p>
            <a:pPr marL="285750" lvl="0" indent="-285750">
              <a:buFont typeface="Wingdings" pitchFamily="2" charset="2"/>
              <a:buChar char="Ø"/>
            </a:pPr>
            <a:r>
              <a:rPr lang="en-IN" sz="2400" dirty="0"/>
              <a:t>This device presently needs nine leads to be attached to our face which is quite impractical to make it usable.</a:t>
            </a:r>
          </a:p>
          <a:p>
            <a:pPr marL="465138" indent="-465138">
              <a:buClr>
                <a:srgbClr val="0000FF"/>
              </a:buClr>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08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16412" y="-1172"/>
            <a:ext cx="9160412" cy="6859172"/>
          </a:xfrm>
          <a:prstGeom prst="rect">
            <a:avLst/>
          </a:prstGeom>
        </p:spPr>
      </p:pic>
      <p:sp>
        <p:nvSpPr>
          <p:cNvPr id="3" name="TextBox 2"/>
          <p:cNvSpPr txBox="1"/>
          <p:nvPr/>
        </p:nvSpPr>
        <p:spPr>
          <a:xfrm rot="10800000" flipV="1">
            <a:off x="-140837" y="1156108"/>
            <a:ext cx="9204959" cy="707886"/>
          </a:xfrm>
          <a:prstGeom prst="rect">
            <a:avLst/>
          </a:prstGeom>
          <a:noFill/>
        </p:spPr>
        <p:txBody>
          <a:bodyPr wrap="square" rtlCol="0">
            <a:spAutoFit/>
          </a:bodyPr>
          <a:lstStyle/>
          <a:p>
            <a:r>
              <a:rPr lang="en-US" sz="2400" dirty="0"/>
              <a:t>                                         </a:t>
            </a:r>
            <a:r>
              <a:rPr lang="en-US" sz="4000" b="1" dirty="0">
                <a:latin typeface="Times New Roman" panose="02020603050405020304" pitchFamily="18" charset="0"/>
                <a:cs typeface="Times New Roman" panose="02020603050405020304" pitchFamily="18" charset="0"/>
              </a:rPr>
              <a:t>Applications</a:t>
            </a:r>
            <a:endParaRPr lang="en-US" altLang="en-US" sz="40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B836F9D-CFDE-411B-B8AA-17827F40866F}"/>
              </a:ext>
            </a:extLst>
          </p:cNvPr>
          <p:cNvSpPr/>
          <p:nvPr/>
        </p:nvSpPr>
        <p:spPr>
          <a:xfrm>
            <a:off x="225083" y="41148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8" name="Rectangle 7">
            <a:extLst>
              <a:ext uri="{FF2B5EF4-FFF2-40B4-BE49-F238E27FC236}">
                <a16:creationId xmlns:a16="http://schemas.microsoft.com/office/drawing/2014/main" id="{30A961C3-CBFE-42F9-AEFC-73BBE3D799A5}"/>
              </a:ext>
            </a:extLst>
          </p:cNvPr>
          <p:cNvSpPr/>
          <p:nvPr/>
        </p:nvSpPr>
        <p:spPr>
          <a:xfrm>
            <a:off x="377483" y="42672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5" name="Rectangle 4">
            <a:extLst>
              <a:ext uri="{FF2B5EF4-FFF2-40B4-BE49-F238E27FC236}">
                <a16:creationId xmlns:a16="http://schemas.microsoft.com/office/drawing/2014/main" id="{45F946F8-BACE-4C83-91BF-735F3638920D}"/>
              </a:ext>
            </a:extLst>
          </p:cNvPr>
          <p:cNvSpPr/>
          <p:nvPr/>
        </p:nvSpPr>
        <p:spPr>
          <a:xfrm>
            <a:off x="90266" y="2415900"/>
            <a:ext cx="9144000" cy="3539430"/>
          </a:xfrm>
          <a:prstGeom prst="rect">
            <a:avLst/>
          </a:prstGeom>
        </p:spPr>
        <p:txBody>
          <a:bodyPr wrap="square">
            <a:spAutoFit/>
          </a:bodyPr>
          <a:lstStyle/>
          <a:p>
            <a:pPr marL="285750" lvl="0" indent="-285750">
              <a:buFont typeface="Wingdings" pitchFamily="2" charset="2"/>
              <a:buChar char="Ø"/>
            </a:pPr>
            <a:r>
              <a:rPr lang="en-IN" sz="2800" dirty="0"/>
              <a:t>Silent Sound Technology is applied in military for communicating secret confidential matters to others.</a:t>
            </a:r>
          </a:p>
          <a:p>
            <a:pPr marL="285750" lvl="0" indent="-285750">
              <a:buFont typeface="Wingdings" pitchFamily="2" charset="2"/>
              <a:buChar char="Ø"/>
            </a:pPr>
            <a:r>
              <a:rPr lang="en-IN" sz="2800" dirty="0"/>
              <a:t>As we know in Space there is no media for sound to travel therefore this technology can be best utilized by astronauts.</a:t>
            </a:r>
          </a:p>
          <a:p>
            <a:pPr marL="285750" lvl="0" indent="-285750">
              <a:buFont typeface="Wingdings" pitchFamily="2" charset="2"/>
              <a:buChar char="Ø"/>
            </a:pPr>
            <a:r>
              <a:rPr lang="en-IN" sz="2800" dirty="0"/>
              <a:t>Helping people who have lost their voice due to illness or accident. Hence this technology can be best utilized by dumb people.</a:t>
            </a:r>
          </a:p>
          <a:p>
            <a:pPr>
              <a:defRPr/>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7500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60412" cy="6859172"/>
          </a:xfrm>
          <a:prstGeom prst="rect">
            <a:avLst/>
          </a:prstGeom>
        </p:spPr>
      </p:pic>
      <p:sp>
        <p:nvSpPr>
          <p:cNvPr id="3" name="TextBox 2"/>
          <p:cNvSpPr txBox="1"/>
          <p:nvPr/>
        </p:nvSpPr>
        <p:spPr>
          <a:xfrm rot="10800000" flipV="1">
            <a:off x="225083" y="929045"/>
            <a:ext cx="8779412" cy="646331"/>
          </a:xfrm>
          <a:prstGeom prst="rect">
            <a:avLst/>
          </a:prstGeom>
          <a:noFill/>
        </p:spPr>
        <p:txBody>
          <a:bodyPr wrap="square" rtlCol="0">
            <a:spAutoFit/>
          </a:bodyPr>
          <a:lstStyle/>
          <a:p>
            <a:pPr algn="ctr">
              <a:defRPr/>
            </a:pPr>
            <a:r>
              <a:rPr lang="en-US" sz="3600" b="1" dirty="0">
                <a:latin typeface="Times New Roman" panose="02020603050405020304" pitchFamily="18" charset="0"/>
                <a:cs typeface="Times New Roman" panose="02020603050405020304" pitchFamily="18" charset="0"/>
              </a:rPr>
              <a:t>CONCLUSION</a:t>
            </a:r>
            <a:r>
              <a:rPr lang="en-US" sz="2800" b="1" dirty="0">
                <a:latin typeface="Times New Roman" panose="02020603050405020304" pitchFamily="18" charset="0"/>
                <a:cs typeface="Times New Roman" panose="02020603050405020304" pitchFamily="18" charset="0"/>
              </a:rPr>
              <a:t> </a:t>
            </a:r>
          </a:p>
        </p:txBody>
      </p:sp>
      <p:sp>
        <p:nvSpPr>
          <p:cNvPr id="6" name="Rectangle 5">
            <a:extLst>
              <a:ext uri="{FF2B5EF4-FFF2-40B4-BE49-F238E27FC236}">
                <a16:creationId xmlns:a16="http://schemas.microsoft.com/office/drawing/2014/main" id="{5B836F9D-CFDE-411B-B8AA-17827F40866F}"/>
              </a:ext>
            </a:extLst>
          </p:cNvPr>
          <p:cNvSpPr/>
          <p:nvPr/>
        </p:nvSpPr>
        <p:spPr>
          <a:xfrm>
            <a:off x="225083" y="41148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8" name="Rectangle 7">
            <a:extLst>
              <a:ext uri="{FF2B5EF4-FFF2-40B4-BE49-F238E27FC236}">
                <a16:creationId xmlns:a16="http://schemas.microsoft.com/office/drawing/2014/main" id="{30A961C3-CBFE-42F9-AEFC-73BBE3D799A5}"/>
              </a:ext>
            </a:extLst>
          </p:cNvPr>
          <p:cNvSpPr/>
          <p:nvPr/>
        </p:nvSpPr>
        <p:spPr>
          <a:xfrm>
            <a:off x="377483" y="4267200"/>
            <a:ext cx="8995117" cy="513471"/>
          </a:xfrm>
          <a:prstGeom prst="rect">
            <a:avLst/>
          </a:prstGeom>
        </p:spPr>
        <p:txBody>
          <a:bodyPr wrap="square">
            <a:spAutoFit/>
          </a:bodyPr>
          <a:lstStyle/>
          <a:p>
            <a:pPr lvl="1"/>
            <a:endParaRPr lang="en-US" altLang="en-US" sz="2400" dirty="0">
              <a:latin typeface="Times New Roman" panose="02020603050405020304" pitchFamily="18" charset="0"/>
            </a:endParaRPr>
          </a:p>
        </p:txBody>
      </p:sp>
      <p:sp>
        <p:nvSpPr>
          <p:cNvPr id="2" name="Rectangle 1">
            <a:extLst>
              <a:ext uri="{FF2B5EF4-FFF2-40B4-BE49-F238E27FC236}">
                <a16:creationId xmlns:a16="http://schemas.microsoft.com/office/drawing/2014/main" id="{8F70F4AE-9D3B-4A60-8DCF-01CC975887A7}"/>
              </a:ext>
            </a:extLst>
          </p:cNvPr>
          <p:cNvSpPr/>
          <p:nvPr/>
        </p:nvSpPr>
        <p:spPr>
          <a:xfrm>
            <a:off x="176048" y="2286000"/>
            <a:ext cx="8742869" cy="2763834"/>
          </a:xfrm>
          <a:prstGeom prst="rect">
            <a:avLst/>
          </a:prstGeom>
        </p:spPr>
        <p:txBody>
          <a:bodyPr wrap="square">
            <a:spAutoFit/>
          </a:bodyPr>
          <a:lstStyle/>
          <a:p>
            <a:pPr marL="342900" indent="-342900">
              <a:spcBef>
                <a:spcPct val="20000"/>
              </a:spcBef>
              <a:buClr>
                <a:schemeClr val="tx1"/>
              </a:buClr>
              <a:buSzPct val="60000"/>
              <a:buFont typeface="Wingdings" panose="05000000000000000000" pitchFamily="2" charset="2"/>
              <a:buChar char="Ø"/>
              <a:defRPr/>
            </a:pPr>
            <a:r>
              <a:rPr lang="en-IN" sz="2800" dirty="0">
                <a:latin typeface="Times New Roman" panose="02020603050405020304" pitchFamily="18" charset="0"/>
                <a:cs typeface="Times New Roman" panose="02020603050405020304" pitchFamily="18" charset="0"/>
              </a:rPr>
              <a:t>Silent Sound Technology, one of the recent trends in the field of information technology implements “Talking Without Talking”.</a:t>
            </a:r>
          </a:p>
          <a:p>
            <a:pPr marL="342900" indent="-342900">
              <a:spcBef>
                <a:spcPct val="20000"/>
              </a:spcBef>
              <a:buClr>
                <a:schemeClr val="tx1"/>
              </a:buClr>
              <a:buSzPct val="60000"/>
              <a:buFont typeface="Wingdings" panose="05000000000000000000" pitchFamily="2" charset="2"/>
              <a:buChar char="Ø"/>
              <a:defRPr/>
            </a:pPr>
            <a:r>
              <a:rPr lang="en-IN" sz="2800" dirty="0">
                <a:latin typeface="Times New Roman" panose="02020603050405020304" pitchFamily="18" charset="0"/>
                <a:cs typeface="Times New Roman" panose="02020603050405020304" pitchFamily="18" charset="0"/>
              </a:rPr>
              <a:t> It will be one of the innovation and useful technology and in mere future this technology will be use in our day to day life.</a:t>
            </a:r>
            <a:endParaRPr lang="en-US" sz="28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8508885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858000"/>
          </a:xfrm>
          <a:prstGeom prst="rect">
            <a:avLst/>
          </a:prstGeom>
        </p:spPr>
      </p:pic>
      <p:sp>
        <p:nvSpPr>
          <p:cNvPr id="2" name="Rectangle 1">
            <a:extLst>
              <a:ext uri="{FF2B5EF4-FFF2-40B4-BE49-F238E27FC236}">
                <a16:creationId xmlns:a16="http://schemas.microsoft.com/office/drawing/2014/main" id="{274578AD-2BD9-4EA2-9A92-F5EEB56DBAAD}"/>
              </a:ext>
            </a:extLst>
          </p:cNvPr>
          <p:cNvSpPr/>
          <p:nvPr/>
        </p:nvSpPr>
        <p:spPr>
          <a:xfrm>
            <a:off x="2819400" y="990600"/>
            <a:ext cx="3810000" cy="646331"/>
          </a:xfrm>
          <a:prstGeom prst="rect">
            <a:avLst/>
          </a:prstGeom>
        </p:spPr>
        <p:txBody>
          <a:bodyPr wrap="square">
            <a:spAutoFit/>
          </a:bodyPr>
          <a:lstStyle/>
          <a:p>
            <a:r>
              <a:rPr lang="en-US" sz="3600" b="1" dirty="0">
                <a:latin typeface="Times New Roman" panose="02020603050405020304" pitchFamily="18" charset="0"/>
                <a:cs typeface="Times New Roman" panose="02020603050405020304" pitchFamily="18" charset="0"/>
              </a:rPr>
              <a:t>FUTURE SCOPE </a:t>
            </a:r>
            <a:endParaRPr lang="en-IN" sz="3600"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53D7AEE-BB6B-4528-8CE4-D4A0CB07224F}"/>
              </a:ext>
            </a:extLst>
          </p:cNvPr>
          <p:cNvSpPr/>
          <p:nvPr/>
        </p:nvSpPr>
        <p:spPr>
          <a:xfrm>
            <a:off x="25790" y="2013799"/>
            <a:ext cx="4546210" cy="4038029"/>
          </a:xfrm>
          <a:prstGeom prst="rect">
            <a:avLst/>
          </a:prstGeom>
        </p:spPr>
        <p:txBody>
          <a:bodyPr wrap="square">
            <a:spAutoFit/>
          </a:bodyPr>
          <a:lstStyle/>
          <a:p>
            <a:pPr marL="285750" indent="-285750">
              <a:buFont typeface="Wingdings" pitchFamily="2" charset="2"/>
              <a:buChar char="Ø"/>
            </a:pPr>
            <a:r>
              <a:rPr lang="en-IN" dirty="0"/>
              <a:t>Silent sound technology gives way to a bright future to speech recognition technology from simple voice commands to memorandum dictated over the phone all this is fairly possible in noisy public places.</a:t>
            </a:r>
          </a:p>
          <a:p>
            <a:pPr marL="285750" indent="-285750">
              <a:buFont typeface="Wingdings" pitchFamily="2" charset="2"/>
              <a:buChar char="Ø"/>
            </a:pPr>
            <a:r>
              <a:rPr lang="en-IN" dirty="0"/>
              <a:t>Without having electrodes hanging all around your face, these electrodes will be incorporated into cell phones.</a:t>
            </a:r>
          </a:p>
          <a:p>
            <a:pPr marL="285750" indent="-285750">
              <a:buFont typeface="Wingdings" pitchFamily="2" charset="2"/>
              <a:buChar char="Ø"/>
            </a:pPr>
            <a:r>
              <a:rPr lang="en-IN" dirty="0"/>
              <a:t>It may have features like lip reading based on image recognition &amp; processing rather than electromyography.</a:t>
            </a:r>
          </a:p>
          <a:p>
            <a:pPr marL="285750" indent="-285750">
              <a:buFont typeface="Wingdings" pitchFamily="2" charset="2"/>
              <a:buChar char="Ø"/>
            </a:pPr>
            <a:r>
              <a:rPr lang="en-IN" dirty="0"/>
              <a:t>Nano technology will be a mentionable step towards making the device handy.</a:t>
            </a:r>
          </a:p>
          <a:p>
            <a:pPr>
              <a:lnSpc>
                <a:spcPct val="80000"/>
              </a:lnSpc>
              <a:defRPr/>
            </a:pPr>
            <a:endParaRPr lang="en-US" sz="2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6AAEB3C-68F5-2D4F-8F2B-7E14A76CD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013799"/>
            <a:ext cx="3657600" cy="3448050"/>
          </a:xfrm>
          <a:prstGeom prst="rect">
            <a:avLst/>
          </a:prstGeom>
        </p:spPr>
      </p:pic>
    </p:spTree>
    <p:extLst>
      <p:ext uri="{BB962C8B-B14F-4D97-AF65-F5344CB8AC3E}">
        <p14:creationId xmlns:p14="http://schemas.microsoft.com/office/powerpoint/2010/main" val="3595850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858000"/>
          </a:xfrm>
          <a:prstGeom prst="rect">
            <a:avLst/>
          </a:prstGeom>
        </p:spPr>
      </p:pic>
      <p:sp>
        <p:nvSpPr>
          <p:cNvPr id="2" name="Rectangle 1">
            <a:extLst>
              <a:ext uri="{FF2B5EF4-FFF2-40B4-BE49-F238E27FC236}">
                <a16:creationId xmlns:a16="http://schemas.microsoft.com/office/drawing/2014/main" id="{6E109AD7-B27C-43A5-9CDF-49ED5A56E680}"/>
              </a:ext>
            </a:extLst>
          </p:cNvPr>
          <p:cNvSpPr/>
          <p:nvPr/>
        </p:nvSpPr>
        <p:spPr>
          <a:xfrm>
            <a:off x="2895600" y="2667442"/>
            <a:ext cx="3627788" cy="769441"/>
          </a:xfrm>
          <a:prstGeom prst="rect">
            <a:avLst/>
          </a:prstGeom>
        </p:spPr>
        <p:txBody>
          <a:bodyPr wrap="none">
            <a:spAutoFit/>
          </a:bodyPr>
          <a:lstStyle/>
          <a:p>
            <a:r>
              <a:rPr lang="en-US" altLang="en-US" sz="4400" b="1" dirty="0">
                <a:latin typeface="Times New Roman" panose="02020603050405020304" pitchFamily="18" charset="0"/>
              </a:rPr>
              <a:t>THANK YOU</a:t>
            </a:r>
            <a:endParaRPr lang="en-IN" sz="4400" b="1" dirty="0"/>
          </a:p>
        </p:txBody>
      </p:sp>
    </p:spTree>
    <p:extLst>
      <p:ext uri="{BB962C8B-B14F-4D97-AF65-F5344CB8AC3E}">
        <p14:creationId xmlns:p14="http://schemas.microsoft.com/office/powerpoint/2010/main" val="46282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934200"/>
          </a:xfrm>
          <a:prstGeom prst="rect">
            <a:avLst/>
          </a:prstGeom>
        </p:spPr>
      </p:pic>
      <p:sp>
        <p:nvSpPr>
          <p:cNvPr id="2" name="Rectangle 1">
            <a:extLst>
              <a:ext uri="{FF2B5EF4-FFF2-40B4-BE49-F238E27FC236}">
                <a16:creationId xmlns:a16="http://schemas.microsoft.com/office/drawing/2014/main" id="{0CE28C81-D845-4854-B0A9-A2469D29CA7B}"/>
              </a:ext>
            </a:extLst>
          </p:cNvPr>
          <p:cNvSpPr/>
          <p:nvPr/>
        </p:nvSpPr>
        <p:spPr>
          <a:xfrm>
            <a:off x="152400" y="1704943"/>
            <a:ext cx="8610600" cy="523220"/>
          </a:xfrm>
          <a:prstGeom prst="rect">
            <a:avLst/>
          </a:prstGeom>
        </p:spPr>
        <p:txBody>
          <a:bodyPr wrap="square">
            <a:spAutoFit/>
          </a:bodyPr>
          <a:lstStyle/>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3F89B78-89E2-4BC8-B35B-667BF409BAED}"/>
              </a:ext>
            </a:extLst>
          </p:cNvPr>
          <p:cNvSpPr/>
          <p:nvPr/>
        </p:nvSpPr>
        <p:spPr>
          <a:xfrm>
            <a:off x="685800" y="762000"/>
            <a:ext cx="4876800" cy="4893647"/>
          </a:xfrm>
          <a:prstGeom prst="rect">
            <a:avLst/>
          </a:prstGeom>
        </p:spPr>
        <p:txBody>
          <a:bodyPr wrap="square">
            <a:spAutoFit/>
          </a:bodyPr>
          <a:lstStyle/>
          <a:p>
            <a:r>
              <a:rPr lang="en-IN" sz="3600" dirty="0">
                <a:latin typeface="Times New Roman" panose="02020603050405020304" pitchFamily="18" charset="0"/>
                <a:cs typeface="Times New Roman" panose="02020603050405020304" pitchFamily="18" charset="0"/>
              </a:rPr>
              <a:t>   INTRODUCTION</a:t>
            </a:r>
          </a:p>
          <a:p>
            <a:endParaRPr lang="en-IN" sz="3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Amazing solution for those who had lost their voice but wish to speak over phone.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Developed at the Karlsruhe Institute of Technology, Germany.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Detects every lip movement and Internally converts the electrical pulses into sounds signals and sends them neglecting all other surrounding noise.</a:t>
            </a:r>
          </a:p>
        </p:txBody>
      </p:sp>
      <p:pic>
        <p:nvPicPr>
          <p:cNvPr id="7" name="Picture 6">
            <a:extLst>
              <a:ext uri="{FF2B5EF4-FFF2-40B4-BE49-F238E27FC236}">
                <a16:creationId xmlns:a16="http://schemas.microsoft.com/office/drawing/2014/main" id="{0E71D6E8-CA90-E743-A1DD-2FC5ED4B7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5000" y="2594859"/>
            <a:ext cx="2743200" cy="2828893"/>
          </a:xfrm>
          <a:prstGeom prst="rect">
            <a:avLst/>
          </a:prstGeom>
        </p:spPr>
      </p:pic>
    </p:spTree>
    <p:extLst>
      <p:ext uri="{BB962C8B-B14F-4D97-AF65-F5344CB8AC3E}">
        <p14:creationId xmlns:p14="http://schemas.microsoft.com/office/powerpoint/2010/main" val="132897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934200"/>
          </a:xfrm>
          <a:prstGeom prst="rect">
            <a:avLst/>
          </a:prstGeom>
        </p:spPr>
      </p:pic>
      <p:sp>
        <p:nvSpPr>
          <p:cNvPr id="2" name="Rectangle 1">
            <a:extLst>
              <a:ext uri="{FF2B5EF4-FFF2-40B4-BE49-F238E27FC236}">
                <a16:creationId xmlns:a16="http://schemas.microsoft.com/office/drawing/2014/main" id="{0CE28C81-D845-4854-B0A9-A2469D29CA7B}"/>
              </a:ext>
            </a:extLst>
          </p:cNvPr>
          <p:cNvSpPr/>
          <p:nvPr/>
        </p:nvSpPr>
        <p:spPr>
          <a:xfrm>
            <a:off x="304800" y="2590800"/>
            <a:ext cx="8458200" cy="8925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3F89B78-89E2-4BC8-B35B-667BF409BAED}"/>
              </a:ext>
            </a:extLst>
          </p:cNvPr>
          <p:cNvSpPr/>
          <p:nvPr/>
        </p:nvSpPr>
        <p:spPr>
          <a:xfrm>
            <a:off x="373117" y="934135"/>
            <a:ext cx="6857999" cy="646331"/>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       </a:t>
            </a:r>
            <a:r>
              <a:rPr lang="en-IN" sz="3600" dirty="0">
                <a:latin typeface="Times New Roman" panose="02020603050405020304" pitchFamily="18" charset="0"/>
                <a:cs typeface="Times New Roman" panose="02020603050405020304" pitchFamily="18" charset="0"/>
              </a:rPr>
              <a:t>NEED FOR SILENT SOUND</a:t>
            </a:r>
          </a:p>
        </p:txBody>
      </p:sp>
      <p:sp>
        <p:nvSpPr>
          <p:cNvPr id="6" name="Rectangle 5">
            <a:extLst>
              <a:ext uri="{FF2B5EF4-FFF2-40B4-BE49-F238E27FC236}">
                <a16:creationId xmlns:a16="http://schemas.microsoft.com/office/drawing/2014/main" id="{FD69C9FA-0150-419A-AB53-72EBEEF4DC68}"/>
              </a:ext>
            </a:extLst>
          </p:cNvPr>
          <p:cNvSpPr/>
          <p:nvPr/>
        </p:nvSpPr>
        <p:spPr>
          <a:xfrm>
            <a:off x="399393" y="1729026"/>
            <a:ext cx="4401207" cy="4524315"/>
          </a:xfrm>
          <a:prstGeom prst="rect">
            <a:avLst/>
          </a:prstGeom>
        </p:spPr>
        <p:txBody>
          <a:bodyPr wrap="square">
            <a:spAutoFit/>
          </a:bodyPr>
          <a:lstStyle/>
          <a:p>
            <a:pPr>
              <a:defRPr/>
            </a:pPr>
            <a:r>
              <a:rPr lang="en-IN" sz="2400" dirty="0">
                <a:latin typeface="Times New Roman" panose="02020603050405020304" pitchFamily="18" charset="0"/>
                <a:cs typeface="Times New Roman" panose="02020603050405020304" pitchFamily="18" charset="0"/>
              </a:rPr>
              <a:t>An end to embarrassed situations such as: </a:t>
            </a:r>
          </a:p>
          <a:p>
            <a:pPr marL="285750" indent="-285750">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A person answering his silent, but vibrating cell phone in a meeting, lecture or performance, and whispering loudly, “ I can’t talk to you right now” . </a:t>
            </a:r>
          </a:p>
          <a:p>
            <a:pPr marL="285750" indent="-285750">
              <a:buFont typeface="Arial" panose="020B0604020202020204" pitchFamily="34" charset="0"/>
              <a:buChar char="•"/>
              <a:defRPr/>
            </a:pPr>
            <a:r>
              <a:rPr lang="en-IN" sz="2400" dirty="0">
                <a:latin typeface="Times New Roman" panose="02020603050405020304" pitchFamily="18" charset="0"/>
                <a:cs typeface="Times New Roman" panose="02020603050405020304" pitchFamily="18" charset="0"/>
              </a:rPr>
              <a:t> In the case of an urgent call, apologetically rushing out of the room in order to answer or call the person back.</a:t>
            </a: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2629705-BA5E-1249-8489-C684E685E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5193" y="1905000"/>
            <a:ext cx="3849414" cy="3581400"/>
          </a:xfrm>
          <a:prstGeom prst="rect">
            <a:avLst/>
          </a:prstGeom>
        </p:spPr>
      </p:pic>
    </p:spTree>
    <p:extLst>
      <p:ext uri="{BB962C8B-B14F-4D97-AF65-F5344CB8AC3E}">
        <p14:creationId xmlns:p14="http://schemas.microsoft.com/office/powerpoint/2010/main" val="2886748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38100"/>
            <a:ext cx="9144000" cy="6934200"/>
          </a:xfrm>
          <a:prstGeom prst="rect">
            <a:avLst/>
          </a:prstGeom>
        </p:spPr>
      </p:pic>
      <p:sp>
        <p:nvSpPr>
          <p:cNvPr id="2" name="Rectangle 1">
            <a:extLst>
              <a:ext uri="{FF2B5EF4-FFF2-40B4-BE49-F238E27FC236}">
                <a16:creationId xmlns:a16="http://schemas.microsoft.com/office/drawing/2014/main" id="{0CE28C81-D845-4854-B0A9-A2469D29CA7B}"/>
              </a:ext>
            </a:extLst>
          </p:cNvPr>
          <p:cNvSpPr/>
          <p:nvPr/>
        </p:nvSpPr>
        <p:spPr>
          <a:xfrm>
            <a:off x="304800" y="2590800"/>
            <a:ext cx="8458200" cy="8925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a:t>
            </a:r>
          </a:p>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3F89B78-89E2-4BC8-B35B-667BF409BAED}"/>
              </a:ext>
            </a:extLst>
          </p:cNvPr>
          <p:cNvSpPr/>
          <p:nvPr/>
        </p:nvSpPr>
        <p:spPr>
          <a:xfrm>
            <a:off x="0" y="914400"/>
            <a:ext cx="9144000" cy="584775"/>
          </a:xfrm>
          <a:prstGeom prst="rect">
            <a:avLst/>
          </a:prstGeom>
        </p:spPr>
        <p:txBody>
          <a:bodyPr wrap="square">
            <a:spAutoFit/>
          </a:bodyPr>
          <a:lstStyle/>
          <a:p>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D69C9FA-0150-419A-AB53-72EBEEF4DC68}"/>
              </a:ext>
            </a:extLst>
          </p:cNvPr>
          <p:cNvSpPr/>
          <p:nvPr/>
        </p:nvSpPr>
        <p:spPr>
          <a:xfrm>
            <a:off x="0" y="1752600"/>
            <a:ext cx="9144000" cy="584775"/>
          </a:xfrm>
          <a:prstGeom prst="rect">
            <a:avLst/>
          </a:prstGeom>
        </p:spPr>
        <p:txBody>
          <a:bodyPr wrap="square">
            <a:spAutoFit/>
          </a:bodyPr>
          <a:lstStyle/>
          <a:p>
            <a:pPr marL="457200" indent="-457200">
              <a:buFont typeface="Wingdings" panose="05000000000000000000" pitchFamily="2" charset="2"/>
              <a:buChar char="Ø"/>
              <a:defRPr/>
            </a:pPr>
            <a:endParaRPr lang="en-US" sz="3200" dirty="0">
              <a:latin typeface="Times New Roman" pitchFamily="18" charset="0"/>
            </a:endParaRPr>
          </a:p>
        </p:txBody>
      </p:sp>
      <p:sp>
        <p:nvSpPr>
          <p:cNvPr id="7" name="Rectangle 6">
            <a:extLst>
              <a:ext uri="{FF2B5EF4-FFF2-40B4-BE49-F238E27FC236}">
                <a16:creationId xmlns:a16="http://schemas.microsoft.com/office/drawing/2014/main" id="{8ABE6B83-40D0-4500-991C-2E8E42A581D8}"/>
              </a:ext>
            </a:extLst>
          </p:cNvPr>
          <p:cNvSpPr/>
          <p:nvPr/>
        </p:nvSpPr>
        <p:spPr>
          <a:xfrm>
            <a:off x="1342916" y="914400"/>
            <a:ext cx="6705600" cy="646331"/>
          </a:xfrm>
          <a:prstGeom prst="rect">
            <a:avLst/>
          </a:prstGeom>
        </p:spPr>
        <p:txBody>
          <a:bodyPr wrap="square">
            <a:spAutoFit/>
          </a:bodyPr>
          <a:lstStyle/>
          <a:p>
            <a:pPr>
              <a:spcBef>
                <a:spcPct val="0"/>
              </a:spcBef>
              <a:buClrTx/>
              <a:buSzTx/>
              <a:buFontTx/>
              <a:buNone/>
            </a:pPr>
            <a:r>
              <a:rPr lang="en-US" altLang="en-US" b="1" dirty="0"/>
              <a:t>                               </a:t>
            </a:r>
            <a:r>
              <a:rPr lang="en-US" altLang="en-US" sz="3600" b="1" dirty="0">
                <a:latin typeface="Times New Roman" panose="02020603050405020304" pitchFamily="18" charset="0"/>
                <a:cs typeface="Times New Roman" panose="02020603050405020304" pitchFamily="18" charset="0"/>
              </a:rPr>
              <a:t>METHODS</a:t>
            </a:r>
            <a:endParaRPr lang="en-IN" altLang="en-US" sz="36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9D55D38-92BC-BE42-AEF5-62617E2033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1250" y="1806902"/>
            <a:ext cx="6921500" cy="4318000"/>
          </a:xfrm>
          <a:prstGeom prst="rect">
            <a:avLst/>
          </a:prstGeom>
        </p:spPr>
      </p:pic>
    </p:spTree>
    <p:extLst>
      <p:ext uri="{BB962C8B-B14F-4D97-AF65-F5344CB8AC3E}">
        <p14:creationId xmlns:p14="http://schemas.microsoft.com/office/powerpoint/2010/main" val="3857407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440594" cy="6858000"/>
          </a:xfrm>
          <a:prstGeom prst="rect">
            <a:avLst/>
          </a:prstGeom>
        </p:spPr>
      </p:pic>
      <p:sp>
        <p:nvSpPr>
          <p:cNvPr id="3" name="TextBox 2"/>
          <p:cNvSpPr txBox="1"/>
          <p:nvPr/>
        </p:nvSpPr>
        <p:spPr>
          <a:xfrm>
            <a:off x="76200" y="806678"/>
            <a:ext cx="9144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ELECTROMYOGRAPHY</a:t>
            </a:r>
            <a:endParaRPr lang="en-US" sz="32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AD0744C7-5744-4A45-9653-3670A604DD9D}"/>
              </a:ext>
            </a:extLst>
          </p:cNvPr>
          <p:cNvSpPr/>
          <p:nvPr/>
        </p:nvSpPr>
        <p:spPr>
          <a:xfrm>
            <a:off x="0" y="1524000"/>
            <a:ext cx="9220200" cy="2308324"/>
          </a:xfrm>
          <a:prstGeom prst="rect">
            <a:avLst/>
          </a:prstGeom>
        </p:spPr>
        <p:txBody>
          <a:bodyPr wrap="square">
            <a:spAutoFit/>
          </a:bodyPr>
          <a:lstStyle/>
          <a:p>
            <a:pPr marL="285750" indent="-285750">
              <a:buFont typeface="Wingdings" pitchFamily="2" charset="2"/>
              <a:buChar char="q"/>
              <a:defRPr/>
            </a:pPr>
            <a:r>
              <a:rPr lang="en-IN" sz="2400" dirty="0">
                <a:latin typeface="Times New Roman" panose="02020603050405020304" pitchFamily="18" charset="0"/>
                <a:cs typeface="Times New Roman" panose="02020603050405020304" pitchFamily="18" charset="0"/>
              </a:rPr>
              <a:t>A technique for evaluating and recording the electrical activity produced by skeletal muscles.</a:t>
            </a:r>
          </a:p>
          <a:p>
            <a:pPr marL="285750" indent="-285750">
              <a:buFont typeface="Wingdings" pitchFamily="2" charset="2"/>
              <a:buChar char="q"/>
              <a:defRPr/>
            </a:pPr>
            <a:r>
              <a:rPr lang="en-IN" sz="2400" dirty="0">
                <a:latin typeface="Times New Roman" panose="02020603050405020304" pitchFamily="18" charset="0"/>
                <a:cs typeface="Times New Roman" panose="02020603050405020304" pitchFamily="18" charset="0"/>
              </a:rPr>
              <a:t>It detects the electrical potential generated by muscle cells, when these cells are electrically or neurologically activated. </a:t>
            </a:r>
          </a:p>
          <a:p>
            <a:pPr marL="285750" indent="-285750">
              <a:buFont typeface="Wingdings" pitchFamily="2" charset="2"/>
              <a:buChar char="q"/>
              <a:defRPr/>
            </a:pPr>
            <a:r>
              <a:rPr lang="en-IN" sz="2400" dirty="0">
                <a:latin typeface="Times New Roman" panose="02020603050405020304" pitchFamily="18" charset="0"/>
                <a:cs typeface="Times New Roman" panose="02020603050405020304" pitchFamily="18" charset="0"/>
              </a:rPr>
              <a:t>Performed using instruments called electromyograph, to produce a record called an electromyogram</a:t>
            </a:r>
            <a:endParaRPr lang="en-US" sz="24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D922F524-D565-344B-B162-8C47D2989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964871"/>
            <a:ext cx="6234113" cy="2209800"/>
          </a:xfrm>
          <a:prstGeom prst="rect">
            <a:avLst/>
          </a:prstGeom>
        </p:spPr>
      </p:pic>
    </p:spTree>
    <p:extLst>
      <p:ext uri="{BB962C8B-B14F-4D97-AF65-F5344CB8AC3E}">
        <p14:creationId xmlns:p14="http://schemas.microsoft.com/office/powerpoint/2010/main" val="4039866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14068" y="0"/>
            <a:ext cx="9144000" cy="6858000"/>
          </a:xfrm>
          <a:prstGeom prst="rect">
            <a:avLst/>
          </a:prstGeom>
        </p:spPr>
      </p:pic>
      <p:sp>
        <p:nvSpPr>
          <p:cNvPr id="3" name="TextBox 2"/>
          <p:cNvSpPr txBox="1"/>
          <p:nvPr/>
        </p:nvSpPr>
        <p:spPr>
          <a:xfrm>
            <a:off x="311834" y="838200"/>
            <a:ext cx="8520332"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ELECTROMYOGRAPHY SIGNAL GENERATION</a:t>
            </a:r>
            <a:endParaRPr lang="en-US" sz="28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5E0EB51-54BF-5741-A2C0-CC52EB9BB5FC}"/>
              </a:ext>
            </a:extLst>
          </p:cNvPr>
          <p:cNvSpPr/>
          <p:nvPr/>
        </p:nvSpPr>
        <p:spPr>
          <a:xfrm>
            <a:off x="762000" y="1752600"/>
            <a:ext cx="7086600" cy="1061829"/>
          </a:xfrm>
          <a:prstGeom prst="rect">
            <a:avLst/>
          </a:prstGeom>
        </p:spPr>
        <p:txBody>
          <a:bodyPr wrap="square">
            <a:spAutoFit/>
          </a:bodyPr>
          <a:lstStyle/>
          <a:p>
            <a:pPr marL="285750" indent="-285750" algn="just">
              <a:spcBef>
                <a:spcPct val="50000"/>
              </a:spcBef>
              <a:buFont typeface="Wingdings" pitchFamily="2" charset="2"/>
              <a:buChar char="q"/>
            </a:pPr>
            <a:r>
              <a:rPr lang="en-IN" dirty="0"/>
              <a:t>Monitor tiny muscular movements that occur when we speak. </a:t>
            </a:r>
          </a:p>
          <a:p>
            <a:pPr marL="285750" indent="-285750" algn="just">
              <a:spcBef>
                <a:spcPct val="50000"/>
              </a:spcBef>
              <a:buFont typeface="Wingdings" pitchFamily="2" charset="2"/>
              <a:buChar char="q"/>
            </a:pPr>
            <a:r>
              <a:rPr lang="en-IN" dirty="0"/>
              <a:t> Monitored signals are converted into electrical pulses that can then be turned into speech, without a sound uttered. </a:t>
            </a:r>
          </a:p>
        </p:txBody>
      </p:sp>
      <p:pic>
        <p:nvPicPr>
          <p:cNvPr id="6" name="Picture 5">
            <a:extLst>
              <a:ext uri="{FF2B5EF4-FFF2-40B4-BE49-F238E27FC236}">
                <a16:creationId xmlns:a16="http://schemas.microsoft.com/office/drawing/2014/main" id="{F335B305-BF82-8841-891B-ECAB6A365A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0200" y="2971800"/>
            <a:ext cx="5613400" cy="3200400"/>
          </a:xfrm>
          <a:prstGeom prst="rect">
            <a:avLst/>
          </a:prstGeom>
        </p:spPr>
      </p:pic>
    </p:spTree>
    <p:extLst>
      <p:ext uri="{BB962C8B-B14F-4D97-AF65-F5344CB8AC3E}">
        <p14:creationId xmlns:p14="http://schemas.microsoft.com/office/powerpoint/2010/main" val="1151831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858000"/>
          </a:xfrm>
          <a:prstGeom prst="rect">
            <a:avLst/>
          </a:prstGeom>
        </p:spPr>
      </p:pic>
      <p:sp>
        <p:nvSpPr>
          <p:cNvPr id="3" name="TextBox 2"/>
          <p:cNvSpPr txBox="1"/>
          <p:nvPr/>
        </p:nvSpPr>
        <p:spPr>
          <a:xfrm>
            <a:off x="0" y="914400"/>
            <a:ext cx="9144000" cy="369332"/>
          </a:xfrm>
          <a:prstGeom prst="rect">
            <a:avLst/>
          </a:prstGeom>
          <a:noFill/>
        </p:spPr>
        <p:txBody>
          <a:bodyPr wrap="square" rtlCol="0">
            <a:spAutoFit/>
          </a:bodyPr>
          <a:lstStyle/>
          <a:p>
            <a:endParaRPr lang="en-US" dirty="0"/>
          </a:p>
        </p:txBody>
      </p:sp>
      <p:sp>
        <p:nvSpPr>
          <p:cNvPr id="2" name="TextBox 1">
            <a:extLst>
              <a:ext uri="{FF2B5EF4-FFF2-40B4-BE49-F238E27FC236}">
                <a16:creationId xmlns:a16="http://schemas.microsoft.com/office/drawing/2014/main" id="{590F787C-558C-C141-B6C2-D0921AEB2B1B}"/>
              </a:ext>
            </a:extLst>
          </p:cNvPr>
          <p:cNvSpPr txBox="1"/>
          <p:nvPr/>
        </p:nvSpPr>
        <p:spPr>
          <a:xfrm>
            <a:off x="2133600" y="775900"/>
            <a:ext cx="4634602" cy="646331"/>
          </a:xfrm>
          <a:prstGeom prst="rect">
            <a:avLst/>
          </a:prstGeom>
          <a:noFill/>
        </p:spPr>
        <p:txBody>
          <a:bodyPr wrap="none" rtlCol="0">
            <a:spAutoFit/>
          </a:bodyPr>
          <a:lstStyle/>
          <a:p>
            <a:r>
              <a:rPr lang="en-US" sz="3600" dirty="0">
                <a:latin typeface="Times New Roman" panose="02020603050405020304" pitchFamily="18" charset="0"/>
                <a:cs typeface="Times New Roman" panose="02020603050405020304" pitchFamily="18" charset="0"/>
              </a:rPr>
              <a:t>IMAGE PROCESSING</a:t>
            </a:r>
          </a:p>
        </p:txBody>
      </p:sp>
      <p:sp>
        <p:nvSpPr>
          <p:cNvPr id="8" name="Rectangle 7">
            <a:extLst>
              <a:ext uri="{FF2B5EF4-FFF2-40B4-BE49-F238E27FC236}">
                <a16:creationId xmlns:a16="http://schemas.microsoft.com/office/drawing/2014/main" id="{3437E7C6-9119-8C44-9600-49EF380C8FC7}"/>
              </a:ext>
            </a:extLst>
          </p:cNvPr>
          <p:cNvSpPr/>
          <p:nvPr/>
        </p:nvSpPr>
        <p:spPr>
          <a:xfrm>
            <a:off x="228598" y="1624041"/>
            <a:ext cx="8686802" cy="2308324"/>
          </a:xfrm>
          <a:prstGeom prst="rect">
            <a:avLst/>
          </a:prstGeom>
        </p:spPr>
        <p:txBody>
          <a:bodyPr wrap="square">
            <a:spAutoFit/>
          </a:bodyPr>
          <a:lstStyle/>
          <a:p>
            <a:pPr marL="285750" indent="-285750">
              <a:buFont typeface="Wingdings" pitchFamily="2" charset="2"/>
              <a:buChar char="q"/>
            </a:pPr>
            <a:r>
              <a:rPr lang="en-IN" sz="2400" dirty="0">
                <a:solidFill>
                  <a:srgbClr val="3B3835"/>
                </a:solidFill>
                <a:latin typeface="Times New Roman" panose="02020603050405020304" pitchFamily="18" charset="0"/>
                <a:cs typeface="Times New Roman" panose="02020603050405020304" pitchFamily="18" charset="0"/>
              </a:rPr>
              <a:t>Another way to obtain direct information on the vocal tract configuration is via imaging techniques.</a:t>
            </a:r>
          </a:p>
          <a:p>
            <a:pPr marL="285750" indent="-285750">
              <a:buFont typeface="Wingdings" pitchFamily="2" charset="2"/>
              <a:buChar char="q"/>
            </a:pPr>
            <a:r>
              <a:rPr lang="en-IN" sz="2400" dirty="0">
                <a:solidFill>
                  <a:srgbClr val="3B3835"/>
                </a:solidFill>
                <a:latin typeface="Times New Roman" panose="02020603050405020304" pitchFamily="18" charset="0"/>
                <a:cs typeface="Times New Roman" panose="02020603050405020304" pitchFamily="18" charset="0"/>
              </a:rPr>
              <a:t>Ultrasound imagery is a non-invasive and clinically safe procedure which makes possible the real-time visualization </a:t>
            </a:r>
          </a:p>
          <a:p>
            <a:pPr marL="285750" indent="-285750">
              <a:buFont typeface="Wingdings" pitchFamily="2" charset="2"/>
              <a:buChar char="q"/>
            </a:pPr>
            <a:r>
              <a:rPr lang="en-IN" sz="2400" dirty="0">
                <a:solidFill>
                  <a:srgbClr val="3B3835"/>
                </a:solidFill>
                <a:latin typeface="Times New Roman" panose="02020603050405020304" pitchFamily="18" charset="0"/>
                <a:cs typeface="Times New Roman" panose="02020603050405020304" pitchFamily="18" charset="0"/>
              </a:rPr>
              <a:t>An ultrasound transducer, placed beneath the chin, can provide a partial view of the tongue surface.</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908F267-30FB-8349-8067-391FC0A6C02A}"/>
              </a:ext>
            </a:extLst>
          </p:cNvPr>
          <p:cNvPicPr/>
          <p:nvPr/>
        </p:nvPicPr>
        <p:blipFill>
          <a:blip r:embed="rId3">
            <a:extLst>
              <a:ext uri="{28A0092B-C50C-407E-A947-70E740481C1C}">
                <a14:useLocalDpi xmlns:a14="http://schemas.microsoft.com/office/drawing/2010/main" val="0"/>
              </a:ext>
            </a:extLst>
          </a:blip>
          <a:stretch>
            <a:fillRect/>
          </a:stretch>
        </p:blipFill>
        <p:spPr>
          <a:xfrm>
            <a:off x="1013141" y="3948500"/>
            <a:ext cx="7117715" cy="2133600"/>
          </a:xfrm>
          <a:prstGeom prst="rect">
            <a:avLst/>
          </a:prstGeom>
        </p:spPr>
      </p:pic>
    </p:spTree>
    <p:extLst>
      <p:ext uri="{BB962C8B-B14F-4D97-AF65-F5344CB8AC3E}">
        <p14:creationId xmlns:p14="http://schemas.microsoft.com/office/powerpoint/2010/main" val="1016580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0" y="0"/>
            <a:ext cx="9144000" cy="6858000"/>
          </a:xfrm>
          <a:prstGeom prst="rect">
            <a:avLst/>
          </a:prstGeom>
        </p:spPr>
      </p:pic>
      <p:sp>
        <p:nvSpPr>
          <p:cNvPr id="2" name="Rectangle 1">
            <a:extLst>
              <a:ext uri="{FF2B5EF4-FFF2-40B4-BE49-F238E27FC236}">
                <a16:creationId xmlns:a16="http://schemas.microsoft.com/office/drawing/2014/main" id="{71D30B11-A75F-4267-AE9E-44535342400C}"/>
              </a:ext>
            </a:extLst>
          </p:cNvPr>
          <p:cNvSpPr/>
          <p:nvPr/>
        </p:nvSpPr>
        <p:spPr>
          <a:xfrm flipH="1">
            <a:off x="-7987" y="914400"/>
            <a:ext cx="8694785" cy="584775"/>
          </a:xfrm>
          <a:prstGeom prst="rect">
            <a:avLst/>
          </a:prstGeom>
        </p:spPr>
        <p:txBody>
          <a:bodyPr wrap="square">
            <a:spAutoFit/>
          </a:bodyPr>
          <a:lstStyle/>
          <a:p>
            <a:r>
              <a:rPr lang="en-US" altLang="en-US" b="1" dirty="0">
                <a:solidFill>
                  <a:schemeClr val="accent2"/>
                </a:solidFill>
                <a:latin typeface="Times New Roman" panose="02020603050405020304" pitchFamily="18" charset="0"/>
              </a:rPr>
              <a:t>                         </a:t>
            </a:r>
            <a:r>
              <a:rPr lang="en-US" altLang="en-US" sz="3200" b="1" dirty="0">
                <a:latin typeface="Times New Roman" panose="02020603050405020304" pitchFamily="18" charset="0"/>
              </a:rPr>
              <a:t>TYPES OF IMAGE PROCESSING </a:t>
            </a:r>
            <a:endParaRPr lang="en-IN" sz="3200" dirty="0"/>
          </a:p>
        </p:txBody>
      </p:sp>
      <p:sp>
        <p:nvSpPr>
          <p:cNvPr id="8" name="TextBox 7">
            <a:extLst>
              <a:ext uri="{FF2B5EF4-FFF2-40B4-BE49-F238E27FC236}">
                <a16:creationId xmlns:a16="http://schemas.microsoft.com/office/drawing/2014/main" id="{ACF7B191-C724-B94D-A6E2-F157019428A1}"/>
              </a:ext>
            </a:extLst>
          </p:cNvPr>
          <p:cNvSpPr txBox="1"/>
          <p:nvPr/>
        </p:nvSpPr>
        <p:spPr>
          <a:xfrm>
            <a:off x="381000" y="2973784"/>
            <a:ext cx="3829895"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Analog image processing</a:t>
            </a:r>
          </a:p>
        </p:txBody>
      </p:sp>
      <p:sp>
        <p:nvSpPr>
          <p:cNvPr id="9" name="TextBox 8">
            <a:extLst>
              <a:ext uri="{FF2B5EF4-FFF2-40B4-BE49-F238E27FC236}">
                <a16:creationId xmlns:a16="http://schemas.microsoft.com/office/drawing/2014/main" id="{5FFEAA6E-266F-9742-B820-D0BA05437636}"/>
              </a:ext>
            </a:extLst>
          </p:cNvPr>
          <p:cNvSpPr txBox="1"/>
          <p:nvPr/>
        </p:nvSpPr>
        <p:spPr>
          <a:xfrm>
            <a:off x="4919969" y="2973784"/>
            <a:ext cx="3768980" cy="523220"/>
          </a:xfrm>
          <a:prstGeom prst="rect">
            <a:avLst/>
          </a:prstGeom>
          <a:noFill/>
        </p:spPr>
        <p:txBody>
          <a:bodyPr wrap="none" rtlCol="0">
            <a:spAutoFit/>
          </a:bodyPr>
          <a:lstStyle/>
          <a:p>
            <a:r>
              <a:rPr lang="en-US" sz="2800" dirty="0">
                <a:latin typeface="Times New Roman" panose="02020603050405020304" pitchFamily="18" charset="0"/>
                <a:cs typeface="Times New Roman" panose="02020603050405020304" pitchFamily="18" charset="0"/>
              </a:rPr>
              <a:t>Digital image processing</a:t>
            </a:r>
          </a:p>
        </p:txBody>
      </p:sp>
      <p:cxnSp>
        <p:nvCxnSpPr>
          <p:cNvPr id="30" name="Straight Connector 29">
            <a:extLst>
              <a:ext uri="{FF2B5EF4-FFF2-40B4-BE49-F238E27FC236}">
                <a16:creationId xmlns:a16="http://schemas.microsoft.com/office/drawing/2014/main" id="{46B6F1F5-BFEF-CE4C-B0CF-551A32F47156}"/>
              </a:ext>
            </a:extLst>
          </p:cNvPr>
          <p:cNvCxnSpPr/>
          <p:nvPr/>
        </p:nvCxnSpPr>
        <p:spPr>
          <a:xfrm>
            <a:off x="4210895" y="1499175"/>
            <a:ext cx="0" cy="863025"/>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7AEE09C0-24ED-F74D-B4D0-2B2E94036500}"/>
              </a:ext>
            </a:extLst>
          </p:cNvPr>
          <p:cNvCxnSpPr/>
          <p:nvPr/>
        </p:nvCxnSpPr>
        <p:spPr>
          <a:xfrm>
            <a:off x="2167705" y="2364828"/>
            <a:ext cx="434340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50F21D3A-B40D-444E-8ECF-5B0FC9E2B9F7}"/>
              </a:ext>
            </a:extLst>
          </p:cNvPr>
          <p:cNvCxnSpPr/>
          <p:nvPr/>
        </p:nvCxnSpPr>
        <p:spPr>
          <a:xfrm>
            <a:off x="2167705" y="2362200"/>
            <a:ext cx="0" cy="611584"/>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Arrow Connector 35">
            <a:extLst>
              <a:ext uri="{FF2B5EF4-FFF2-40B4-BE49-F238E27FC236}">
                <a16:creationId xmlns:a16="http://schemas.microsoft.com/office/drawing/2014/main" id="{F5A4B7D3-6C60-FB41-88E4-4CB4C4CD19A4}"/>
              </a:ext>
            </a:extLst>
          </p:cNvPr>
          <p:cNvCxnSpPr/>
          <p:nvPr/>
        </p:nvCxnSpPr>
        <p:spPr>
          <a:xfrm>
            <a:off x="2167705" y="2362200"/>
            <a:ext cx="0" cy="611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F1AF7EFD-9713-D24F-ABDF-E374D0F39ED7}"/>
              </a:ext>
            </a:extLst>
          </p:cNvPr>
          <p:cNvCxnSpPr/>
          <p:nvPr/>
        </p:nvCxnSpPr>
        <p:spPr>
          <a:xfrm>
            <a:off x="6511105" y="2362200"/>
            <a:ext cx="0" cy="6115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63881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CE.jpg"/>
          <p:cNvPicPr>
            <a:picLocks noChangeAspect="1"/>
          </p:cNvPicPr>
          <p:nvPr/>
        </p:nvPicPr>
        <p:blipFill>
          <a:blip r:embed="rId2" cstate="print"/>
          <a:stretch>
            <a:fillRect/>
          </a:stretch>
        </p:blipFill>
        <p:spPr>
          <a:xfrm>
            <a:off x="-23445" y="0"/>
            <a:ext cx="9144000" cy="6858000"/>
          </a:xfrm>
          <a:prstGeom prst="rect">
            <a:avLst/>
          </a:prstGeom>
        </p:spPr>
      </p:pic>
      <p:sp>
        <p:nvSpPr>
          <p:cNvPr id="3" name="TextBox 2"/>
          <p:cNvSpPr txBox="1"/>
          <p:nvPr/>
        </p:nvSpPr>
        <p:spPr>
          <a:xfrm>
            <a:off x="-228600" y="914400"/>
            <a:ext cx="9144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ANALOG IMAGE PROCESSING</a:t>
            </a:r>
          </a:p>
        </p:txBody>
      </p:sp>
      <p:sp>
        <p:nvSpPr>
          <p:cNvPr id="5" name="Rectangle 4">
            <a:extLst>
              <a:ext uri="{FF2B5EF4-FFF2-40B4-BE49-F238E27FC236}">
                <a16:creationId xmlns:a16="http://schemas.microsoft.com/office/drawing/2014/main" id="{B5696A0F-E75D-FC4E-B5AE-A7611A979562}"/>
              </a:ext>
            </a:extLst>
          </p:cNvPr>
          <p:cNvSpPr/>
          <p:nvPr/>
        </p:nvSpPr>
        <p:spPr>
          <a:xfrm>
            <a:off x="228600" y="1828800"/>
            <a:ext cx="8458200" cy="3785203"/>
          </a:xfrm>
          <a:prstGeom prst="rect">
            <a:avLst/>
          </a:prstGeom>
        </p:spPr>
        <p:txBody>
          <a:bodyPr wrap="square">
            <a:spAutoFit/>
          </a:bodyPr>
          <a:lstStyle/>
          <a:p>
            <a:pPr marL="342900" marR="1270" lvl="0" indent="-342900">
              <a:lnSpc>
                <a:spcPct val="148000"/>
              </a:lnSpc>
              <a:spcAft>
                <a:spcPts val="350"/>
              </a:spcAft>
              <a:buFont typeface="Symbol" pitchFamily="2" charset="2"/>
              <a:buChar char=""/>
            </a:pPr>
            <a:r>
              <a:rPr lang="en-IN" sz="2000" dirty="0">
                <a:solidFill>
                  <a:srgbClr val="000000"/>
                </a:solidFill>
                <a:latin typeface="Times New Roman" panose="02020603050405020304" pitchFamily="18" charset="0"/>
                <a:ea typeface="Times New Roman" panose="02020603050405020304" pitchFamily="18" charset="0"/>
              </a:rPr>
              <a:t>Analog processing techniques is applied to hard copy data such as photographs or printouts. </a:t>
            </a:r>
          </a:p>
          <a:p>
            <a:pPr marL="342900" marR="1270" lvl="0" indent="-342900">
              <a:lnSpc>
                <a:spcPct val="148000"/>
              </a:lnSpc>
              <a:spcAft>
                <a:spcPts val="350"/>
              </a:spcAft>
              <a:buFont typeface="Symbol" pitchFamily="2" charset="2"/>
              <a:buChar char=""/>
            </a:pPr>
            <a:r>
              <a:rPr lang="en-IN" sz="2000" dirty="0">
                <a:solidFill>
                  <a:srgbClr val="000000"/>
                </a:solidFill>
                <a:latin typeface="Times New Roman" panose="02020603050405020304" pitchFamily="18" charset="0"/>
                <a:ea typeface="Times New Roman" panose="02020603050405020304" pitchFamily="18" charset="0"/>
              </a:rPr>
              <a:t>It adopts certain elements of interpretation, such as primary element, spatial arrangement etc., </a:t>
            </a:r>
          </a:p>
          <a:p>
            <a:pPr marL="342900" marR="1270" lvl="0" indent="-342900">
              <a:lnSpc>
                <a:spcPct val="148000"/>
              </a:lnSpc>
              <a:spcAft>
                <a:spcPts val="350"/>
              </a:spcAft>
              <a:buFont typeface="Symbol" pitchFamily="2" charset="2"/>
              <a:buChar char=""/>
            </a:pPr>
            <a:r>
              <a:rPr lang="en-IN" sz="2000" dirty="0">
                <a:solidFill>
                  <a:srgbClr val="000000"/>
                </a:solidFill>
                <a:latin typeface="Times New Roman" panose="02020603050405020304" pitchFamily="18" charset="0"/>
                <a:ea typeface="Times New Roman" panose="02020603050405020304" pitchFamily="18" charset="0"/>
              </a:rPr>
              <a:t>With the combination of multi-concept of examining remotely sensed data in multispectral, multitemporal, multiscale  and in conjunction with multidisciplinary, allows us to make a verdict not only as to what an object is but also its importance.</a:t>
            </a:r>
          </a:p>
        </p:txBody>
      </p:sp>
    </p:spTree>
    <p:extLst>
      <p:ext uri="{BB962C8B-B14F-4D97-AF65-F5344CB8AC3E}">
        <p14:creationId xmlns:p14="http://schemas.microsoft.com/office/powerpoint/2010/main" val="21310686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{C97D2D90-2022-D841-94B0-42A91B98EE0A}tf10001119</Template>
  <TotalTime>1331</TotalTime>
  <Words>753</Words>
  <Application>Microsoft Macintosh PowerPoint</Application>
  <PresentationFormat>On-screen Show (4:3)</PresentationFormat>
  <Paragraphs>77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Century Gothic</vt:lpstr>
      <vt:lpstr>Gill Sans MT</vt:lpstr>
      <vt:lpstr>Palatino Linotype</vt:lpstr>
      <vt:lpstr>Symbol</vt:lpstr>
      <vt:lpstr>Times New Roman</vt:lpstr>
      <vt:lpstr>Wingdings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csedtp</dc:creator>
  <cp:lastModifiedBy>managai shivani</cp:lastModifiedBy>
  <cp:revision>48</cp:revision>
  <dcterms:created xsi:type="dcterms:W3CDTF">2018-01-24T09:59:45Z</dcterms:created>
  <dcterms:modified xsi:type="dcterms:W3CDTF">2021-03-02T12:12:17Z</dcterms:modified>
</cp:coreProperties>
</file>