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slide+xml" PartName="/ppt/slides/slide26.xml"/>
  <Override ContentType="application/vnd.openxmlformats-officedocument.presentationml.slide+xml" PartName="/ppt/slides/slide27.xml"/>
  <Override ContentType="application/vnd.openxmlformats-officedocument.presentationml.slide+xml" PartName="/ppt/slides/slide28.xml"/>
  <Override ContentType="application/vnd.openxmlformats-officedocument.presentationml.slide+xml" PartName="/ppt/slides/slide2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Lst>
  <p:sldSz cx="18288000" cy="10287000"/>
  <p:notesSz cx="6858000" cy="9144000"/>
  <p:embeddedFontLst>
    <p:embeddedFont>
      <p:font typeface="Century Gothic Paneuropean Bold" charset="1" panose="020B0702020202020204"/>
      <p:regular r:id="rId35"/>
    </p:embeddedFont>
    <p:embeddedFont>
      <p:font typeface="Century Gothic Paneuropean" charset="1" panose="020B0502020202020204"/>
      <p:regular r:id="rId36"/>
    </p:embeddedFont>
    <p:embeddedFont>
      <p:font typeface="Petrona" charset="1" panose="02000503020000020003"/>
      <p:regular r:id="rId37"/>
    </p:embeddedFont>
    <p:embeddedFont>
      <p:font typeface="Lilita One" charset="1" panose="02000000000000000000"/>
      <p:regular r:id="rId38"/>
    </p:embeddedFont>
    <p:embeddedFont>
      <p:font typeface="Open Sans Bold" charset="1" panose="00000000000000000000"/>
      <p:regular r:id="rId39"/>
    </p:embeddedFont>
    <p:embeddedFont>
      <p:font typeface="Poppins Bold" charset="1" panose="00000800000000000000"/>
      <p:regular r:id="rId40"/>
    </p:embeddedFont>
    <p:embeddedFont>
      <p:font typeface="Gagalin" charset="1" panose="00000500000000000000"/>
      <p:regular r:id="rId4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slides/slide26.xml" Type="http://schemas.openxmlformats.org/officeDocument/2006/relationships/slide"/><Relationship Id="rId32" Target="slides/slide27.xml" Type="http://schemas.openxmlformats.org/officeDocument/2006/relationships/slide"/><Relationship Id="rId33" Target="slides/slide28.xml" Type="http://schemas.openxmlformats.org/officeDocument/2006/relationships/slide"/><Relationship Id="rId34" Target="slides/slide29.xml" Type="http://schemas.openxmlformats.org/officeDocument/2006/relationships/slide"/><Relationship Id="rId35" Target="fonts/font35.fntdata" Type="http://schemas.openxmlformats.org/officeDocument/2006/relationships/font"/><Relationship Id="rId36" Target="fonts/font36.fntdata" Type="http://schemas.openxmlformats.org/officeDocument/2006/relationships/font"/><Relationship Id="rId37" Target="fonts/font37.fntdata" Type="http://schemas.openxmlformats.org/officeDocument/2006/relationships/font"/><Relationship Id="rId38" Target="fonts/font38.fntdata" Type="http://schemas.openxmlformats.org/officeDocument/2006/relationships/font"/><Relationship Id="rId39" Target="fonts/font39.fntdata" Type="http://schemas.openxmlformats.org/officeDocument/2006/relationships/font"/><Relationship Id="rId4" Target="theme/theme1.xml" Type="http://schemas.openxmlformats.org/officeDocument/2006/relationships/theme"/><Relationship Id="rId40" Target="fonts/font40.fntdata" Type="http://schemas.openxmlformats.org/officeDocument/2006/relationships/font"/><Relationship Id="rId41" Target="fonts/font41.fntdata" Type="http://schemas.openxmlformats.org/officeDocument/2006/relationships/font"/><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9.png" Type="http://schemas.openxmlformats.org/officeDocument/2006/relationships/image"/><Relationship Id="rId3" Target="../media/image30.png" Type="http://schemas.openxmlformats.org/officeDocument/2006/relationships/image"/><Relationship Id="rId4" Target="../media/image31.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32.png" Type="http://schemas.openxmlformats.org/officeDocument/2006/relationships/image"/><Relationship Id="rId5" Target="../media/image33.png" Type="http://schemas.openxmlformats.org/officeDocument/2006/relationships/image"/><Relationship Id="rId6" Target="../media/image34.png" Type="http://schemas.openxmlformats.org/officeDocument/2006/relationships/image"/><Relationship Id="rId7" Target="../media/image3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6.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7.png" Type="http://schemas.openxmlformats.org/officeDocument/2006/relationships/image"/></Relationships>
</file>

<file path=ppt/slides/_rels/slide2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8.png" Type="http://schemas.openxmlformats.org/officeDocument/2006/relationships/image"/></Relationships>
</file>

<file path=ppt/slides/_rels/slide2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2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39.png" Type="http://schemas.openxmlformats.org/officeDocument/2006/relationships/image"/><Relationship Id="rId9" Target="../media/image4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svg" Type="http://schemas.openxmlformats.org/officeDocument/2006/relationships/image"/><Relationship Id="rId4" Target="../media/image21.png" Type="http://schemas.openxmlformats.org/officeDocument/2006/relationships/image"/><Relationship Id="rId5" Target="../media/image2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24.svg" Type="http://schemas.openxmlformats.org/officeDocument/2006/relationships/image"/><Relationship Id="rId4" Target="../media/image25.png" Type="http://schemas.openxmlformats.org/officeDocument/2006/relationships/image"/><Relationship Id="rId5" Target="../media/image26.svg" Type="http://schemas.openxmlformats.org/officeDocument/2006/relationships/image"/><Relationship Id="rId6" Target="../media/image27.png" Type="http://schemas.openxmlformats.org/officeDocument/2006/relationships/image"/><Relationship Id="rId7" Target="../media/image2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 Id="rId3" Target="../media/image16.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6718943" y="-1134331"/>
            <a:ext cx="1080715" cy="3101345"/>
          </a:xfrm>
          <a:custGeom>
            <a:avLst/>
            <a:gdLst/>
            <a:ahLst/>
            <a:cxnLst/>
            <a:rect r="r" b="b" t="t" l="l"/>
            <a:pathLst>
              <a:path h="3101345" w="1080715">
                <a:moveTo>
                  <a:pt x="0" y="0"/>
                </a:moveTo>
                <a:lnTo>
                  <a:pt x="1080715" y="0"/>
                </a:lnTo>
                <a:lnTo>
                  <a:pt x="1080715" y="3101345"/>
                </a:lnTo>
                <a:lnTo>
                  <a:pt x="0" y="31013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92096" y="9641099"/>
            <a:ext cx="19672191" cy="1147404"/>
          </a:xfrm>
          <a:custGeom>
            <a:avLst/>
            <a:gdLst/>
            <a:ahLst/>
            <a:cxnLst/>
            <a:rect r="r" b="b" t="t" l="l"/>
            <a:pathLst>
              <a:path h="1147404" w="19672191">
                <a:moveTo>
                  <a:pt x="0" y="0"/>
                </a:moveTo>
                <a:lnTo>
                  <a:pt x="19672192" y="0"/>
                </a:lnTo>
                <a:lnTo>
                  <a:pt x="19672192" y="1147405"/>
                </a:lnTo>
                <a:lnTo>
                  <a:pt x="0" y="114740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5"/>
                </a:lnTo>
                <a:lnTo>
                  <a:pt x="4518707" y="3939865"/>
                </a:lnTo>
                <a:lnTo>
                  <a:pt x="4518707" y="0"/>
                </a:lnTo>
                <a:close/>
              </a:path>
            </a:pathLst>
          </a:custGeom>
          <a:blipFill>
            <a:blip r:embed="rId6">
              <a:extLst>
                <a:ext uri="{96DAC541-7B7A-43D3-8B79-37D633B846F1}">
                  <asvg:svgBlip xmlns:asvg="http://schemas.microsoft.com/office/drawing/2016/SVG/main" r:embed="rId7"/>
                </a:ext>
              </a:extLst>
            </a:blip>
            <a:stretch>
              <a:fillRect l="-123" t="0" r="-123" b="0"/>
            </a:stretch>
          </a:blipFill>
        </p:spPr>
      </p:sp>
      <p:sp>
        <p:nvSpPr>
          <p:cNvPr name="Freeform 5" id="5"/>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5"/>
                </a:lnTo>
                <a:lnTo>
                  <a:pt x="0" y="3939865"/>
                </a:lnTo>
                <a:lnTo>
                  <a:pt x="0" y="0"/>
                </a:lnTo>
                <a:close/>
              </a:path>
            </a:pathLst>
          </a:custGeom>
          <a:blipFill>
            <a:blip r:embed="rId6">
              <a:extLst>
                <a:ext uri="{96DAC541-7B7A-43D3-8B79-37D633B846F1}">
                  <asvg:svgBlip xmlns:asvg="http://schemas.microsoft.com/office/drawing/2016/SVG/main" r:embed="rId7"/>
                </a:ext>
              </a:extLst>
            </a:blip>
            <a:stretch>
              <a:fillRect l="-123" t="0" r="-123" b="0"/>
            </a:stretch>
          </a:blipFill>
        </p:spPr>
      </p:sp>
      <p:sp>
        <p:nvSpPr>
          <p:cNvPr name="Freeform 6" id="6"/>
          <p:cNvSpPr/>
          <p:nvPr/>
        </p:nvSpPr>
        <p:spPr>
          <a:xfrm flipH="false" flipV="false" rot="0">
            <a:off x="488343" y="-1134331"/>
            <a:ext cx="1080715" cy="3101345"/>
          </a:xfrm>
          <a:custGeom>
            <a:avLst/>
            <a:gdLst/>
            <a:ahLst/>
            <a:cxnLst/>
            <a:rect r="r" b="b" t="t" l="l"/>
            <a:pathLst>
              <a:path h="3101345" w="1080715">
                <a:moveTo>
                  <a:pt x="0" y="0"/>
                </a:moveTo>
                <a:lnTo>
                  <a:pt x="1080715" y="0"/>
                </a:lnTo>
                <a:lnTo>
                  <a:pt x="1080715" y="3101345"/>
                </a:lnTo>
                <a:lnTo>
                  <a:pt x="0" y="310134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569057" y="2961348"/>
            <a:ext cx="6777713" cy="4341466"/>
            <a:chOff x="0" y="0"/>
            <a:chExt cx="9036951" cy="5788621"/>
          </a:xfrm>
        </p:grpSpPr>
        <p:sp>
          <p:nvSpPr>
            <p:cNvPr name="Freeform 8" id="8"/>
            <p:cNvSpPr/>
            <p:nvPr/>
          </p:nvSpPr>
          <p:spPr>
            <a:xfrm flipH="false" flipV="false" rot="0">
              <a:off x="0" y="0"/>
              <a:ext cx="9036951" cy="5788621"/>
            </a:xfrm>
            <a:custGeom>
              <a:avLst/>
              <a:gdLst/>
              <a:ahLst/>
              <a:cxnLst/>
              <a:rect r="r" b="b" t="t" l="l"/>
              <a:pathLst>
                <a:path h="5788621" w="9036951">
                  <a:moveTo>
                    <a:pt x="0" y="0"/>
                  </a:moveTo>
                  <a:lnTo>
                    <a:pt x="9036951" y="0"/>
                  </a:lnTo>
                  <a:lnTo>
                    <a:pt x="9036951" y="5788621"/>
                  </a:lnTo>
                  <a:lnTo>
                    <a:pt x="0" y="5788621"/>
                  </a:lnTo>
                  <a:close/>
                </a:path>
              </a:pathLst>
            </a:custGeom>
            <a:solidFill>
              <a:srgbClr val="000000">
                <a:alpha val="0"/>
              </a:srgbClr>
            </a:solidFill>
          </p:spPr>
        </p:sp>
        <p:sp>
          <p:nvSpPr>
            <p:cNvPr name="TextBox 9" id="9"/>
            <p:cNvSpPr txBox="true"/>
            <p:nvPr/>
          </p:nvSpPr>
          <p:spPr>
            <a:xfrm>
              <a:off x="0" y="-123825"/>
              <a:ext cx="9036951" cy="5912446"/>
            </a:xfrm>
            <a:prstGeom prst="rect">
              <a:avLst/>
            </a:prstGeom>
          </p:spPr>
          <p:txBody>
            <a:bodyPr anchor="t" rtlCol="false" tIns="0" lIns="0" bIns="0" rIns="0"/>
            <a:lstStyle/>
            <a:p>
              <a:pPr algn="ctr">
                <a:lnSpc>
                  <a:spcPts val="8628"/>
                </a:lnSpc>
              </a:pPr>
              <a:r>
                <a:rPr lang="en-US" sz="6162" b="true">
                  <a:solidFill>
                    <a:srgbClr val="000000"/>
                  </a:solidFill>
                  <a:latin typeface="Century Gothic Paneuropean Bold"/>
                  <a:ea typeface="Century Gothic Paneuropean Bold"/>
                  <a:cs typeface="Century Gothic Paneuropean Bold"/>
                  <a:sym typeface="Century Gothic Paneuropean Bold"/>
                </a:rPr>
                <a:t> UNDERSTANDING CAREER ASPIRATIONS OF GEN Z</a:t>
              </a:r>
            </a:p>
          </p:txBody>
        </p:sp>
      </p:grpSp>
      <p:grpSp>
        <p:nvGrpSpPr>
          <p:cNvPr name="Group 10" id="10"/>
          <p:cNvGrpSpPr/>
          <p:nvPr/>
        </p:nvGrpSpPr>
        <p:grpSpPr>
          <a:xfrm rot="0">
            <a:off x="3443423" y="7808722"/>
            <a:ext cx="3028982" cy="510951"/>
            <a:chOff x="0" y="0"/>
            <a:chExt cx="4038643" cy="681268"/>
          </a:xfrm>
        </p:grpSpPr>
        <p:sp>
          <p:nvSpPr>
            <p:cNvPr name="Freeform 11" id="11"/>
            <p:cNvSpPr/>
            <p:nvPr/>
          </p:nvSpPr>
          <p:spPr>
            <a:xfrm flipH="false" flipV="false" rot="0">
              <a:off x="0" y="0"/>
              <a:ext cx="4038643" cy="681268"/>
            </a:xfrm>
            <a:custGeom>
              <a:avLst/>
              <a:gdLst/>
              <a:ahLst/>
              <a:cxnLst/>
              <a:rect r="r" b="b" t="t" l="l"/>
              <a:pathLst>
                <a:path h="681268" w="4038643">
                  <a:moveTo>
                    <a:pt x="0" y="0"/>
                  </a:moveTo>
                  <a:lnTo>
                    <a:pt x="4038643" y="0"/>
                  </a:lnTo>
                  <a:lnTo>
                    <a:pt x="4038643" y="681268"/>
                  </a:lnTo>
                  <a:lnTo>
                    <a:pt x="0" y="681268"/>
                  </a:lnTo>
                  <a:close/>
                </a:path>
              </a:pathLst>
            </a:custGeom>
            <a:solidFill>
              <a:srgbClr val="000000">
                <a:alpha val="0"/>
              </a:srgbClr>
            </a:solidFill>
          </p:spPr>
        </p:sp>
        <p:sp>
          <p:nvSpPr>
            <p:cNvPr name="TextBox 12" id="12"/>
            <p:cNvSpPr txBox="true"/>
            <p:nvPr/>
          </p:nvSpPr>
          <p:spPr>
            <a:xfrm>
              <a:off x="0" y="-47625"/>
              <a:ext cx="4038643" cy="728893"/>
            </a:xfrm>
            <a:prstGeom prst="rect">
              <a:avLst/>
            </a:prstGeom>
          </p:spPr>
          <p:txBody>
            <a:bodyPr anchor="t" rtlCol="false" tIns="0" lIns="0" bIns="0" rIns="0"/>
            <a:lstStyle/>
            <a:p>
              <a:pPr algn="ctr">
                <a:lnSpc>
                  <a:spcPts val="3505"/>
                </a:lnSpc>
              </a:pPr>
              <a:r>
                <a:rPr lang="en-US" sz="2504">
                  <a:solidFill>
                    <a:srgbClr val="000000"/>
                  </a:solidFill>
                  <a:latin typeface="Century Gothic Paneuropean"/>
                  <a:ea typeface="Century Gothic Paneuropean"/>
                  <a:cs typeface="Century Gothic Paneuropean"/>
                  <a:sym typeface="Century Gothic Paneuropean"/>
                </a:rPr>
                <a:t>By Shivani Mehta</a:t>
              </a:r>
            </a:p>
          </p:txBody>
        </p:sp>
      </p:grpSp>
      <p:grpSp>
        <p:nvGrpSpPr>
          <p:cNvPr name="Group 13" id="13"/>
          <p:cNvGrpSpPr/>
          <p:nvPr/>
        </p:nvGrpSpPr>
        <p:grpSpPr>
          <a:xfrm rot="0">
            <a:off x="3640668" y="290773"/>
            <a:ext cx="11006664" cy="737927"/>
            <a:chOff x="0" y="0"/>
            <a:chExt cx="14675552" cy="983903"/>
          </a:xfrm>
        </p:grpSpPr>
        <p:sp>
          <p:nvSpPr>
            <p:cNvPr name="Freeform 14" id="14"/>
            <p:cNvSpPr/>
            <p:nvPr/>
          </p:nvSpPr>
          <p:spPr>
            <a:xfrm flipH="false" flipV="false" rot="0">
              <a:off x="0" y="0"/>
              <a:ext cx="14675552" cy="983903"/>
            </a:xfrm>
            <a:custGeom>
              <a:avLst/>
              <a:gdLst/>
              <a:ahLst/>
              <a:cxnLst/>
              <a:rect r="r" b="b" t="t" l="l"/>
              <a:pathLst>
                <a:path h="983903" w="14675552">
                  <a:moveTo>
                    <a:pt x="0" y="0"/>
                  </a:moveTo>
                  <a:lnTo>
                    <a:pt x="14675552" y="0"/>
                  </a:lnTo>
                  <a:lnTo>
                    <a:pt x="14675552" y="983903"/>
                  </a:lnTo>
                  <a:lnTo>
                    <a:pt x="0" y="983903"/>
                  </a:lnTo>
                  <a:close/>
                </a:path>
              </a:pathLst>
            </a:custGeom>
            <a:solidFill>
              <a:srgbClr val="000000">
                <a:alpha val="0"/>
              </a:srgbClr>
            </a:solidFill>
          </p:spPr>
        </p:sp>
        <p:sp>
          <p:nvSpPr>
            <p:cNvPr name="TextBox 15" id="15"/>
            <p:cNvSpPr txBox="true"/>
            <p:nvPr/>
          </p:nvSpPr>
          <p:spPr>
            <a:xfrm>
              <a:off x="0" y="-85725"/>
              <a:ext cx="14675552" cy="1069628"/>
            </a:xfrm>
            <a:prstGeom prst="rect">
              <a:avLst/>
            </a:prstGeom>
          </p:spPr>
          <p:txBody>
            <a:bodyPr anchor="t" rtlCol="false" tIns="0" lIns="0" bIns="0" rIns="0"/>
            <a:lstStyle/>
            <a:p>
              <a:pPr algn="ctr">
                <a:lnSpc>
                  <a:spcPts val="6051"/>
                </a:lnSpc>
              </a:pPr>
              <a:r>
                <a:rPr lang="en-US" sz="4322">
                  <a:solidFill>
                    <a:srgbClr val="000000"/>
                  </a:solidFill>
                  <a:latin typeface="Petrona"/>
                  <a:ea typeface="Petrona"/>
                  <a:cs typeface="Petrona"/>
                  <a:sym typeface="Petrona"/>
                </a:rPr>
                <a:t>KultureHire Data Analysis Learnternship</a:t>
              </a:r>
            </a:p>
          </p:txBody>
        </p:sp>
      </p:grpSp>
      <p:sp>
        <p:nvSpPr>
          <p:cNvPr name="Freeform 16" id="16"/>
          <p:cNvSpPr/>
          <p:nvPr/>
        </p:nvSpPr>
        <p:spPr>
          <a:xfrm flipH="false" flipV="false" rot="0">
            <a:off x="8587634" y="3085173"/>
            <a:ext cx="9026761" cy="4480556"/>
          </a:xfrm>
          <a:custGeom>
            <a:avLst/>
            <a:gdLst/>
            <a:ahLst/>
            <a:cxnLst/>
            <a:rect r="r" b="b" t="t" l="l"/>
            <a:pathLst>
              <a:path h="4480556" w="9026761">
                <a:moveTo>
                  <a:pt x="0" y="0"/>
                </a:moveTo>
                <a:lnTo>
                  <a:pt x="9026760" y="0"/>
                </a:lnTo>
                <a:lnTo>
                  <a:pt x="9026760" y="4480556"/>
                </a:lnTo>
                <a:lnTo>
                  <a:pt x="0" y="448055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701186" y="1660781"/>
            <a:ext cx="8274767" cy="8274767"/>
          </a:xfrm>
          <a:custGeom>
            <a:avLst/>
            <a:gdLst/>
            <a:ahLst/>
            <a:cxnLst/>
            <a:rect r="r" b="b" t="t" l="l"/>
            <a:pathLst>
              <a:path h="8274767" w="8274767">
                <a:moveTo>
                  <a:pt x="0" y="0"/>
                </a:moveTo>
                <a:lnTo>
                  <a:pt x="8274767" y="0"/>
                </a:lnTo>
                <a:lnTo>
                  <a:pt x="8274767" y="8274767"/>
                </a:lnTo>
                <a:lnTo>
                  <a:pt x="0" y="827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16511" y="1576107"/>
            <a:ext cx="8444117" cy="8444117"/>
          </a:xfrm>
          <a:custGeom>
            <a:avLst/>
            <a:gdLst/>
            <a:ahLst/>
            <a:cxnLst/>
            <a:rect r="r" b="b" t="t" l="l"/>
            <a:pathLst>
              <a:path h="8444117" w="8444117">
                <a:moveTo>
                  <a:pt x="0" y="0"/>
                </a:moveTo>
                <a:lnTo>
                  <a:pt x="8444117" y="0"/>
                </a:lnTo>
                <a:lnTo>
                  <a:pt x="8444117" y="8444117"/>
                </a:lnTo>
                <a:lnTo>
                  <a:pt x="0" y="844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5032890" y="5279448"/>
            <a:ext cx="8117443" cy="880112"/>
            <a:chOff x="0" y="0"/>
            <a:chExt cx="10823257" cy="1173483"/>
          </a:xfrm>
        </p:grpSpPr>
        <p:sp>
          <p:nvSpPr>
            <p:cNvPr name="Freeform 5" id="5"/>
            <p:cNvSpPr/>
            <p:nvPr/>
          </p:nvSpPr>
          <p:spPr>
            <a:xfrm flipH="false" flipV="false" rot="0">
              <a:off x="0" y="0"/>
              <a:ext cx="10823257" cy="1173483"/>
            </a:xfrm>
            <a:custGeom>
              <a:avLst/>
              <a:gdLst/>
              <a:ahLst/>
              <a:cxnLst/>
              <a:rect r="r" b="b" t="t" l="l"/>
              <a:pathLst>
                <a:path h="1173483" w="10823257">
                  <a:moveTo>
                    <a:pt x="0" y="0"/>
                  </a:moveTo>
                  <a:lnTo>
                    <a:pt x="10823257" y="0"/>
                  </a:lnTo>
                  <a:lnTo>
                    <a:pt x="10823257" y="1173483"/>
                  </a:lnTo>
                  <a:lnTo>
                    <a:pt x="0" y="1173483"/>
                  </a:lnTo>
                  <a:close/>
                </a:path>
              </a:pathLst>
            </a:custGeom>
            <a:solidFill>
              <a:srgbClr val="000000">
                <a:alpha val="0"/>
              </a:srgbClr>
            </a:solidFill>
          </p:spPr>
        </p:sp>
        <p:sp>
          <p:nvSpPr>
            <p:cNvPr name="TextBox 6" id="6"/>
            <p:cNvSpPr txBox="true"/>
            <p:nvPr/>
          </p:nvSpPr>
          <p:spPr>
            <a:xfrm>
              <a:off x="0" y="-104775"/>
              <a:ext cx="10823257"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 - - - - - - - - - - - - - - - - - - - -</a:t>
              </a:r>
            </a:p>
          </p:txBody>
        </p:sp>
      </p:grpSp>
      <p:grpSp>
        <p:nvGrpSpPr>
          <p:cNvPr name="Group 7" id="7"/>
          <p:cNvGrpSpPr/>
          <p:nvPr/>
        </p:nvGrpSpPr>
        <p:grpSpPr>
          <a:xfrm rot="0">
            <a:off x="10074939" y="2144196"/>
            <a:ext cx="7527260" cy="6521411"/>
            <a:chOff x="0" y="0"/>
            <a:chExt cx="10036347" cy="8695215"/>
          </a:xfrm>
        </p:grpSpPr>
        <p:sp>
          <p:nvSpPr>
            <p:cNvPr name="Freeform 8" id="8"/>
            <p:cNvSpPr/>
            <p:nvPr/>
          </p:nvSpPr>
          <p:spPr>
            <a:xfrm flipH="false" flipV="false" rot="0">
              <a:off x="0" y="0"/>
              <a:ext cx="10036346" cy="8695215"/>
            </a:xfrm>
            <a:custGeom>
              <a:avLst/>
              <a:gdLst/>
              <a:ahLst/>
              <a:cxnLst/>
              <a:rect r="r" b="b" t="t" l="l"/>
              <a:pathLst>
                <a:path h="8695215" w="10036346">
                  <a:moveTo>
                    <a:pt x="0" y="0"/>
                  </a:moveTo>
                  <a:lnTo>
                    <a:pt x="10036346" y="0"/>
                  </a:lnTo>
                  <a:lnTo>
                    <a:pt x="10036346" y="8695215"/>
                  </a:lnTo>
                  <a:lnTo>
                    <a:pt x="0" y="8695215"/>
                  </a:lnTo>
                  <a:close/>
                </a:path>
              </a:pathLst>
            </a:custGeom>
            <a:solidFill>
              <a:srgbClr val="000000">
                <a:alpha val="0"/>
              </a:srgbClr>
            </a:solidFill>
          </p:spPr>
        </p:sp>
        <p:sp>
          <p:nvSpPr>
            <p:cNvPr name="TextBox 9" id="9"/>
            <p:cNvSpPr txBox="true"/>
            <p:nvPr/>
          </p:nvSpPr>
          <p:spPr>
            <a:xfrm>
              <a:off x="0" y="-85725"/>
              <a:ext cx="10036347" cy="8780940"/>
            </a:xfrm>
            <a:prstGeom prst="rect">
              <a:avLst/>
            </a:prstGeom>
          </p:spPr>
          <p:txBody>
            <a:bodyPr anchor="t" rtlCol="false" tIns="0" lIns="0" bIns="0" rIns="0"/>
            <a:lstStyle/>
            <a:p>
              <a:pPr algn="ctr">
                <a:lnSpc>
                  <a:spcPts val="6477"/>
                </a:lnSpc>
              </a:pPr>
              <a:r>
                <a:rPr lang="en-US" sz="4625" b="true">
                  <a:solidFill>
                    <a:srgbClr val="000000"/>
                  </a:solidFill>
                  <a:latin typeface="Open Sans Bold"/>
                  <a:ea typeface="Open Sans Bold"/>
                  <a:cs typeface="Open Sans Bold"/>
                  <a:sym typeface="Open Sans Bold"/>
                </a:rPr>
                <a:t>Data Transformation:</a:t>
              </a:r>
            </a:p>
            <a:p>
              <a:pPr algn="ctr">
                <a:lnSpc>
                  <a:spcPts val="6477"/>
                </a:lnSpc>
              </a:pPr>
            </a:p>
            <a:p>
              <a:pPr algn="ctr">
                <a:lnSpc>
                  <a:spcPts val="6477"/>
                </a:lnSpc>
              </a:pPr>
              <a:r>
                <a:rPr lang="en-US" sz="4625" b="true">
                  <a:solidFill>
                    <a:srgbClr val="000000"/>
                  </a:solidFill>
                  <a:latin typeface="Open Sans Bold"/>
                  <a:ea typeface="Open Sans Bold"/>
                  <a:cs typeface="Open Sans Bold"/>
                  <a:sym typeface="Open Sans Bold"/>
                </a:rPr>
                <a:t> Standardized categorical values, corrected data inconsistencies, and applied validation rules to improve data accuracy and usability.</a:t>
              </a:r>
            </a:p>
          </p:txBody>
        </p:sp>
      </p:grpSp>
      <p:sp>
        <p:nvSpPr>
          <p:cNvPr name="Freeform 10" id="10"/>
          <p:cNvSpPr/>
          <p:nvPr/>
        </p:nvSpPr>
        <p:spPr>
          <a:xfrm flipH="false" flipV="false" rot="0">
            <a:off x="396890" y="1576107"/>
            <a:ext cx="8274767" cy="8274767"/>
          </a:xfrm>
          <a:custGeom>
            <a:avLst/>
            <a:gdLst/>
            <a:ahLst/>
            <a:cxnLst/>
            <a:rect r="r" b="b" t="t" l="l"/>
            <a:pathLst>
              <a:path h="8274767" w="8274767">
                <a:moveTo>
                  <a:pt x="0" y="0"/>
                </a:moveTo>
                <a:lnTo>
                  <a:pt x="8274767" y="0"/>
                </a:lnTo>
                <a:lnTo>
                  <a:pt x="8274767" y="8274767"/>
                </a:lnTo>
                <a:lnTo>
                  <a:pt x="0" y="827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12215" y="1491432"/>
            <a:ext cx="8444117" cy="8444117"/>
          </a:xfrm>
          <a:custGeom>
            <a:avLst/>
            <a:gdLst/>
            <a:ahLst/>
            <a:cxnLst/>
            <a:rect r="r" b="b" t="t" l="l"/>
            <a:pathLst>
              <a:path h="8444117" w="8444117">
                <a:moveTo>
                  <a:pt x="0" y="0"/>
                </a:moveTo>
                <a:lnTo>
                  <a:pt x="8444117" y="0"/>
                </a:lnTo>
                <a:lnTo>
                  <a:pt x="8444117" y="8444117"/>
                </a:lnTo>
                <a:lnTo>
                  <a:pt x="0" y="844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286616" y="2153721"/>
            <a:ext cx="6574366" cy="7468105"/>
            <a:chOff x="0" y="0"/>
            <a:chExt cx="8765821" cy="9957473"/>
          </a:xfrm>
        </p:grpSpPr>
        <p:sp>
          <p:nvSpPr>
            <p:cNvPr name="Freeform 13" id="13"/>
            <p:cNvSpPr/>
            <p:nvPr/>
          </p:nvSpPr>
          <p:spPr>
            <a:xfrm flipH="false" flipV="false" rot="0">
              <a:off x="0" y="0"/>
              <a:ext cx="8765822" cy="9957474"/>
            </a:xfrm>
            <a:custGeom>
              <a:avLst/>
              <a:gdLst/>
              <a:ahLst/>
              <a:cxnLst/>
              <a:rect r="r" b="b" t="t" l="l"/>
              <a:pathLst>
                <a:path h="9957474" w="8765822">
                  <a:moveTo>
                    <a:pt x="0" y="0"/>
                  </a:moveTo>
                  <a:lnTo>
                    <a:pt x="8765822" y="0"/>
                  </a:lnTo>
                  <a:lnTo>
                    <a:pt x="8765822" y="9957474"/>
                  </a:lnTo>
                  <a:lnTo>
                    <a:pt x="0" y="9957474"/>
                  </a:lnTo>
                  <a:close/>
                </a:path>
              </a:pathLst>
            </a:custGeom>
            <a:solidFill>
              <a:srgbClr val="000000">
                <a:alpha val="0"/>
              </a:srgbClr>
            </a:solidFill>
          </p:spPr>
        </p:sp>
        <p:sp>
          <p:nvSpPr>
            <p:cNvPr name="TextBox 14" id="14"/>
            <p:cNvSpPr txBox="true"/>
            <p:nvPr/>
          </p:nvSpPr>
          <p:spPr>
            <a:xfrm>
              <a:off x="0" y="-76200"/>
              <a:ext cx="8765821" cy="10033673"/>
            </a:xfrm>
            <a:prstGeom prst="rect">
              <a:avLst/>
            </a:prstGeom>
          </p:spPr>
          <p:txBody>
            <a:bodyPr anchor="t" rtlCol="false" tIns="0" lIns="0" bIns="0" rIns="0"/>
            <a:lstStyle/>
            <a:p>
              <a:pPr algn="ctr">
                <a:lnSpc>
                  <a:spcPts val="5465"/>
                </a:lnSpc>
              </a:pPr>
              <a:r>
                <a:rPr lang="en-US" sz="3903" b="true">
                  <a:solidFill>
                    <a:srgbClr val="000000"/>
                  </a:solidFill>
                  <a:latin typeface="Open Sans Bold"/>
                  <a:ea typeface="Open Sans Bold"/>
                  <a:cs typeface="Open Sans Bold"/>
                  <a:sym typeface="Open Sans Bold"/>
                </a:rPr>
                <a:t>Data Cleaning &amp; Standardization: </a:t>
              </a:r>
            </a:p>
            <a:p>
              <a:pPr algn="ctr">
                <a:lnSpc>
                  <a:spcPts val="5465"/>
                </a:lnSpc>
              </a:pPr>
            </a:p>
            <a:p>
              <a:pPr algn="ctr">
                <a:lnSpc>
                  <a:spcPts val="5465"/>
                </a:lnSpc>
              </a:pPr>
              <a:r>
                <a:rPr lang="en-US" sz="3903" b="true">
                  <a:solidFill>
                    <a:srgbClr val="000000"/>
                  </a:solidFill>
                  <a:latin typeface="Open Sans Bold"/>
                  <a:ea typeface="Open Sans Bold"/>
                  <a:cs typeface="Open Sans Bold"/>
                  <a:sym typeface="Open Sans Bold"/>
                </a:rPr>
                <a:t>Processed the "Career Aspiration of Gen Z" dataset by handling missing values, removing duplicates, and ensuring consistency in formatting using Excel.</a:t>
              </a:r>
            </a:p>
            <a:p>
              <a:pPr algn="ctr">
                <a:lnSpc>
                  <a:spcPts val="4978"/>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671125" y="1302237"/>
            <a:ext cx="8571417" cy="8571417"/>
          </a:xfrm>
          <a:custGeom>
            <a:avLst/>
            <a:gdLst/>
            <a:ahLst/>
            <a:cxnLst/>
            <a:rect r="r" b="b" t="t" l="l"/>
            <a:pathLst>
              <a:path h="8571417" w="8571417">
                <a:moveTo>
                  <a:pt x="0" y="0"/>
                </a:moveTo>
                <a:lnTo>
                  <a:pt x="8571417" y="0"/>
                </a:lnTo>
                <a:lnTo>
                  <a:pt x="8571417" y="8571417"/>
                </a:lnTo>
                <a:lnTo>
                  <a:pt x="0" y="85714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34273" y="1165386"/>
            <a:ext cx="8822173" cy="8822173"/>
          </a:xfrm>
          <a:custGeom>
            <a:avLst/>
            <a:gdLst/>
            <a:ahLst/>
            <a:cxnLst/>
            <a:rect r="r" b="b" t="t" l="l"/>
            <a:pathLst>
              <a:path h="8822173" w="8822173">
                <a:moveTo>
                  <a:pt x="0" y="0"/>
                </a:moveTo>
                <a:lnTo>
                  <a:pt x="8822173" y="0"/>
                </a:lnTo>
                <a:lnTo>
                  <a:pt x="8822173" y="8822173"/>
                </a:lnTo>
                <a:lnTo>
                  <a:pt x="0" y="8822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147262" y="2248765"/>
            <a:ext cx="7596195" cy="6569691"/>
            <a:chOff x="0" y="0"/>
            <a:chExt cx="10128260" cy="8759588"/>
          </a:xfrm>
        </p:grpSpPr>
        <p:sp>
          <p:nvSpPr>
            <p:cNvPr name="Freeform 5" id="5"/>
            <p:cNvSpPr/>
            <p:nvPr/>
          </p:nvSpPr>
          <p:spPr>
            <a:xfrm flipH="false" flipV="false" rot="0">
              <a:off x="0" y="0"/>
              <a:ext cx="10128260" cy="8759588"/>
            </a:xfrm>
            <a:custGeom>
              <a:avLst/>
              <a:gdLst/>
              <a:ahLst/>
              <a:cxnLst/>
              <a:rect r="r" b="b" t="t" l="l"/>
              <a:pathLst>
                <a:path h="8759588" w="10128260">
                  <a:moveTo>
                    <a:pt x="0" y="0"/>
                  </a:moveTo>
                  <a:lnTo>
                    <a:pt x="10128260" y="0"/>
                  </a:lnTo>
                  <a:lnTo>
                    <a:pt x="10128260" y="8759588"/>
                  </a:lnTo>
                  <a:lnTo>
                    <a:pt x="0" y="8759588"/>
                  </a:lnTo>
                  <a:close/>
                </a:path>
              </a:pathLst>
            </a:custGeom>
            <a:solidFill>
              <a:srgbClr val="000000">
                <a:alpha val="0"/>
              </a:srgbClr>
            </a:solidFill>
          </p:spPr>
        </p:sp>
        <p:sp>
          <p:nvSpPr>
            <p:cNvPr name="TextBox 6" id="6"/>
            <p:cNvSpPr txBox="true"/>
            <p:nvPr/>
          </p:nvSpPr>
          <p:spPr>
            <a:xfrm>
              <a:off x="0" y="-85725"/>
              <a:ext cx="10128260" cy="8845313"/>
            </a:xfrm>
            <a:prstGeom prst="rect">
              <a:avLst/>
            </a:prstGeom>
          </p:spPr>
          <p:txBody>
            <a:bodyPr anchor="t" rtlCol="false" tIns="0" lIns="0" bIns="0" rIns="0"/>
            <a:lstStyle/>
            <a:p>
              <a:pPr algn="ctr">
                <a:lnSpc>
                  <a:spcPts val="6567"/>
                </a:lnSpc>
              </a:pPr>
              <a:r>
                <a:rPr lang="en-US" sz="4691" b="true">
                  <a:solidFill>
                    <a:srgbClr val="000000"/>
                  </a:solidFill>
                  <a:latin typeface="Open Sans Bold"/>
                  <a:ea typeface="Open Sans Bold"/>
                  <a:cs typeface="Open Sans Bold"/>
                  <a:sym typeface="Open Sans Bold"/>
                </a:rPr>
                <a:t>Enhanced Data Quality: </a:t>
              </a:r>
            </a:p>
            <a:p>
              <a:pPr algn="ctr">
                <a:lnSpc>
                  <a:spcPts val="6567"/>
                </a:lnSpc>
              </a:pPr>
            </a:p>
            <a:p>
              <a:pPr algn="ctr">
                <a:lnSpc>
                  <a:spcPts val="6567"/>
                </a:lnSpc>
              </a:pPr>
              <a:r>
                <a:rPr lang="en-US" sz="4691" b="true">
                  <a:solidFill>
                    <a:srgbClr val="000000"/>
                  </a:solidFill>
                  <a:latin typeface="Open Sans Bold"/>
                  <a:ea typeface="Open Sans Bold"/>
                  <a:cs typeface="Open Sans Bold"/>
                  <a:sym typeface="Open Sans Bold"/>
                </a:rPr>
                <a:t>Improved dataset reliability, enabling meaningful analysis and insights for understanding Gen Z career trends.</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4921759" y="3202741"/>
            <a:ext cx="8444481" cy="3767217"/>
            <a:chOff x="0" y="0"/>
            <a:chExt cx="11259308" cy="5022956"/>
          </a:xfrm>
        </p:grpSpPr>
        <p:sp>
          <p:nvSpPr>
            <p:cNvPr name="Freeform 4" id="4"/>
            <p:cNvSpPr/>
            <p:nvPr/>
          </p:nvSpPr>
          <p:spPr>
            <a:xfrm flipH="false" flipV="false" rot="0">
              <a:off x="0" y="0"/>
              <a:ext cx="11259308" cy="5022956"/>
            </a:xfrm>
            <a:custGeom>
              <a:avLst/>
              <a:gdLst/>
              <a:ahLst/>
              <a:cxnLst/>
              <a:rect r="r" b="b" t="t" l="l"/>
              <a:pathLst>
                <a:path h="5022956" w="11259308">
                  <a:moveTo>
                    <a:pt x="0" y="0"/>
                  </a:moveTo>
                  <a:lnTo>
                    <a:pt x="11259308" y="0"/>
                  </a:lnTo>
                  <a:lnTo>
                    <a:pt x="11259308" y="5022956"/>
                  </a:lnTo>
                  <a:lnTo>
                    <a:pt x="0" y="5022956"/>
                  </a:lnTo>
                  <a:close/>
                </a:path>
              </a:pathLst>
            </a:custGeom>
            <a:solidFill>
              <a:srgbClr val="000000">
                <a:alpha val="0"/>
              </a:srgbClr>
            </a:solidFill>
          </p:spPr>
        </p:sp>
        <p:sp>
          <p:nvSpPr>
            <p:cNvPr name="TextBox 5" id="5"/>
            <p:cNvSpPr txBox="true"/>
            <p:nvPr/>
          </p:nvSpPr>
          <p:spPr>
            <a:xfrm>
              <a:off x="0" y="-123825"/>
              <a:ext cx="11259308" cy="5146781"/>
            </a:xfrm>
            <a:prstGeom prst="rect">
              <a:avLst/>
            </a:prstGeom>
          </p:spPr>
          <p:txBody>
            <a:bodyPr anchor="t" rtlCol="false" tIns="0" lIns="0" bIns="0" rIns="0"/>
            <a:lstStyle/>
            <a:p>
              <a:pPr algn="ctr">
                <a:lnSpc>
                  <a:spcPts val="8604"/>
                </a:lnSpc>
              </a:pPr>
              <a:r>
                <a:rPr lang="en-US" sz="6145" b="true">
                  <a:solidFill>
                    <a:srgbClr val="000000"/>
                  </a:solidFill>
                  <a:latin typeface="Open Sans Bold"/>
                  <a:ea typeface="Open Sans Bold"/>
                  <a:cs typeface="Open Sans Bold"/>
                  <a:sym typeface="Open Sans Bold"/>
                </a:rPr>
                <a:t>Stage 4 :</a:t>
              </a:r>
            </a:p>
            <a:p>
              <a:pPr algn="ctr">
                <a:lnSpc>
                  <a:spcPts val="10812"/>
                </a:lnSpc>
              </a:pPr>
              <a:r>
                <a:rPr lang="en-US" sz="7722" b="true">
                  <a:solidFill>
                    <a:srgbClr val="000000"/>
                  </a:solidFill>
                  <a:latin typeface="Open Sans Bold"/>
                  <a:ea typeface="Open Sans Bold"/>
                  <a:cs typeface="Open Sans Bold"/>
                  <a:sym typeface="Open Sans Bold"/>
                </a:rPr>
                <a:t>Exploratory Data Analysis</a:t>
              </a:r>
            </a:p>
          </p:txBody>
        </p:sp>
      </p:grpSp>
      <p:sp>
        <p:nvSpPr>
          <p:cNvPr name="Freeform 6" id="6"/>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4">
              <a:extLst>
                <a:ext uri="{96DAC541-7B7A-43D3-8B79-37D633B846F1}">
                  <asvg:svgBlip xmlns:asvg="http://schemas.microsoft.com/office/drawing/2016/SVG/main" r:embed="rId5"/>
                </a:ext>
              </a:extLst>
            </a:blip>
            <a:stretch>
              <a:fillRect l="0" t="-180" r="0" b="-180"/>
            </a:stretch>
          </a:blipFill>
        </p:spPr>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701186" y="1660781"/>
            <a:ext cx="8274767" cy="8274767"/>
          </a:xfrm>
          <a:custGeom>
            <a:avLst/>
            <a:gdLst/>
            <a:ahLst/>
            <a:cxnLst/>
            <a:rect r="r" b="b" t="t" l="l"/>
            <a:pathLst>
              <a:path h="8274767" w="8274767">
                <a:moveTo>
                  <a:pt x="0" y="0"/>
                </a:moveTo>
                <a:lnTo>
                  <a:pt x="8274767" y="0"/>
                </a:lnTo>
                <a:lnTo>
                  <a:pt x="8274767" y="8274767"/>
                </a:lnTo>
                <a:lnTo>
                  <a:pt x="0" y="827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16511" y="1576107"/>
            <a:ext cx="8444117" cy="8444117"/>
          </a:xfrm>
          <a:custGeom>
            <a:avLst/>
            <a:gdLst/>
            <a:ahLst/>
            <a:cxnLst/>
            <a:rect r="r" b="b" t="t" l="l"/>
            <a:pathLst>
              <a:path h="8444117" w="8444117">
                <a:moveTo>
                  <a:pt x="0" y="0"/>
                </a:moveTo>
                <a:lnTo>
                  <a:pt x="8444117" y="0"/>
                </a:lnTo>
                <a:lnTo>
                  <a:pt x="8444117" y="8444117"/>
                </a:lnTo>
                <a:lnTo>
                  <a:pt x="0" y="844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5032890" y="5279448"/>
            <a:ext cx="8117443" cy="880112"/>
            <a:chOff x="0" y="0"/>
            <a:chExt cx="10823257" cy="1173483"/>
          </a:xfrm>
        </p:grpSpPr>
        <p:sp>
          <p:nvSpPr>
            <p:cNvPr name="Freeform 5" id="5"/>
            <p:cNvSpPr/>
            <p:nvPr/>
          </p:nvSpPr>
          <p:spPr>
            <a:xfrm flipH="false" flipV="false" rot="0">
              <a:off x="0" y="0"/>
              <a:ext cx="10823257" cy="1173483"/>
            </a:xfrm>
            <a:custGeom>
              <a:avLst/>
              <a:gdLst/>
              <a:ahLst/>
              <a:cxnLst/>
              <a:rect r="r" b="b" t="t" l="l"/>
              <a:pathLst>
                <a:path h="1173483" w="10823257">
                  <a:moveTo>
                    <a:pt x="0" y="0"/>
                  </a:moveTo>
                  <a:lnTo>
                    <a:pt x="10823257" y="0"/>
                  </a:lnTo>
                  <a:lnTo>
                    <a:pt x="10823257" y="1173483"/>
                  </a:lnTo>
                  <a:lnTo>
                    <a:pt x="0" y="1173483"/>
                  </a:lnTo>
                  <a:close/>
                </a:path>
              </a:pathLst>
            </a:custGeom>
            <a:solidFill>
              <a:srgbClr val="000000">
                <a:alpha val="0"/>
              </a:srgbClr>
            </a:solidFill>
          </p:spPr>
        </p:sp>
        <p:sp>
          <p:nvSpPr>
            <p:cNvPr name="TextBox 6" id="6"/>
            <p:cNvSpPr txBox="true"/>
            <p:nvPr/>
          </p:nvSpPr>
          <p:spPr>
            <a:xfrm>
              <a:off x="0" y="-104775"/>
              <a:ext cx="10823257"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 - - - - - - - - - - - - - - - - - - - -</a:t>
              </a:r>
            </a:p>
          </p:txBody>
        </p:sp>
      </p:grpSp>
      <p:grpSp>
        <p:nvGrpSpPr>
          <p:cNvPr name="Group 7" id="7"/>
          <p:cNvGrpSpPr/>
          <p:nvPr/>
        </p:nvGrpSpPr>
        <p:grpSpPr>
          <a:xfrm rot="0">
            <a:off x="10074939" y="2904172"/>
            <a:ext cx="7527260" cy="5702261"/>
            <a:chOff x="0" y="0"/>
            <a:chExt cx="10036347" cy="7603015"/>
          </a:xfrm>
        </p:grpSpPr>
        <p:sp>
          <p:nvSpPr>
            <p:cNvPr name="Freeform 8" id="8"/>
            <p:cNvSpPr/>
            <p:nvPr/>
          </p:nvSpPr>
          <p:spPr>
            <a:xfrm flipH="false" flipV="false" rot="0">
              <a:off x="0" y="0"/>
              <a:ext cx="10036346" cy="7603015"/>
            </a:xfrm>
            <a:custGeom>
              <a:avLst/>
              <a:gdLst/>
              <a:ahLst/>
              <a:cxnLst/>
              <a:rect r="r" b="b" t="t" l="l"/>
              <a:pathLst>
                <a:path h="7603015" w="10036346">
                  <a:moveTo>
                    <a:pt x="0" y="0"/>
                  </a:moveTo>
                  <a:lnTo>
                    <a:pt x="10036346" y="0"/>
                  </a:lnTo>
                  <a:lnTo>
                    <a:pt x="10036346" y="7603015"/>
                  </a:lnTo>
                  <a:lnTo>
                    <a:pt x="0" y="7603015"/>
                  </a:lnTo>
                  <a:close/>
                </a:path>
              </a:pathLst>
            </a:custGeom>
            <a:solidFill>
              <a:srgbClr val="000000">
                <a:alpha val="0"/>
              </a:srgbClr>
            </a:solidFill>
          </p:spPr>
        </p:sp>
        <p:sp>
          <p:nvSpPr>
            <p:cNvPr name="TextBox 9" id="9"/>
            <p:cNvSpPr txBox="true"/>
            <p:nvPr/>
          </p:nvSpPr>
          <p:spPr>
            <a:xfrm>
              <a:off x="0" y="-85725"/>
              <a:ext cx="10036347" cy="7688740"/>
            </a:xfrm>
            <a:prstGeom prst="rect">
              <a:avLst/>
            </a:prstGeom>
          </p:spPr>
          <p:txBody>
            <a:bodyPr anchor="t" rtlCol="false" tIns="0" lIns="0" bIns="0" rIns="0"/>
            <a:lstStyle/>
            <a:p>
              <a:pPr algn="ctr">
                <a:lnSpc>
                  <a:spcPts val="6477"/>
                </a:lnSpc>
              </a:pPr>
              <a:r>
                <a:rPr lang="en-US" sz="4625" b="true">
                  <a:solidFill>
                    <a:srgbClr val="000000"/>
                  </a:solidFill>
                  <a:latin typeface="Open Sans Bold"/>
                  <a:ea typeface="Open Sans Bold"/>
                  <a:cs typeface="Open Sans Bold"/>
                  <a:sym typeface="Open Sans Bold"/>
                </a:rPr>
                <a:t>Dynamic Data Analysis:</a:t>
              </a:r>
            </a:p>
            <a:p>
              <a:pPr algn="ctr">
                <a:lnSpc>
                  <a:spcPts val="6477"/>
                </a:lnSpc>
              </a:pPr>
            </a:p>
            <a:p>
              <a:pPr algn="ctr">
                <a:lnSpc>
                  <a:spcPts val="6477"/>
                </a:lnSpc>
              </a:pPr>
              <a:r>
                <a:rPr lang="en-US" sz="4625" b="true">
                  <a:solidFill>
                    <a:srgbClr val="000000"/>
                  </a:solidFill>
                  <a:latin typeface="Open Sans Bold"/>
                  <a:ea typeface="Open Sans Bold"/>
                  <a:cs typeface="Open Sans Bold"/>
                  <a:sym typeface="Open Sans Bold"/>
                </a:rPr>
                <a:t> Applied sorting, filtering, and grouping techniques to break down complex data, making it easier to interpret and visualize.</a:t>
              </a:r>
            </a:p>
          </p:txBody>
        </p:sp>
      </p:grpSp>
      <p:sp>
        <p:nvSpPr>
          <p:cNvPr name="Freeform 10" id="10"/>
          <p:cNvSpPr/>
          <p:nvPr/>
        </p:nvSpPr>
        <p:spPr>
          <a:xfrm flipH="false" flipV="false" rot="0">
            <a:off x="396890" y="1576107"/>
            <a:ext cx="8274767" cy="8274767"/>
          </a:xfrm>
          <a:custGeom>
            <a:avLst/>
            <a:gdLst/>
            <a:ahLst/>
            <a:cxnLst/>
            <a:rect r="r" b="b" t="t" l="l"/>
            <a:pathLst>
              <a:path h="8274767" w="8274767">
                <a:moveTo>
                  <a:pt x="0" y="0"/>
                </a:moveTo>
                <a:lnTo>
                  <a:pt x="8274767" y="0"/>
                </a:lnTo>
                <a:lnTo>
                  <a:pt x="8274767" y="8274767"/>
                </a:lnTo>
                <a:lnTo>
                  <a:pt x="0" y="827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12215" y="1491432"/>
            <a:ext cx="8444117" cy="8444117"/>
          </a:xfrm>
          <a:custGeom>
            <a:avLst/>
            <a:gdLst/>
            <a:ahLst/>
            <a:cxnLst/>
            <a:rect r="r" b="b" t="t" l="l"/>
            <a:pathLst>
              <a:path h="8444117" w="8444117">
                <a:moveTo>
                  <a:pt x="0" y="0"/>
                </a:moveTo>
                <a:lnTo>
                  <a:pt x="8444117" y="0"/>
                </a:lnTo>
                <a:lnTo>
                  <a:pt x="8444117" y="8444117"/>
                </a:lnTo>
                <a:lnTo>
                  <a:pt x="0" y="844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941920" y="2455466"/>
            <a:ext cx="7184706" cy="6590148"/>
            <a:chOff x="0" y="0"/>
            <a:chExt cx="9579608" cy="8786864"/>
          </a:xfrm>
        </p:grpSpPr>
        <p:sp>
          <p:nvSpPr>
            <p:cNvPr name="Freeform 13" id="13"/>
            <p:cNvSpPr/>
            <p:nvPr/>
          </p:nvSpPr>
          <p:spPr>
            <a:xfrm flipH="false" flipV="false" rot="0">
              <a:off x="0" y="0"/>
              <a:ext cx="9579608" cy="8786864"/>
            </a:xfrm>
            <a:custGeom>
              <a:avLst/>
              <a:gdLst/>
              <a:ahLst/>
              <a:cxnLst/>
              <a:rect r="r" b="b" t="t" l="l"/>
              <a:pathLst>
                <a:path h="8786864" w="9579608">
                  <a:moveTo>
                    <a:pt x="0" y="0"/>
                  </a:moveTo>
                  <a:lnTo>
                    <a:pt x="9579608" y="0"/>
                  </a:lnTo>
                  <a:lnTo>
                    <a:pt x="9579608" y="8786864"/>
                  </a:lnTo>
                  <a:lnTo>
                    <a:pt x="0" y="8786864"/>
                  </a:lnTo>
                  <a:close/>
                </a:path>
              </a:pathLst>
            </a:custGeom>
            <a:solidFill>
              <a:srgbClr val="000000">
                <a:alpha val="0"/>
              </a:srgbClr>
            </a:solidFill>
          </p:spPr>
        </p:sp>
        <p:sp>
          <p:nvSpPr>
            <p:cNvPr name="TextBox 14" id="14"/>
            <p:cNvSpPr txBox="true"/>
            <p:nvPr/>
          </p:nvSpPr>
          <p:spPr>
            <a:xfrm>
              <a:off x="0" y="-95250"/>
              <a:ext cx="9579608" cy="8882114"/>
            </a:xfrm>
            <a:prstGeom prst="rect">
              <a:avLst/>
            </a:prstGeom>
          </p:spPr>
          <p:txBody>
            <a:bodyPr anchor="t" rtlCol="false" tIns="0" lIns="0" bIns="0" rIns="0"/>
            <a:lstStyle/>
            <a:p>
              <a:pPr algn="ctr">
                <a:lnSpc>
                  <a:spcPts val="6403"/>
                </a:lnSpc>
              </a:pPr>
              <a:r>
                <a:rPr lang="en-US" sz="4573" b="true">
                  <a:solidFill>
                    <a:srgbClr val="000000"/>
                  </a:solidFill>
                  <a:latin typeface="Open Sans Bold"/>
                  <a:ea typeface="Open Sans Bold"/>
                  <a:cs typeface="Open Sans Bold"/>
                  <a:sym typeface="Open Sans Bold"/>
                </a:rPr>
                <a:t>Data Summarization: </a:t>
              </a:r>
            </a:p>
            <a:p>
              <a:pPr algn="ctr">
                <a:lnSpc>
                  <a:spcPts val="5002"/>
                </a:lnSpc>
              </a:pPr>
            </a:p>
            <a:p>
              <a:pPr algn="ctr">
                <a:lnSpc>
                  <a:spcPts val="6263"/>
                </a:lnSpc>
              </a:pPr>
              <a:r>
                <a:rPr lang="en-US" sz="4473" b="true">
                  <a:solidFill>
                    <a:srgbClr val="000000"/>
                  </a:solidFill>
                  <a:latin typeface="Open Sans Bold"/>
                  <a:ea typeface="Open Sans Bold"/>
                  <a:cs typeface="Open Sans Bold"/>
                  <a:sym typeface="Open Sans Bold"/>
                </a:rPr>
                <a:t>Used Pivot Tables in Excel to efficiently summarize and analyze large datasets, enabling quick insights into trends and patterns.</a:t>
              </a:r>
            </a:p>
            <a:p>
              <a:pPr algn="ctr">
                <a:lnSpc>
                  <a:spcPts val="3172"/>
                </a:lnSpc>
              </a:pPr>
            </a:p>
          </p:txBody>
        </p:sp>
      </p:gr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2700000"/>
        </a:gradFill>
      </p:bgPr>
    </p:bg>
    <p:spTree>
      <p:nvGrpSpPr>
        <p:cNvPr id="1" name=""/>
        <p:cNvGrpSpPr/>
        <p:nvPr/>
      </p:nvGrpSpPr>
      <p:grpSpPr>
        <a:xfrm>
          <a:off x="0" y="0"/>
          <a:ext cx="0" cy="0"/>
          <a:chOff x="0" y="0"/>
          <a:chExt cx="0" cy="0"/>
        </a:xfrm>
      </p:grpSpPr>
      <p:sp>
        <p:nvSpPr>
          <p:cNvPr name="Freeform 2" id="2"/>
          <p:cNvSpPr/>
          <p:nvPr/>
        </p:nvSpPr>
        <p:spPr>
          <a:xfrm flipH="false" flipV="false" rot="0">
            <a:off x="4671125" y="1302237"/>
            <a:ext cx="8571417" cy="8571417"/>
          </a:xfrm>
          <a:custGeom>
            <a:avLst/>
            <a:gdLst/>
            <a:ahLst/>
            <a:cxnLst/>
            <a:rect r="r" b="b" t="t" l="l"/>
            <a:pathLst>
              <a:path h="8571417" w="8571417">
                <a:moveTo>
                  <a:pt x="0" y="0"/>
                </a:moveTo>
                <a:lnTo>
                  <a:pt x="8571417" y="0"/>
                </a:lnTo>
                <a:lnTo>
                  <a:pt x="8571417" y="8571417"/>
                </a:lnTo>
                <a:lnTo>
                  <a:pt x="0" y="85714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534273" y="1165386"/>
            <a:ext cx="8822173" cy="8822173"/>
          </a:xfrm>
          <a:custGeom>
            <a:avLst/>
            <a:gdLst/>
            <a:ahLst/>
            <a:cxnLst/>
            <a:rect r="r" b="b" t="t" l="l"/>
            <a:pathLst>
              <a:path h="8822173" w="8822173">
                <a:moveTo>
                  <a:pt x="0" y="0"/>
                </a:moveTo>
                <a:lnTo>
                  <a:pt x="8822173" y="0"/>
                </a:lnTo>
                <a:lnTo>
                  <a:pt x="8822173" y="8822173"/>
                </a:lnTo>
                <a:lnTo>
                  <a:pt x="0" y="8822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5147262" y="2248765"/>
            <a:ext cx="7596195" cy="6595950"/>
            <a:chOff x="0" y="0"/>
            <a:chExt cx="10128260" cy="8794600"/>
          </a:xfrm>
        </p:grpSpPr>
        <p:sp>
          <p:nvSpPr>
            <p:cNvPr name="Freeform 5" id="5"/>
            <p:cNvSpPr/>
            <p:nvPr/>
          </p:nvSpPr>
          <p:spPr>
            <a:xfrm flipH="false" flipV="false" rot="0">
              <a:off x="0" y="0"/>
              <a:ext cx="10128260" cy="8794600"/>
            </a:xfrm>
            <a:custGeom>
              <a:avLst/>
              <a:gdLst/>
              <a:ahLst/>
              <a:cxnLst/>
              <a:rect r="r" b="b" t="t" l="l"/>
              <a:pathLst>
                <a:path h="8794600" w="10128260">
                  <a:moveTo>
                    <a:pt x="0" y="0"/>
                  </a:moveTo>
                  <a:lnTo>
                    <a:pt x="10128260" y="0"/>
                  </a:lnTo>
                  <a:lnTo>
                    <a:pt x="10128260" y="8794600"/>
                  </a:lnTo>
                  <a:lnTo>
                    <a:pt x="0" y="8794600"/>
                  </a:lnTo>
                  <a:close/>
                </a:path>
              </a:pathLst>
            </a:custGeom>
            <a:solidFill>
              <a:srgbClr val="000000">
                <a:alpha val="0"/>
              </a:srgbClr>
            </a:solidFill>
          </p:spPr>
        </p:sp>
        <p:sp>
          <p:nvSpPr>
            <p:cNvPr name="TextBox 6" id="6"/>
            <p:cNvSpPr txBox="true"/>
            <p:nvPr/>
          </p:nvSpPr>
          <p:spPr>
            <a:xfrm>
              <a:off x="0" y="-85725"/>
              <a:ext cx="10128260" cy="8880325"/>
            </a:xfrm>
            <a:prstGeom prst="rect">
              <a:avLst/>
            </a:prstGeom>
          </p:spPr>
          <p:txBody>
            <a:bodyPr anchor="t" rtlCol="false" tIns="0" lIns="0" bIns="0" rIns="0"/>
            <a:lstStyle/>
            <a:p>
              <a:pPr algn="ctr">
                <a:lnSpc>
                  <a:spcPts val="6567"/>
                </a:lnSpc>
              </a:pPr>
              <a:r>
                <a:rPr lang="en-US" sz="4691" b="true">
                  <a:solidFill>
                    <a:srgbClr val="000000"/>
                  </a:solidFill>
                  <a:latin typeface="Open Sans Bold"/>
                  <a:ea typeface="Open Sans Bold"/>
                  <a:cs typeface="Open Sans Bold"/>
                  <a:sym typeface="Open Sans Bold"/>
                </a:rPr>
                <a:t>Interactive Reporting:</a:t>
              </a:r>
            </a:p>
            <a:p>
              <a:pPr algn="ctr">
                <a:lnSpc>
                  <a:spcPts val="6567"/>
                </a:lnSpc>
              </a:pPr>
            </a:p>
            <a:p>
              <a:pPr algn="ctr">
                <a:lnSpc>
                  <a:spcPts val="6567"/>
                </a:lnSpc>
              </a:pPr>
              <a:r>
                <a:rPr lang="en-US" sz="4691" b="true">
                  <a:solidFill>
                    <a:srgbClr val="000000"/>
                  </a:solidFill>
                  <a:latin typeface="Open Sans Bold"/>
                  <a:ea typeface="Open Sans Bold"/>
                  <a:cs typeface="Open Sans Bold"/>
                  <a:sym typeface="Open Sans Bold"/>
                </a:rPr>
                <a:t> Created interactive Pivot Tables to generate real-time insights, supporting decision-making with dynamic data exploration.</a:t>
              </a:r>
            </a:p>
          </p:txBody>
        </p:sp>
      </p:gr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5642081" y="3423231"/>
            <a:ext cx="7003839" cy="3326238"/>
            <a:chOff x="0" y="0"/>
            <a:chExt cx="9338452" cy="4434984"/>
          </a:xfrm>
        </p:grpSpPr>
        <p:sp>
          <p:nvSpPr>
            <p:cNvPr name="Freeform 4" id="4"/>
            <p:cNvSpPr/>
            <p:nvPr/>
          </p:nvSpPr>
          <p:spPr>
            <a:xfrm flipH="false" flipV="false" rot="0">
              <a:off x="0" y="0"/>
              <a:ext cx="9338452" cy="4434984"/>
            </a:xfrm>
            <a:custGeom>
              <a:avLst/>
              <a:gdLst/>
              <a:ahLst/>
              <a:cxnLst/>
              <a:rect r="r" b="b" t="t" l="l"/>
              <a:pathLst>
                <a:path h="4434984" w="9338452">
                  <a:moveTo>
                    <a:pt x="0" y="0"/>
                  </a:moveTo>
                  <a:lnTo>
                    <a:pt x="9338452" y="0"/>
                  </a:lnTo>
                  <a:lnTo>
                    <a:pt x="9338452" y="4434984"/>
                  </a:lnTo>
                  <a:lnTo>
                    <a:pt x="0" y="4434984"/>
                  </a:lnTo>
                  <a:close/>
                </a:path>
              </a:pathLst>
            </a:custGeom>
            <a:solidFill>
              <a:srgbClr val="000000">
                <a:alpha val="0"/>
              </a:srgbClr>
            </a:solidFill>
          </p:spPr>
        </p:sp>
        <p:sp>
          <p:nvSpPr>
            <p:cNvPr name="TextBox 5" id="5"/>
            <p:cNvSpPr txBox="true"/>
            <p:nvPr/>
          </p:nvSpPr>
          <p:spPr>
            <a:xfrm>
              <a:off x="0" y="-123825"/>
              <a:ext cx="9338452" cy="4558809"/>
            </a:xfrm>
            <a:prstGeom prst="rect">
              <a:avLst/>
            </a:prstGeom>
          </p:spPr>
          <p:txBody>
            <a:bodyPr anchor="t" rtlCol="false" tIns="0" lIns="0" bIns="0" rIns="0"/>
            <a:lstStyle/>
            <a:p>
              <a:pPr algn="ctr">
                <a:lnSpc>
                  <a:spcPts val="8604"/>
                </a:lnSpc>
              </a:pPr>
              <a:r>
                <a:rPr lang="en-US" sz="6145" b="true">
                  <a:solidFill>
                    <a:srgbClr val="000000"/>
                  </a:solidFill>
                  <a:latin typeface="Open Sans Bold"/>
                  <a:ea typeface="Open Sans Bold"/>
                  <a:cs typeface="Open Sans Bold"/>
                  <a:sym typeface="Open Sans Bold"/>
                </a:rPr>
                <a:t>Stage 5 :</a:t>
              </a:r>
            </a:p>
            <a:p>
              <a:pPr algn="ctr">
                <a:lnSpc>
                  <a:spcPts val="9024"/>
                </a:lnSpc>
              </a:pPr>
              <a:r>
                <a:rPr lang="en-US" sz="6445" b="true">
                  <a:solidFill>
                    <a:srgbClr val="000000"/>
                  </a:solidFill>
                  <a:latin typeface="Open Sans Bold"/>
                  <a:ea typeface="Open Sans Bold"/>
                  <a:cs typeface="Open Sans Bold"/>
                  <a:sym typeface="Open Sans Bold"/>
                </a:rPr>
                <a:t>Data Analysis in SQL</a:t>
              </a:r>
            </a:p>
          </p:txBody>
        </p:sp>
      </p:grpSp>
      <p:sp>
        <p:nvSpPr>
          <p:cNvPr name="Freeform 6" id="6"/>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4">
              <a:extLst>
                <a:ext uri="{96DAC541-7B7A-43D3-8B79-37D633B846F1}">
                  <asvg:svgBlip xmlns:asvg="http://schemas.microsoft.com/office/drawing/2016/SVG/main" r:embed="rId5"/>
                </a:ext>
              </a:extLst>
            </a:blip>
            <a:stretch>
              <a:fillRect l="0" t="-180" r="0" b="-180"/>
            </a:stretch>
          </a:blipFill>
        </p:spPr>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5400000">
            <a:off x="5032890" y="5279448"/>
            <a:ext cx="8117443" cy="880112"/>
            <a:chOff x="0" y="0"/>
            <a:chExt cx="10823257" cy="1173483"/>
          </a:xfrm>
        </p:grpSpPr>
        <p:sp>
          <p:nvSpPr>
            <p:cNvPr name="Freeform 3" id="3"/>
            <p:cNvSpPr/>
            <p:nvPr/>
          </p:nvSpPr>
          <p:spPr>
            <a:xfrm flipH="false" flipV="false" rot="0">
              <a:off x="0" y="0"/>
              <a:ext cx="10823257" cy="1173483"/>
            </a:xfrm>
            <a:custGeom>
              <a:avLst/>
              <a:gdLst/>
              <a:ahLst/>
              <a:cxnLst/>
              <a:rect r="r" b="b" t="t" l="l"/>
              <a:pathLst>
                <a:path h="1173483" w="10823257">
                  <a:moveTo>
                    <a:pt x="0" y="0"/>
                  </a:moveTo>
                  <a:lnTo>
                    <a:pt x="10823257" y="0"/>
                  </a:lnTo>
                  <a:lnTo>
                    <a:pt x="10823257" y="1173483"/>
                  </a:lnTo>
                  <a:lnTo>
                    <a:pt x="0" y="1173483"/>
                  </a:lnTo>
                  <a:close/>
                </a:path>
              </a:pathLst>
            </a:custGeom>
            <a:solidFill>
              <a:srgbClr val="000000">
                <a:alpha val="0"/>
              </a:srgbClr>
            </a:solidFill>
          </p:spPr>
        </p:sp>
        <p:sp>
          <p:nvSpPr>
            <p:cNvPr name="TextBox 4" id="4"/>
            <p:cNvSpPr txBox="true"/>
            <p:nvPr/>
          </p:nvSpPr>
          <p:spPr>
            <a:xfrm>
              <a:off x="0" y="-104775"/>
              <a:ext cx="10823257"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 - - - - - - - - - - - - - - - - - - - -</a:t>
              </a:r>
            </a:p>
          </p:txBody>
        </p:sp>
      </p:grpSp>
      <p:grpSp>
        <p:nvGrpSpPr>
          <p:cNvPr name="Group 5" id="5"/>
          <p:cNvGrpSpPr/>
          <p:nvPr/>
        </p:nvGrpSpPr>
        <p:grpSpPr>
          <a:xfrm rot="0">
            <a:off x="608379" y="424143"/>
            <a:ext cx="7527278" cy="1082403"/>
            <a:chOff x="0" y="0"/>
            <a:chExt cx="10036371" cy="1443204"/>
          </a:xfrm>
        </p:grpSpPr>
        <p:sp>
          <p:nvSpPr>
            <p:cNvPr name="Freeform 6" id="6"/>
            <p:cNvSpPr/>
            <p:nvPr/>
          </p:nvSpPr>
          <p:spPr>
            <a:xfrm flipH="false" flipV="false" rot="0">
              <a:off x="0" y="0"/>
              <a:ext cx="10036370" cy="1443204"/>
            </a:xfrm>
            <a:custGeom>
              <a:avLst/>
              <a:gdLst/>
              <a:ahLst/>
              <a:cxnLst/>
              <a:rect r="r" b="b" t="t" l="l"/>
              <a:pathLst>
                <a:path h="1443204" w="10036370">
                  <a:moveTo>
                    <a:pt x="0" y="0"/>
                  </a:moveTo>
                  <a:lnTo>
                    <a:pt x="10036370" y="0"/>
                  </a:lnTo>
                  <a:lnTo>
                    <a:pt x="10036370" y="1443204"/>
                  </a:lnTo>
                  <a:lnTo>
                    <a:pt x="0" y="1443204"/>
                  </a:lnTo>
                  <a:close/>
                </a:path>
              </a:pathLst>
            </a:custGeom>
            <a:solidFill>
              <a:srgbClr val="000000">
                <a:alpha val="0"/>
              </a:srgbClr>
            </a:solidFill>
          </p:spPr>
        </p:sp>
        <p:sp>
          <p:nvSpPr>
            <p:cNvPr name="TextBox 7" id="7"/>
            <p:cNvSpPr txBox="true"/>
            <p:nvPr/>
          </p:nvSpPr>
          <p:spPr>
            <a:xfrm>
              <a:off x="0" y="-57150"/>
              <a:ext cx="10036371" cy="1500354"/>
            </a:xfrm>
            <a:prstGeom prst="rect">
              <a:avLst/>
            </a:prstGeom>
          </p:spPr>
          <p:txBody>
            <a:bodyPr anchor="t" rtlCol="false" tIns="0" lIns="0" bIns="0" rIns="0"/>
            <a:lstStyle/>
            <a:p>
              <a:pPr algn="ctr">
                <a:lnSpc>
                  <a:spcPts val="4388"/>
                </a:lnSpc>
              </a:pPr>
              <a:r>
                <a:rPr lang="en-US" sz="3135" b="true">
                  <a:solidFill>
                    <a:srgbClr val="000000"/>
                  </a:solidFill>
                  <a:latin typeface="Open Sans Bold"/>
                  <a:ea typeface="Open Sans Bold"/>
                  <a:cs typeface="Open Sans Bold"/>
                  <a:sym typeface="Open Sans Bold"/>
                </a:rPr>
                <a:t>1. What industries are Gen-Z most interested in pursuing careers in?</a:t>
              </a:r>
            </a:p>
          </p:txBody>
        </p:sp>
      </p:grpSp>
      <p:grpSp>
        <p:nvGrpSpPr>
          <p:cNvPr name="Group 8" id="8"/>
          <p:cNvGrpSpPr/>
          <p:nvPr/>
        </p:nvGrpSpPr>
        <p:grpSpPr>
          <a:xfrm rot="0">
            <a:off x="10246044" y="537232"/>
            <a:ext cx="7554877" cy="1110249"/>
            <a:chOff x="0" y="0"/>
            <a:chExt cx="10073169" cy="1480332"/>
          </a:xfrm>
        </p:grpSpPr>
        <p:sp>
          <p:nvSpPr>
            <p:cNvPr name="Freeform 9" id="9"/>
            <p:cNvSpPr/>
            <p:nvPr/>
          </p:nvSpPr>
          <p:spPr>
            <a:xfrm flipH="false" flipV="false" rot="0">
              <a:off x="0" y="0"/>
              <a:ext cx="10073170" cy="1480332"/>
            </a:xfrm>
            <a:custGeom>
              <a:avLst/>
              <a:gdLst/>
              <a:ahLst/>
              <a:cxnLst/>
              <a:rect r="r" b="b" t="t" l="l"/>
              <a:pathLst>
                <a:path h="1480332" w="10073170">
                  <a:moveTo>
                    <a:pt x="0" y="0"/>
                  </a:moveTo>
                  <a:lnTo>
                    <a:pt x="10073170" y="0"/>
                  </a:lnTo>
                  <a:lnTo>
                    <a:pt x="10073170" y="1480332"/>
                  </a:lnTo>
                  <a:lnTo>
                    <a:pt x="0" y="1480332"/>
                  </a:lnTo>
                  <a:close/>
                </a:path>
              </a:pathLst>
            </a:custGeom>
            <a:solidFill>
              <a:srgbClr val="000000">
                <a:alpha val="0"/>
              </a:srgbClr>
            </a:solidFill>
          </p:spPr>
        </p:sp>
        <p:sp>
          <p:nvSpPr>
            <p:cNvPr name="TextBox 10" id="10"/>
            <p:cNvSpPr txBox="true"/>
            <p:nvPr/>
          </p:nvSpPr>
          <p:spPr>
            <a:xfrm>
              <a:off x="0" y="-66675"/>
              <a:ext cx="10073169" cy="1547007"/>
            </a:xfrm>
            <a:prstGeom prst="rect">
              <a:avLst/>
            </a:prstGeom>
          </p:spPr>
          <p:txBody>
            <a:bodyPr anchor="t" rtlCol="false" tIns="0" lIns="0" bIns="0" rIns="0"/>
            <a:lstStyle/>
            <a:p>
              <a:pPr algn="ctr">
                <a:lnSpc>
                  <a:spcPts val="4430"/>
                </a:lnSpc>
              </a:pPr>
              <a:r>
                <a:rPr lang="en-US" sz="3164" b="true">
                  <a:solidFill>
                    <a:srgbClr val="000000"/>
                  </a:solidFill>
                  <a:latin typeface="Open Sans Bold"/>
                  <a:ea typeface="Open Sans Bold"/>
                  <a:cs typeface="Open Sans Bold"/>
                  <a:sym typeface="Open Sans Bold"/>
                </a:rPr>
                <a:t>2. What are the top factors influencing Gen-Z’s career choices?</a:t>
              </a:r>
            </a:p>
          </p:txBody>
        </p:sp>
      </p:grpSp>
      <p:sp>
        <p:nvSpPr>
          <p:cNvPr name="Freeform 11" id="11"/>
          <p:cNvSpPr/>
          <p:nvPr/>
        </p:nvSpPr>
        <p:spPr>
          <a:xfrm flipH="false" flipV="false" rot="0">
            <a:off x="608379" y="1955800"/>
            <a:ext cx="7433005" cy="7433005"/>
          </a:xfrm>
          <a:custGeom>
            <a:avLst/>
            <a:gdLst/>
            <a:ahLst/>
            <a:cxnLst/>
            <a:rect r="r" b="b" t="t" l="l"/>
            <a:pathLst>
              <a:path h="7433005" w="7433005">
                <a:moveTo>
                  <a:pt x="0" y="0"/>
                </a:moveTo>
                <a:lnTo>
                  <a:pt x="7433005" y="0"/>
                </a:lnTo>
                <a:lnTo>
                  <a:pt x="7433005" y="7433005"/>
                </a:lnTo>
                <a:lnTo>
                  <a:pt x="0" y="7433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95056" y="1842477"/>
            <a:ext cx="7640602" cy="7640602"/>
          </a:xfrm>
          <a:custGeom>
            <a:avLst/>
            <a:gdLst/>
            <a:ahLst/>
            <a:cxnLst/>
            <a:rect r="r" b="b" t="t" l="l"/>
            <a:pathLst>
              <a:path h="7640602" w="7640602">
                <a:moveTo>
                  <a:pt x="0" y="0"/>
                </a:moveTo>
                <a:lnTo>
                  <a:pt x="7640602" y="0"/>
                </a:lnTo>
                <a:lnTo>
                  <a:pt x="7640602" y="7640602"/>
                </a:lnTo>
                <a:lnTo>
                  <a:pt x="0" y="7640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149234" y="3002330"/>
            <a:ext cx="6351295" cy="6631683"/>
            <a:chOff x="0" y="0"/>
            <a:chExt cx="8468393" cy="8842244"/>
          </a:xfrm>
        </p:grpSpPr>
        <p:sp>
          <p:nvSpPr>
            <p:cNvPr name="Freeform 14" id="14"/>
            <p:cNvSpPr/>
            <p:nvPr/>
          </p:nvSpPr>
          <p:spPr>
            <a:xfrm flipH="false" flipV="false" rot="0">
              <a:off x="0" y="0"/>
              <a:ext cx="8468393" cy="8842244"/>
            </a:xfrm>
            <a:custGeom>
              <a:avLst/>
              <a:gdLst/>
              <a:ahLst/>
              <a:cxnLst/>
              <a:rect r="r" b="b" t="t" l="l"/>
              <a:pathLst>
                <a:path h="8842244" w="8468393">
                  <a:moveTo>
                    <a:pt x="0" y="0"/>
                  </a:moveTo>
                  <a:lnTo>
                    <a:pt x="8468393" y="0"/>
                  </a:lnTo>
                  <a:lnTo>
                    <a:pt x="8468393" y="8842244"/>
                  </a:lnTo>
                  <a:lnTo>
                    <a:pt x="0" y="8842244"/>
                  </a:lnTo>
                  <a:close/>
                </a:path>
              </a:pathLst>
            </a:custGeom>
            <a:solidFill>
              <a:srgbClr val="000000">
                <a:alpha val="0"/>
              </a:srgbClr>
            </a:solidFill>
          </p:spPr>
        </p:sp>
        <p:sp>
          <p:nvSpPr>
            <p:cNvPr name="TextBox 15" id="15"/>
            <p:cNvSpPr txBox="true"/>
            <p:nvPr/>
          </p:nvSpPr>
          <p:spPr>
            <a:xfrm>
              <a:off x="0" y="-66675"/>
              <a:ext cx="8468393" cy="8908919"/>
            </a:xfrm>
            <a:prstGeom prst="rect">
              <a:avLst/>
            </a:prstGeom>
          </p:spPr>
          <p:txBody>
            <a:bodyPr anchor="t" rtlCol="false" tIns="0" lIns="0" bIns="0" rIns="0"/>
            <a:lstStyle/>
            <a:p>
              <a:pPr algn="ctr">
                <a:lnSpc>
                  <a:spcPts val="4817"/>
                </a:lnSpc>
              </a:pPr>
              <a:r>
                <a:rPr lang="en-US" sz="3441" b="true">
                  <a:solidFill>
                    <a:srgbClr val="38B6FF"/>
                  </a:solidFill>
                  <a:latin typeface="Open Sans Bold"/>
                  <a:ea typeface="Open Sans Bold"/>
                  <a:cs typeface="Open Sans Bold"/>
                  <a:sym typeface="Open Sans Bold"/>
                </a:rPr>
                <a:t>SELECT </a:t>
              </a:r>
            </a:p>
            <a:p>
              <a:pPr algn="ctr">
                <a:lnSpc>
                  <a:spcPts val="4817"/>
                </a:lnSpc>
              </a:pPr>
              <a:r>
                <a:rPr lang="en-US" sz="3441" b="true">
                  <a:solidFill>
                    <a:srgbClr val="000000"/>
                  </a:solidFill>
                  <a:latin typeface="Open Sans Bold"/>
                  <a:ea typeface="Open Sans Bold"/>
                  <a:cs typeface="Open Sans Bold"/>
                  <a:sym typeface="Open Sans Bold"/>
                </a:rPr>
                <a:t> "Which of the below careers looks close to your Aspirational job ?" </a:t>
              </a:r>
              <a:r>
                <a:rPr lang="en-US" sz="3441" b="true">
                  <a:solidFill>
                    <a:srgbClr val="38B6FF"/>
                  </a:solidFill>
                  <a:latin typeface="Open Sans Bold"/>
                  <a:ea typeface="Open Sans Bold"/>
                  <a:cs typeface="Open Sans Bold"/>
                  <a:sym typeface="Open Sans Bold"/>
                </a:rPr>
                <a:t>AS </a:t>
              </a:r>
              <a:r>
                <a:rPr lang="en-US" sz="3441" b="true">
                  <a:solidFill>
                    <a:srgbClr val="000000"/>
                  </a:solidFill>
                  <a:latin typeface="Open Sans Bold"/>
                  <a:ea typeface="Open Sans Bold"/>
                  <a:cs typeface="Open Sans Bold"/>
                  <a:sym typeface="Open Sans Bold"/>
                </a:rPr>
                <a:t>career, </a:t>
              </a:r>
            </a:p>
            <a:p>
              <a:pPr algn="ctr">
                <a:lnSpc>
                  <a:spcPts val="4817"/>
                </a:lnSpc>
              </a:pPr>
              <a:r>
                <a:rPr lang="en-US" sz="3441" b="true">
                  <a:solidFill>
                    <a:srgbClr val="000000"/>
                  </a:solidFill>
                  <a:latin typeface="Open Sans Bold"/>
                  <a:ea typeface="Open Sans Bold"/>
                  <a:cs typeface="Open Sans Bold"/>
                  <a:sym typeface="Open Sans Bold"/>
                </a:rPr>
                <a:t> </a:t>
              </a:r>
              <a:r>
                <a:rPr lang="en-US" sz="3441" b="true">
                  <a:solidFill>
                    <a:srgbClr val="A6A6A6"/>
                  </a:solidFill>
                  <a:latin typeface="Open Sans Bold"/>
                  <a:ea typeface="Open Sans Bold"/>
                  <a:cs typeface="Open Sans Bold"/>
                  <a:sym typeface="Open Sans Bold"/>
                </a:rPr>
                <a:t>COUNT</a:t>
              </a:r>
              <a:r>
                <a:rPr lang="en-US" sz="3441" b="true">
                  <a:solidFill>
                    <a:srgbClr val="000000"/>
                  </a:solidFill>
                  <a:latin typeface="Open Sans Bold"/>
                  <a:ea typeface="Open Sans Bold"/>
                  <a:cs typeface="Open Sans Bold"/>
                  <a:sym typeface="Open Sans Bold"/>
                </a:rPr>
                <a:t>(*) AS count </a:t>
              </a:r>
            </a:p>
            <a:p>
              <a:pPr algn="ctr">
                <a:lnSpc>
                  <a:spcPts val="4817"/>
                </a:lnSpc>
              </a:pPr>
              <a:r>
                <a:rPr lang="en-US" sz="3441" b="true">
                  <a:solidFill>
                    <a:srgbClr val="38B6FF"/>
                  </a:solidFill>
                  <a:latin typeface="Open Sans Bold"/>
                  <a:ea typeface="Open Sans Bold"/>
                  <a:cs typeface="Open Sans Bold"/>
                  <a:sym typeface="Open Sans Bold"/>
                </a:rPr>
                <a:t>FROM </a:t>
              </a:r>
              <a:r>
                <a:rPr lang="en-US" sz="3441" b="true">
                  <a:solidFill>
                    <a:srgbClr val="000000"/>
                  </a:solidFill>
                  <a:latin typeface="Open Sans Bold"/>
                  <a:ea typeface="Open Sans Bold"/>
                  <a:cs typeface="Open Sans Bold"/>
                  <a:sym typeface="Open Sans Bold"/>
                </a:rPr>
                <a:t>career_aspirations_table </a:t>
              </a:r>
            </a:p>
            <a:p>
              <a:pPr algn="ctr">
                <a:lnSpc>
                  <a:spcPts val="4817"/>
                </a:lnSpc>
              </a:pPr>
              <a:r>
                <a:rPr lang="en-US" sz="3441" b="true">
                  <a:solidFill>
                    <a:srgbClr val="38B6FF"/>
                  </a:solidFill>
                  <a:latin typeface="Open Sans Bold"/>
                  <a:ea typeface="Open Sans Bold"/>
                  <a:cs typeface="Open Sans Bold"/>
                  <a:sym typeface="Open Sans Bold"/>
                </a:rPr>
                <a:t>GROUP BY </a:t>
              </a:r>
              <a:r>
                <a:rPr lang="en-US" sz="3441" b="true">
                  <a:solidFill>
                    <a:srgbClr val="000000"/>
                  </a:solidFill>
                  <a:latin typeface="Open Sans Bold"/>
                  <a:ea typeface="Open Sans Bold"/>
                  <a:cs typeface="Open Sans Bold"/>
                  <a:sym typeface="Open Sans Bold"/>
                </a:rPr>
                <a:t>career </a:t>
              </a:r>
            </a:p>
            <a:p>
              <a:pPr algn="ctr">
                <a:lnSpc>
                  <a:spcPts val="4817"/>
                </a:lnSpc>
              </a:pPr>
              <a:r>
                <a:rPr lang="en-US" sz="3441" b="true">
                  <a:solidFill>
                    <a:srgbClr val="38B6FF"/>
                  </a:solidFill>
                  <a:latin typeface="Open Sans Bold"/>
                  <a:ea typeface="Open Sans Bold"/>
                  <a:cs typeface="Open Sans Bold"/>
                  <a:sym typeface="Open Sans Bold"/>
                </a:rPr>
                <a:t>ORDER BY </a:t>
              </a:r>
              <a:r>
                <a:rPr lang="en-US" sz="3441" b="true">
                  <a:solidFill>
                    <a:srgbClr val="000000"/>
                  </a:solidFill>
                  <a:latin typeface="Open Sans Bold"/>
                  <a:ea typeface="Open Sans Bold"/>
                  <a:cs typeface="Open Sans Bold"/>
                  <a:sym typeface="Open Sans Bold"/>
                </a:rPr>
                <a:t>count </a:t>
              </a:r>
              <a:r>
                <a:rPr lang="en-US" sz="3441" b="true">
                  <a:solidFill>
                    <a:srgbClr val="38B6FF"/>
                  </a:solidFill>
                  <a:latin typeface="Open Sans Bold"/>
                  <a:ea typeface="Open Sans Bold"/>
                  <a:cs typeface="Open Sans Bold"/>
                  <a:sym typeface="Open Sans Bold"/>
                </a:rPr>
                <a:t>DESC </a:t>
              </a:r>
            </a:p>
            <a:p>
              <a:pPr algn="ctr">
                <a:lnSpc>
                  <a:spcPts val="4817"/>
                </a:lnSpc>
              </a:pPr>
              <a:r>
                <a:rPr lang="en-US" sz="3441" b="true">
                  <a:solidFill>
                    <a:srgbClr val="38B6FF"/>
                  </a:solidFill>
                  <a:latin typeface="Open Sans Bold"/>
                  <a:ea typeface="Open Sans Bold"/>
                  <a:cs typeface="Open Sans Bold"/>
                  <a:sym typeface="Open Sans Bold"/>
                </a:rPr>
                <a:t>LIMIT </a:t>
              </a:r>
              <a:r>
                <a:rPr lang="en-US" sz="3441" b="true">
                  <a:solidFill>
                    <a:srgbClr val="FFAD65"/>
                  </a:solidFill>
                  <a:latin typeface="Open Sans Bold"/>
                  <a:ea typeface="Open Sans Bold"/>
                  <a:cs typeface="Open Sans Bold"/>
                  <a:sym typeface="Open Sans Bold"/>
                </a:rPr>
                <a:t>10</a:t>
              </a:r>
              <a:r>
                <a:rPr lang="en-US" sz="3441" b="true">
                  <a:solidFill>
                    <a:srgbClr val="000000"/>
                  </a:solidFill>
                  <a:latin typeface="Open Sans Bold"/>
                  <a:ea typeface="Open Sans Bold"/>
                  <a:cs typeface="Open Sans Bold"/>
                  <a:sym typeface="Open Sans Bold"/>
                </a:rPr>
                <a:t>;</a:t>
              </a:r>
            </a:p>
            <a:p>
              <a:pPr algn="ctr">
                <a:lnSpc>
                  <a:spcPts val="4380"/>
                </a:lnSpc>
              </a:pPr>
            </a:p>
          </p:txBody>
        </p:sp>
      </p:grpSp>
      <p:grpSp>
        <p:nvGrpSpPr>
          <p:cNvPr name="Group 16" id="16"/>
          <p:cNvGrpSpPr/>
          <p:nvPr/>
        </p:nvGrpSpPr>
        <p:grpSpPr>
          <a:xfrm rot="0">
            <a:off x="1428795" y="2304707"/>
            <a:ext cx="1989012" cy="589176"/>
            <a:chOff x="0" y="0"/>
            <a:chExt cx="2652016" cy="785568"/>
          </a:xfrm>
        </p:grpSpPr>
        <p:sp>
          <p:nvSpPr>
            <p:cNvPr name="Freeform 17" id="17"/>
            <p:cNvSpPr/>
            <p:nvPr/>
          </p:nvSpPr>
          <p:spPr>
            <a:xfrm flipH="false" flipV="false" rot="0">
              <a:off x="0" y="0"/>
              <a:ext cx="2652016" cy="785568"/>
            </a:xfrm>
            <a:custGeom>
              <a:avLst/>
              <a:gdLst/>
              <a:ahLst/>
              <a:cxnLst/>
              <a:rect r="r" b="b" t="t" l="l"/>
              <a:pathLst>
                <a:path h="785568" w="2652016">
                  <a:moveTo>
                    <a:pt x="0" y="0"/>
                  </a:moveTo>
                  <a:lnTo>
                    <a:pt x="2652016" y="0"/>
                  </a:lnTo>
                  <a:lnTo>
                    <a:pt x="2652016" y="785568"/>
                  </a:lnTo>
                  <a:lnTo>
                    <a:pt x="0" y="785568"/>
                  </a:lnTo>
                  <a:close/>
                </a:path>
              </a:pathLst>
            </a:custGeom>
            <a:solidFill>
              <a:srgbClr val="000000">
                <a:alpha val="0"/>
              </a:srgbClr>
            </a:solidFill>
          </p:spPr>
        </p:sp>
        <p:sp>
          <p:nvSpPr>
            <p:cNvPr name="TextBox 18" id="18"/>
            <p:cNvSpPr txBox="true"/>
            <p:nvPr/>
          </p:nvSpPr>
          <p:spPr>
            <a:xfrm>
              <a:off x="0" y="-66675"/>
              <a:ext cx="2652016" cy="852243"/>
            </a:xfrm>
            <a:prstGeom prst="rect">
              <a:avLst/>
            </a:prstGeom>
          </p:spPr>
          <p:txBody>
            <a:bodyPr anchor="t" rtlCol="false" tIns="0" lIns="0" bIns="0" rIns="0"/>
            <a:lstStyle/>
            <a:p>
              <a:pPr algn="ctr">
                <a:lnSpc>
                  <a:spcPts val="4800"/>
                </a:lnSpc>
              </a:pPr>
              <a:r>
                <a:rPr lang="en-US" sz="3429" b="true">
                  <a:solidFill>
                    <a:srgbClr val="202F5A"/>
                  </a:solidFill>
                  <a:latin typeface="Open Sans Bold"/>
                  <a:ea typeface="Open Sans Bold"/>
                  <a:cs typeface="Open Sans Bold"/>
                  <a:sym typeface="Open Sans Bold"/>
                </a:rPr>
                <a:t>Query:</a:t>
              </a:r>
            </a:p>
          </p:txBody>
        </p:sp>
      </p:grpSp>
      <p:sp>
        <p:nvSpPr>
          <p:cNvPr name="Freeform 19" id="19"/>
          <p:cNvSpPr/>
          <p:nvPr/>
        </p:nvSpPr>
        <p:spPr>
          <a:xfrm flipH="false" flipV="false" rot="0">
            <a:off x="10246044" y="1946275"/>
            <a:ext cx="7433005" cy="7433005"/>
          </a:xfrm>
          <a:custGeom>
            <a:avLst/>
            <a:gdLst/>
            <a:ahLst/>
            <a:cxnLst/>
            <a:rect r="r" b="b" t="t" l="l"/>
            <a:pathLst>
              <a:path h="7433005" w="7433005">
                <a:moveTo>
                  <a:pt x="0" y="0"/>
                </a:moveTo>
                <a:lnTo>
                  <a:pt x="7433005" y="0"/>
                </a:lnTo>
                <a:lnTo>
                  <a:pt x="7433005" y="7433005"/>
                </a:lnTo>
                <a:lnTo>
                  <a:pt x="0" y="7433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20" id="20"/>
          <p:cNvSpPr/>
          <p:nvPr/>
        </p:nvSpPr>
        <p:spPr>
          <a:xfrm flipH="false" flipV="false" rot="0">
            <a:off x="10160319" y="1833928"/>
            <a:ext cx="7640602" cy="7640602"/>
          </a:xfrm>
          <a:custGeom>
            <a:avLst/>
            <a:gdLst/>
            <a:ahLst/>
            <a:cxnLst/>
            <a:rect r="r" b="b" t="t" l="l"/>
            <a:pathLst>
              <a:path h="7640602" w="7640602">
                <a:moveTo>
                  <a:pt x="0" y="0"/>
                </a:moveTo>
                <a:lnTo>
                  <a:pt x="7640602" y="0"/>
                </a:lnTo>
                <a:lnTo>
                  <a:pt x="7640602" y="7640602"/>
                </a:lnTo>
                <a:lnTo>
                  <a:pt x="0" y="7640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21" id="21"/>
          <p:cNvGrpSpPr/>
          <p:nvPr/>
        </p:nvGrpSpPr>
        <p:grpSpPr>
          <a:xfrm rot="0">
            <a:off x="10388439" y="2983280"/>
            <a:ext cx="7184361" cy="6275020"/>
            <a:chOff x="0" y="0"/>
            <a:chExt cx="9579148" cy="8366693"/>
          </a:xfrm>
        </p:grpSpPr>
        <p:sp>
          <p:nvSpPr>
            <p:cNvPr name="Freeform 22" id="22"/>
            <p:cNvSpPr/>
            <p:nvPr/>
          </p:nvSpPr>
          <p:spPr>
            <a:xfrm flipH="false" flipV="false" rot="0">
              <a:off x="0" y="0"/>
              <a:ext cx="9579148" cy="8366693"/>
            </a:xfrm>
            <a:custGeom>
              <a:avLst/>
              <a:gdLst/>
              <a:ahLst/>
              <a:cxnLst/>
              <a:rect r="r" b="b" t="t" l="l"/>
              <a:pathLst>
                <a:path h="8366693" w="9579148">
                  <a:moveTo>
                    <a:pt x="0" y="0"/>
                  </a:moveTo>
                  <a:lnTo>
                    <a:pt x="9579148" y="0"/>
                  </a:lnTo>
                  <a:lnTo>
                    <a:pt x="9579148" y="8366693"/>
                  </a:lnTo>
                  <a:lnTo>
                    <a:pt x="0" y="8366693"/>
                  </a:lnTo>
                  <a:close/>
                </a:path>
              </a:pathLst>
            </a:custGeom>
            <a:solidFill>
              <a:srgbClr val="000000">
                <a:alpha val="0"/>
              </a:srgbClr>
            </a:solidFill>
          </p:spPr>
        </p:sp>
        <p:sp>
          <p:nvSpPr>
            <p:cNvPr name="TextBox 23" id="23"/>
            <p:cNvSpPr txBox="true"/>
            <p:nvPr/>
          </p:nvSpPr>
          <p:spPr>
            <a:xfrm>
              <a:off x="0" y="-85725"/>
              <a:ext cx="9579148" cy="8452418"/>
            </a:xfrm>
            <a:prstGeom prst="rect">
              <a:avLst/>
            </a:prstGeom>
          </p:spPr>
          <p:txBody>
            <a:bodyPr anchor="t" rtlCol="false" tIns="0" lIns="0" bIns="0" rIns="0"/>
            <a:lstStyle/>
            <a:p>
              <a:pPr algn="ctr">
                <a:lnSpc>
                  <a:spcPts val="5601"/>
                </a:lnSpc>
              </a:pPr>
              <a:r>
                <a:rPr lang="en-US" sz="4000" b="true">
                  <a:solidFill>
                    <a:srgbClr val="38B6FF"/>
                  </a:solidFill>
                  <a:latin typeface="Open Sans Bold"/>
                  <a:ea typeface="Open Sans Bold"/>
                  <a:cs typeface="Open Sans Bold"/>
                  <a:sym typeface="Open Sans Bold"/>
                </a:rPr>
                <a:t> SELECT </a:t>
              </a:r>
            </a:p>
            <a:p>
              <a:pPr algn="ctr">
                <a:lnSpc>
                  <a:spcPts val="5601"/>
                </a:lnSpc>
              </a:pPr>
              <a:r>
                <a:rPr lang="en-US" sz="4000" b="true">
                  <a:solidFill>
                    <a:srgbClr val="000000"/>
                  </a:solidFill>
                  <a:latin typeface="Open Sans Bold"/>
                  <a:ea typeface="Open Sans Bold"/>
                  <a:cs typeface="Open Sans Bold"/>
                  <a:sym typeface="Open Sans Bold"/>
                </a:rPr>
                <a:t>   "Influencing Factors",</a:t>
              </a:r>
            </a:p>
            <a:p>
              <a:pPr algn="ctr">
                <a:lnSpc>
                  <a:spcPts val="5601"/>
                </a:lnSpc>
              </a:pPr>
              <a:r>
                <a:rPr lang="en-US" sz="4000" b="true">
                  <a:solidFill>
                    <a:srgbClr val="000000"/>
                  </a:solidFill>
                  <a:latin typeface="Open Sans Bold"/>
                  <a:ea typeface="Open Sans Bold"/>
                  <a:cs typeface="Open Sans Bold"/>
                  <a:sym typeface="Open Sans Bold"/>
                </a:rPr>
                <a:t>   </a:t>
              </a:r>
              <a:r>
                <a:rPr lang="en-US" sz="4000" b="true">
                  <a:solidFill>
                    <a:srgbClr val="A6A6A6"/>
                  </a:solidFill>
                  <a:latin typeface="Open Sans Bold"/>
                  <a:ea typeface="Open Sans Bold"/>
                  <a:cs typeface="Open Sans Bold"/>
                  <a:sym typeface="Open Sans Bold"/>
                </a:rPr>
                <a:t>COUNT</a:t>
              </a:r>
              <a:r>
                <a:rPr lang="en-US" sz="4000" b="true">
                  <a:solidFill>
                    <a:srgbClr val="000000"/>
                  </a:solidFill>
                  <a:latin typeface="Open Sans Bold"/>
                  <a:ea typeface="Open Sans Bold"/>
                  <a:cs typeface="Open Sans Bold"/>
                  <a:sym typeface="Open Sans Bold"/>
                </a:rPr>
                <a:t>(*) </a:t>
              </a:r>
              <a:r>
                <a:rPr lang="en-US" sz="4000" b="true">
                  <a:solidFill>
                    <a:srgbClr val="38B6FF"/>
                  </a:solidFill>
                  <a:latin typeface="Open Sans Bold"/>
                  <a:ea typeface="Open Sans Bold"/>
                  <a:cs typeface="Open Sans Bold"/>
                  <a:sym typeface="Open Sans Bold"/>
                </a:rPr>
                <a:t>AS </a:t>
              </a:r>
              <a:r>
                <a:rPr lang="en-US" sz="4000" b="true">
                  <a:solidFill>
                    <a:srgbClr val="000000"/>
                  </a:solidFill>
                  <a:latin typeface="Open Sans Bold"/>
                  <a:ea typeface="Open Sans Bold"/>
                  <a:cs typeface="Open Sans Bold"/>
                  <a:sym typeface="Open Sans Bold"/>
                </a:rPr>
                <a:t>Factor_Count</a:t>
              </a:r>
            </a:p>
            <a:p>
              <a:pPr algn="ctr">
                <a:lnSpc>
                  <a:spcPts val="5601"/>
                </a:lnSpc>
              </a:pPr>
              <a:r>
                <a:rPr lang="en-US" sz="4000" b="true">
                  <a:solidFill>
                    <a:srgbClr val="38B6FF"/>
                  </a:solidFill>
                  <a:latin typeface="Open Sans Bold"/>
                  <a:ea typeface="Open Sans Bold"/>
                  <a:cs typeface="Open Sans Bold"/>
                  <a:sym typeface="Open Sans Bold"/>
                </a:rPr>
                <a:t>FROM </a:t>
              </a:r>
              <a:r>
                <a:rPr lang="en-US" sz="4000" b="true">
                  <a:solidFill>
                    <a:srgbClr val="000000"/>
                  </a:solidFill>
                  <a:latin typeface="Open Sans Bold"/>
                  <a:ea typeface="Open Sans Bold"/>
                  <a:cs typeface="Open Sans Bold"/>
                  <a:sym typeface="Open Sans Bold"/>
                </a:rPr>
                <a:t>career_aspirations</a:t>
              </a:r>
            </a:p>
            <a:p>
              <a:pPr algn="ctr">
                <a:lnSpc>
                  <a:spcPts val="5601"/>
                </a:lnSpc>
              </a:pPr>
              <a:r>
                <a:rPr lang="en-US" sz="4000" b="true">
                  <a:solidFill>
                    <a:srgbClr val="38B6FF"/>
                  </a:solidFill>
                  <a:latin typeface="Open Sans Bold"/>
                  <a:ea typeface="Open Sans Bold"/>
                  <a:cs typeface="Open Sans Bold"/>
                  <a:sym typeface="Open Sans Bold"/>
                </a:rPr>
                <a:t>GROUP BY </a:t>
              </a:r>
              <a:r>
                <a:rPr lang="en-US" sz="4000" b="true">
                  <a:solidFill>
                    <a:srgbClr val="000000"/>
                  </a:solidFill>
                  <a:latin typeface="Open Sans Bold"/>
                  <a:ea typeface="Open Sans Bold"/>
                  <a:cs typeface="Open Sans Bold"/>
                  <a:sym typeface="Open Sans Bold"/>
                </a:rPr>
                <a:t>"Influencing Factors"</a:t>
              </a:r>
            </a:p>
            <a:p>
              <a:pPr algn="ctr">
                <a:lnSpc>
                  <a:spcPts val="5601"/>
                </a:lnSpc>
              </a:pPr>
              <a:r>
                <a:rPr lang="en-US" sz="4000" b="true">
                  <a:solidFill>
                    <a:srgbClr val="38B6FF"/>
                  </a:solidFill>
                  <a:latin typeface="Open Sans Bold"/>
                  <a:ea typeface="Open Sans Bold"/>
                  <a:cs typeface="Open Sans Bold"/>
                  <a:sym typeface="Open Sans Bold"/>
                </a:rPr>
                <a:t>ORDER BY</a:t>
              </a:r>
              <a:r>
                <a:rPr lang="en-US" sz="4000" b="true">
                  <a:solidFill>
                    <a:srgbClr val="000000"/>
                  </a:solidFill>
                  <a:latin typeface="Open Sans Bold"/>
                  <a:ea typeface="Open Sans Bold"/>
                  <a:cs typeface="Open Sans Bold"/>
                  <a:sym typeface="Open Sans Bold"/>
                </a:rPr>
                <a:t> Factor_Count </a:t>
              </a:r>
              <a:r>
                <a:rPr lang="en-US" sz="4000" b="true">
                  <a:solidFill>
                    <a:srgbClr val="38B6FF"/>
                  </a:solidFill>
                  <a:latin typeface="Open Sans Bold"/>
                  <a:ea typeface="Open Sans Bold"/>
                  <a:cs typeface="Open Sans Bold"/>
                  <a:sym typeface="Open Sans Bold"/>
                </a:rPr>
                <a:t>DESC</a:t>
              </a:r>
              <a:r>
                <a:rPr lang="en-US" sz="4000" b="true">
                  <a:solidFill>
                    <a:srgbClr val="000000"/>
                  </a:solidFill>
                  <a:latin typeface="Open Sans Bold"/>
                  <a:ea typeface="Open Sans Bold"/>
                  <a:cs typeface="Open Sans Bold"/>
                  <a:sym typeface="Open Sans Bold"/>
                </a:rPr>
                <a:t>; </a:t>
              </a:r>
            </a:p>
            <a:p>
              <a:pPr algn="ctr">
                <a:lnSpc>
                  <a:spcPts val="5114"/>
                </a:lnSpc>
              </a:pPr>
            </a:p>
          </p:txBody>
        </p:sp>
      </p:grpSp>
      <p:grpSp>
        <p:nvGrpSpPr>
          <p:cNvPr name="Group 24" id="24"/>
          <p:cNvGrpSpPr/>
          <p:nvPr/>
        </p:nvGrpSpPr>
        <p:grpSpPr>
          <a:xfrm rot="0">
            <a:off x="11140373" y="2304707"/>
            <a:ext cx="1808050" cy="598858"/>
            <a:chOff x="0" y="0"/>
            <a:chExt cx="2410733" cy="798477"/>
          </a:xfrm>
        </p:grpSpPr>
        <p:sp>
          <p:nvSpPr>
            <p:cNvPr name="Freeform 25" id="25"/>
            <p:cNvSpPr/>
            <p:nvPr/>
          </p:nvSpPr>
          <p:spPr>
            <a:xfrm flipH="false" flipV="false" rot="0">
              <a:off x="0" y="0"/>
              <a:ext cx="2410733" cy="798477"/>
            </a:xfrm>
            <a:custGeom>
              <a:avLst/>
              <a:gdLst/>
              <a:ahLst/>
              <a:cxnLst/>
              <a:rect r="r" b="b" t="t" l="l"/>
              <a:pathLst>
                <a:path h="798477" w="2410733">
                  <a:moveTo>
                    <a:pt x="0" y="0"/>
                  </a:moveTo>
                  <a:lnTo>
                    <a:pt x="2410733" y="0"/>
                  </a:lnTo>
                  <a:lnTo>
                    <a:pt x="2410733" y="798477"/>
                  </a:lnTo>
                  <a:lnTo>
                    <a:pt x="0" y="798477"/>
                  </a:lnTo>
                  <a:close/>
                </a:path>
              </a:pathLst>
            </a:custGeom>
            <a:solidFill>
              <a:srgbClr val="000000">
                <a:alpha val="0"/>
              </a:srgbClr>
            </a:solidFill>
          </p:spPr>
        </p:sp>
        <p:sp>
          <p:nvSpPr>
            <p:cNvPr name="TextBox 26" id="26"/>
            <p:cNvSpPr txBox="true"/>
            <p:nvPr/>
          </p:nvSpPr>
          <p:spPr>
            <a:xfrm>
              <a:off x="0" y="-66675"/>
              <a:ext cx="2410733" cy="865152"/>
            </a:xfrm>
            <a:prstGeom prst="rect">
              <a:avLst/>
            </a:prstGeom>
          </p:spPr>
          <p:txBody>
            <a:bodyPr anchor="t" rtlCol="false" tIns="0" lIns="0" bIns="0" rIns="0"/>
            <a:lstStyle/>
            <a:p>
              <a:pPr algn="ctr">
                <a:lnSpc>
                  <a:spcPts val="4901"/>
                </a:lnSpc>
              </a:pPr>
              <a:r>
                <a:rPr lang="en-US" sz="3500" b="true">
                  <a:solidFill>
                    <a:srgbClr val="202F5A"/>
                  </a:solidFill>
                  <a:latin typeface="Open Sans Bold"/>
                  <a:ea typeface="Open Sans Bold"/>
                  <a:cs typeface="Open Sans Bold"/>
                  <a:sym typeface="Open Sans Bold"/>
                </a:rPr>
                <a:t>Query:</a:t>
              </a:r>
            </a:p>
          </p:txBody>
        </p:sp>
      </p:gr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5400000">
            <a:off x="5032890" y="5279448"/>
            <a:ext cx="8117443" cy="880112"/>
            <a:chOff x="0" y="0"/>
            <a:chExt cx="10823257" cy="1173483"/>
          </a:xfrm>
        </p:grpSpPr>
        <p:sp>
          <p:nvSpPr>
            <p:cNvPr name="Freeform 3" id="3"/>
            <p:cNvSpPr/>
            <p:nvPr/>
          </p:nvSpPr>
          <p:spPr>
            <a:xfrm flipH="false" flipV="false" rot="0">
              <a:off x="0" y="0"/>
              <a:ext cx="10823257" cy="1173483"/>
            </a:xfrm>
            <a:custGeom>
              <a:avLst/>
              <a:gdLst/>
              <a:ahLst/>
              <a:cxnLst/>
              <a:rect r="r" b="b" t="t" l="l"/>
              <a:pathLst>
                <a:path h="1173483" w="10823257">
                  <a:moveTo>
                    <a:pt x="0" y="0"/>
                  </a:moveTo>
                  <a:lnTo>
                    <a:pt x="10823257" y="0"/>
                  </a:lnTo>
                  <a:lnTo>
                    <a:pt x="10823257" y="1173483"/>
                  </a:lnTo>
                  <a:lnTo>
                    <a:pt x="0" y="1173483"/>
                  </a:lnTo>
                  <a:close/>
                </a:path>
              </a:pathLst>
            </a:custGeom>
            <a:solidFill>
              <a:srgbClr val="000000">
                <a:alpha val="0"/>
              </a:srgbClr>
            </a:solidFill>
          </p:spPr>
        </p:sp>
        <p:sp>
          <p:nvSpPr>
            <p:cNvPr name="TextBox 4" id="4"/>
            <p:cNvSpPr txBox="true"/>
            <p:nvPr/>
          </p:nvSpPr>
          <p:spPr>
            <a:xfrm>
              <a:off x="0" y="-104775"/>
              <a:ext cx="10823257"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 - - - - - - - - - - - - - - - - - - - -</a:t>
              </a:r>
            </a:p>
          </p:txBody>
        </p:sp>
      </p:grpSp>
      <p:grpSp>
        <p:nvGrpSpPr>
          <p:cNvPr name="Group 5" id="5"/>
          <p:cNvGrpSpPr/>
          <p:nvPr/>
        </p:nvGrpSpPr>
        <p:grpSpPr>
          <a:xfrm rot="0">
            <a:off x="608379" y="618783"/>
            <a:ext cx="7527278" cy="966198"/>
            <a:chOff x="0" y="0"/>
            <a:chExt cx="10036371" cy="1288264"/>
          </a:xfrm>
        </p:grpSpPr>
        <p:sp>
          <p:nvSpPr>
            <p:cNvPr name="Freeform 6" id="6"/>
            <p:cNvSpPr/>
            <p:nvPr/>
          </p:nvSpPr>
          <p:spPr>
            <a:xfrm flipH="false" flipV="false" rot="0">
              <a:off x="0" y="0"/>
              <a:ext cx="10036370" cy="1288264"/>
            </a:xfrm>
            <a:custGeom>
              <a:avLst/>
              <a:gdLst/>
              <a:ahLst/>
              <a:cxnLst/>
              <a:rect r="r" b="b" t="t" l="l"/>
              <a:pathLst>
                <a:path h="1288264" w="10036370">
                  <a:moveTo>
                    <a:pt x="0" y="0"/>
                  </a:moveTo>
                  <a:lnTo>
                    <a:pt x="10036370" y="0"/>
                  </a:lnTo>
                  <a:lnTo>
                    <a:pt x="10036370" y="1288264"/>
                  </a:lnTo>
                  <a:lnTo>
                    <a:pt x="0" y="1288264"/>
                  </a:lnTo>
                  <a:close/>
                </a:path>
              </a:pathLst>
            </a:custGeom>
            <a:solidFill>
              <a:srgbClr val="000000">
                <a:alpha val="0"/>
              </a:srgbClr>
            </a:solidFill>
          </p:spPr>
        </p:sp>
        <p:sp>
          <p:nvSpPr>
            <p:cNvPr name="TextBox 7" id="7"/>
            <p:cNvSpPr txBox="true"/>
            <p:nvPr/>
          </p:nvSpPr>
          <p:spPr>
            <a:xfrm>
              <a:off x="0" y="-47625"/>
              <a:ext cx="10036371" cy="1335889"/>
            </a:xfrm>
            <a:prstGeom prst="rect">
              <a:avLst/>
            </a:prstGeom>
          </p:spPr>
          <p:txBody>
            <a:bodyPr anchor="t" rtlCol="false" tIns="0" lIns="0" bIns="0" rIns="0"/>
            <a:lstStyle/>
            <a:p>
              <a:pPr algn="ctr">
                <a:lnSpc>
                  <a:spcPts val="3969"/>
                </a:lnSpc>
              </a:pPr>
              <a:r>
                <a:rPr lang="en-US" sz="2835" b="true">
                  <a:solidFill>
                    <a:srgbClr val="000000"/>
                  </a:solidFill>
                  <a:latin typeface="Open Sans Bold"/>
                  <a:ea typeface="Open Sans Bold"/>
                  <a:cs typeface="Open Sans Bold"/>
                  <a:sym typeface="Open Sans Bold"/>
                </a:rPr>
                <a:t>3. What is the desired work environment for Gen-Z? (e.g., remote, hybrid, in-office)</a:t>
              </a:r>
            </a:p>
          </p:txBody>
        </p:sp>
      </p:grpSp>
      <p:grpSp>
        <p:nvGrpSpPr>
          <p:cNvPr name="Group 8" id="8"/>
          <p:cNvGrpSpPr/>
          <p:nvPr/>
        </p:nvGrpSpPr>
        <p:grpSpPr>
          <a:xfrm rot="0">
            <a:off x="10246044" y="619308"/>
            <a:ext cx="7326756" cy="780684"/>
            <a:chOff x="0" y="0"/>
            <a:chExt cx="9769008" cy="1040912"/>
          </a:xfrm>
        </p:grpSpPr>
        <p:sp>
          <p:nvSpPr>
            <p:cNvPr name="Freeform 9" id="9"/>
            <p:cNvSpPr/>
            <p:nvPr/>
          </p:nvSpPr>
          <p:spPr>
            <a:xfrm flipH="false" flipV="false" rot="0">
              <a:off x="0" y="0"/>
              <a:ext cx="9769008" cy="1040912"/>
            </a:xfrm>
            <a:custGeom>
              <a:avLst/>
              <a:gdLst/>
              <a:ahLst/>
              <a:cxnLst/>
              <a:rect r="r" b="b" t="t" l="l"/>
              <a:pathLst>
                <a:path h="1040912" w="9769008">
                  <a:moveTo>
                    <a:pt x="0" y="0"/>
                  </a:moveTo>
                  <a:lnTo>
                    <a:pt x="9769008" y="0"/>
                  </a:lnTo>
                  <a:lnTo>
                    <a:pt x="9769008" y="1040912"/>
                  </a:lnTo>
                  <a:lnTo>
                    <a:pt x="0" y="1040912"/>
                  </a:lnTo>
                  <a:close/>
                </a:path>
              </a:pathLst>
            </a:custGeom>
            <a:solidFill>
              <a:srgbClr val="000000">
                <a:alpha val="0"/>
              </a:srgbClr>
            </a:solidFill>
          </p:spPr>
        </p:sp>
        <p:sp>
          <p:nvSpPr>
            <p:cNvPr name="TextBox 10" id="10"/>
            <p:cNvSpPr txBox="true"/>
            <p:nvPr/>
          </p:nvSpPr>
          <p:spPr>
            <a:xfrm>
              <a:off x="0" y="-38100"/>
              <a:ext cx="9769008" cy="1079012"/>
            </a:xfrm>
            <a:prstGeom prst="rect">
              <a:avLst/>
            </a:prstGeom>
          </p:spPr>
          <p:txBody>
            <a:bodyPr anchor="t" rtlCol="false" tIns="0" lIns="0" bIns="0" rIns="0"/>
            <a:lstStyle/>
            <a:p>
              <a:pPr algn="ctr">
                <a:lnSpc>
                  <a:spcPts val="3169"/>
                </a:lnSpc>
              </a:pPr>
              <a:r>
                <a:rPr lang="en-US" sz="2264" b="true">
                  <a:solidFill>
                    <a:srgbClr val="000000"/>
                  </a:solidFill>
                  <a:latin typeface="Open Sans Bold"/>
                  <a:ea typeface="Open Sans Bold"/>
                  <a:cs typeface="Open Sans Bold"/>
                  <a:sym typeface="Open Sans Bold"/>
                </a:rPr>
                <a:t>4. How do financial goals, such as salary and benefits, impact career aspirations among Gen-Z?</a:t>
              </a:r>
            </a:p>
          </p:txBody>
        </p:sp>
      </p:grpSp>
      <p:sp>
        <p:nvSpPr>
          <p:cNvPr name="Freeform 11" id="11"/>
          <p:cNvSpPr/>
          <p:nvPr/>
        </p:nvSpPr>
        <p:spPr>
          <a:xfrm flipH="false" flipV="false" rot="0">
            <a:off x="608379" y="1955800"/>
            <a:ext cx="7433005" cy="7433005"/>
          </a:xfrm>
          <a:custGeom>
            <a:avLst/>
            <a:gdLst/>
            <a:ahLst/>
            <a:cxnLst/>
            <a:rect r="r" b="b" t="t" l="l"/>
            <a:pathLst>
              <a:path h="7433005" w="7433005">
                <a:moveTo>
                  <a:pt x="0" y="0"/>
                </a:moveTo>
                <a:lnTo>
                  <a:pt x="7433005" y="0"/>
                </a:lnTo>
                <a:lnTo>
                  <a:pt x="7433005" y="7433005"/>
                </a:lnTo>
                <a:lnTo>
                  <a:pt x="0" y="7433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495056" y="1880152"/>
            <a:ext cx="7640602" cy="7640602"/>
          </a:xfrm>
          <a:custGeom>
            <a:avLst/>
            <a:gdLst/>
            <a:ahLst/>
            <a:cxnLst/>
            <a:rect r="r" b="b" t="t" l="l"/>
            <a:pathLst>
              <a:path h="7640602" w="7640602">
                <a:moveTo>
                  <a:pt x="0" y="0"/>
                </a:moveTo>
                <a:lnTo>
                  <a:pt x="7640602" y="0"/>
                </a:lnTo>
                <a:lnTo>
                  <a:pt x="7640602" y="7640602"/>
                </a:lnTo>
                <a:lnTo>
                  <a:pt x="0" y="7640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3" id="13"/>
          <p:cNvGrpSpPr/>
          <p:nvPr/>
        </p:nvGrpSpPr>
        <p:grpSpPr>
          <a:xfrm rot="0">
            <a:off x="1428795" y="2304707"/>
            <a:ext cx="1989012" cy="589176"/>
            <a:chOff x="0" y="0"/>
            <a:chExt cx="2652016" cy="785568"/>
          </a:xfrm>
        </p:grpSpPr>
        <p:sp>
          <p:nvSpPr>
            <p:cNvPr name="Freeform 14" id="14"/>
            <p:cNvSpPr/>
            <p:nvPr/>
          </p:nvSpPr>
          <p:spPr>
            <a:xfrm flipH="false" flipV="false" rot="0">
              <a:off x="0" y="0"/>
              <a:ext cx="2652016" cy="785568"/>
            </a:xfrm>
            <a:custGeom>
              <a:avLst/>
              <a:gdLst/>
              <a:ahLst/>
              <a:cxnLst/>
              <a:rect r="r" b="b" t="t" l="l"/>
              <a:pathLst>
                <a:path h="785568" w="2652016">
                  <a:moveTo>
                    <a:pt x="0" y="0"/>
                  </a:moveTo>
                  <a:lnTo>
                    <a:pt x="2652016" y="0"/>
                  </a:lnTo>
                  <a:lnTo>
                    <a:pt x="2652016" y="785568"/>
                  </a:lnTo>
                  <a:lnTo>
                    <a:pt x="0" y="785568"/>
                  </a:lnTo>
                  <a:close/>
                </a:path>
              </a:pathLst>
            </a:custGeom>
            <a:solidFill>
              <a:srgbClr val="000000">
                <a:alpha val="0"/>
              </a:srgbClr>
            </a:solidFill>
          </p:spPr>
        </p:sp>
        <p:sp>
          <p:nvSpPr>
            <p:cNvPr name="TextBox 15" id="15"/>
            <p:cNvSpPr txBox="true"/>
            <p:nvPr/>
          </p:nvSpPr>
          <p:spPr>
            <a:xfrm>
              <a:off x="0" y="-66675"/>
              <a:ext cx="2652016" cy="852243"/>
            </a:xfrm>
            <a:prstGeom prst="rect">
              <a:avLst/>
            </a:prstGeom>
          </p:spPr>
          <p:txBody>
            <a:bodyPr anchor="t" rtlCol="false" tIns="0" lIns="0" bIns="0" rIns="0"/>
            <a:lstStyle/>
            <a:p>
              <a:pPr algn="ctr">
                <a:lnSpc>
                  <a:spcPts val="4800"/>
                </a:lnSpc>
              </a:pPr>
              <a:r>
                <a:rPr lang="en-US" sz="3429" b="true">
                  <a:solidFill>
                    <a:srgbClr val="202F5A"/>
                  </a:solidFill>
                  <a:latin typeface="Open Sans Bold"/>
                  <a:ea typeface="Open Sans Bold"/>
                  <a:cs typeface="Open Sans Bold"/>
                  <a:sym typeface="Open Sans Bold"/>
                </a:rPr>
                <a:t>Query:</a:t>
              </a:r>
            </a:p>
          </p:txBody>
        </p:sp>
      </p:grpSp>
      <p:sp>
        <p:nvSpPr>
          <p:cNvPr name="Freeform 16" id="16"/>
          <p:cNvSpPr/>
          <p:nvPr/>
        </p:nvSpPr>
        <p:spPr>
          <a:xfrm flipH="false" flipV="false" rot="0">
            <a:off x="10246044" y="1946275"/>
            <a:ext cx="7433005" cy="7433005"/>
          </a:xfrm>
          <a:custGeom>
            <a:avLst/>
            <a:gdLst/>
            <a:ahLst/>
            <a:cxnLst/>
            <a:rect r="r" b="b" t="t" l="l"/>
            <a:pathLst>
              <a:path h="7433005" w="7433005">
                <a:moveTo>
                  <a:pt x="0" y="0"/>
                </a:moveTo>
                <a:lnTo>
                  <a:pt x="7433005" y="0"/>
                </a:lnTo>
                <a:lnTo>
                  <a:pt x="7433005" y="7433005"/>
                </a:lnTo>
                <a:lnTo>
                  <a:pt x="0" y="7433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10160319" y="1833928"/>
            <a:ext cx="7640602" cy="7640602"/>
          </a:xfrm>
          <a:custGeom>
            <a:avLst/>
            <a:gdLst/>
            <a:ahLst/>
            <a:cxnLst/>
            <a:rect r="r" b="b" t="t" l="l"/>
            <a:pathLst>
              <a:path h="7640602" w="7640602">
                <a:moveTo>
                  <a:pt x="0" y="0"/>
                </a:moveTo>
                <a:lnTo>
                  <a:pt x="7640602" y="0"/>
                </a:lnTo>
                <a:lnTo>
                  <a:pt x="7640602" y="7640602"/>
                </a:lnTo>
                <a:lnTo>
                  <a:pt x="0" y="7640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0455918" y="2865465"/>
            <a:ext cx="7223131" cy="6194723"/>
            <a:chOff x="0" y="0"/>
            <a:chExt cx="9630841" cy="8259631"/>
          </a:xfrm>
        </p:grpSpPr>
        <p:sp>
          <p:nvSpPr>
            <p:cNvPr name="Freeform 19" id="19"/>
            <p:cNvSpPr/>
            <p:nvPr/>
          </p:nvSpPr>
          <p:spPr>
            <a:xfrm flipH="false" flipV="false" rot="0">
              <a:off x="0" y="0"/>
              <a:ext cx="9630842" cy="8259631"/>
            </a:xfrm>
            <a:custGeom>
              <a:avLst/>
              <a:gdLst/>
              <a:ahLst/>
              <a:cxnLst/>
              <a:rect r="r" b="b" t="t" l="l"/>
              <a:pathLst>
                <a:path h="8259631" w="9630842">
                  <a:moveTo>
                    <a:pt x="0" y="0"/>
                  </a:moveTo>
                  <a:lnTo>
                    <a:pt x="9630842" y="0"/>
                  </a:lnTo>
                  <a:lnTo>
                    <a:pt x="9630842" y="8259631"/>
                  </a:lnTo>
                  <a:lnTo>
                    <a:pt x="0" y="8259631"/>
                  </a:lnTo>
                  <a:close/>
                </a:path>
              </a:pathLst>
            </a:custGeom>
            <a:solidFill>
              <a:srgbClr val="000000">
                <a:alpha val="0"/>
              </a:srgbClr>
            </a:solidFill>
          </p:spPr>
        </p:sp>
        <p:sp>
          <p:nvSpPr>
            <p:cNvPr name="TextBox 20" id="20"/>
            <p:cNvSpPr txBox="true"/>
            <p:nvPr/>
          </p:nvSpPr>
          <p:spPr>
            <a:xfrm>
              <a:off x="0" y="-38100"/>
              <a:ext cx="9630841" cy="8297731"/>
            </a:xfrm>
            <a:prstGeom prst="rect">
              <a:avLst/>
            </a:prstGeom>
          </p:spPr>
          <p:txBody>
            <a:bodyPr anchor="t" rtlCol="false" tIns="0" lIns="0" bIns="0" rIns="0"/>
            <a:lstStyle/>
            <a:p>
              <a:pPr algn="ctr">
                <a:lnSpc>
                  <a:spcPts val="3093"/>
                </a:lnSpc>
              </a:pPr>
              <a:r>
                <a:rPr lang="en-US" sz="2209" b="true">
                  <a:solidFill>
                    <a:srgbClr val="38B6FF"/>
                  </a:solidFill>
                  <a:latin typeface="Open Sans Bold"/>
                  <a:ea typeface="Open Sans Bold"/>
                  <a:cs typeface="Open Sans Bold"/>
                  <a:sym typeface="Open Sans Bold"/>
                </a:rPr>
                <a:t>SELECT </a:t>
              </a:r>
            </a:p>
            <a:p>
              <a:pPr algn="ctr">
                <a:lnSpc>
                  <a:spcPts val="3093"/>
                </a:lnSpc>
              </a:pPr>
              <a:r>
                <a:rPr lang="en-US" sz="2209" b="true">
                  <a:solidFill>
                    <a:srgbClr val="38B6FF"/>
                  </a:solidFill>
                  <a:latin typeface="Open Sans Bold"/>
                  <a:ea typeface="Open Sans Bold"/>
                  <a:cs typeface="Open Sans Bold"/>
                  <a:sym typeface="Open Sans Bold"/>
                </a:rPr>
                <a:t>   </a:t>
              </a:r>
              <a:r>
                <a:rPr lang="en-US" sz="2209" b="true">
                  <a:solidFill>
                    <a:srgbClr val="000000"/>
                  </a:solidFill>
                  <a:latin typeface="Open Sans Bold"/>
                  <a:ea typeface="Open Sans Bold"/>
                  <a:cs typeface="Open Sans Bold"/>
                  <a:sym typeface="Open Sans Bold"/>
                </a:rPr>
                <a:t>"Which of the below careers looks close to your Aspirational job?"</a:t>
              </a:r>
              <a:r>
                <a:rPr lang="en-US" sz="2209" b="true">
                  <a:solidFill>
                    <a:srgbClr val="38B6FF"/>
                  </a:solidFill>
                  <a:latin typeface="Open Sans Bold"/>
                  <a:ea typeface="Open Sans Bold"/>
                  <a:cs typeface="Open Sans Bold"/>
                  <a:sym typeface="Open Sans Bold"/>
                </a:rPr>
                <a:t> AS</a:t>
              </a:r>
              <a:r>
                <a:rPr lang="en-US" sz="2209" b="true">
                  <a:solidFill>
                    <a:srgbClr val="000000"/>
                  </a:solidFill>
                  <a:latin typeface="Open Sans Bold"/>
                  <a:ea typeface="Open Sans Bold"/>
                  <a:cs typeface="Open Sans Bold"/>
                  <a:sym typeface="Open Sans Bold"/>
                </a:rPr>
                <a:t> Career_Aspiration,</a:t>
              </a:r>
            </a:p>
            <a:p>
              <a:pPr algn="ctr">
                <a:lnSpc>
                  <a:spcPts val="3093"/>
                </a:lnSpc>
              </a:pPr>
              <a:r>
                <a:rPr lang="en-US" sz="2209" b="true">
                  <a:solidFill>
                    <a:srgbClr val="38B6FF"/>
                  </a:solidFill>
                  <a:latin typeface="Open Sans Bold"/>
                  <a:ea typeface="Open Sans Bold"/>
                  <a:cs typeface="Open Sans Bold"/>
                  <a:sym typeface="Open Sans Bold"/>
                </a:rPr>
                <a:t>   AVG(</a:t>
              </a:r>
              <a:r>
                <a:rPr lang="en-US" sz="2209" b="true">
                  <a:solidFill>
                    <a:srgbClr val="000000"/>
                  </a:solidFill>
                  <a:latin typeface="Open Sans Bold"/>
                  <a:ea typeface="Open Sans Bold"/>
                  <a:cs typeface="Open Sans Bold"/>
                  <a:sym typeface="Open Sans Bold"/>
                </a:rPr>
                <a:t>"What is your minimum expectations of salary when you are starting your career (Monthly in hand salary)"</a:t>
              </a:r>
              <a:r>
                <a:rPr lang="en-US" sz="2209" b="true">
                  <a:solidFill>
                    <a:srgbClr val="38B6FF"/>
                  </a:solidFill>
                  <a:latin typeface="Open Sans Bold"/>
                  <a:ea typeface="Open Sans Bold"/>
                  <a:cs typeface="Open Sans Bold"/>
                  <a:sym typeface="Open Sans Bold"/>
                </a:rPr>
                <a:t>) AS </a:t>
              </a:r>
              <a:r>
                <a:rPr lang="en-US" sz="2209" b="true">
                  <a:solidFill>
                    <a:srgbClr val="000000"/>
                  </a:solidFill>
                  <a:latin typeface="Open Sans Bold"/>
                  <a:ea typeface="Open Sans Bold"/>
                  <a:cs typeface="Open Sans Bold"/>
                  <a:sym typeface="Open Sans Bold"/>
                </a:rPr>
                <a:t>Avg_Starting_Salary,</a:t>
              </a:r>
            </a:p>
            <a:p>
              <a:pPr algn="ctr">
                <a:lnSpc>
                  <a:spcPts val="3093"/>
                </a:lnSpc>
              </a:pPr>
              <a:r>
                <a:rPr lang="en-US" sz="2209" b="true">
                  <a:solidFill>
                    <a:srgbClr val="38B6FF"/>
                  </a:solidFill>
                  <a:latin typeface="Open Sans Bold"/>
                  <a:ea typeface="Open Sans Bold"/>
                  <a:cs typeface="Open Sans Bold"/>
                  <a:sym typeface="Open Sans Bold"/>
                </a:rPr>
                <a:t>   AVG(</a:t>
              </a:r>
              <a:r>
                <a:rPr lang="en-US" sz="2209" b="true">
                  <a:solidFill>
                    <a:srgbClr val="000000"/>
                  </a:solidFill>
                  <a:latin typeface="Open Sans Bold"/>
                  <a:ea typeface="Open Sans Bold"/>
                  <a:cs typeface="Open Sans Bold"/>
                  <a:sym typeface="Open Sans Bold"/>
                </a:rPr>
                <a:t>"For the First 3 years of your career, what is your minimum expected monthly salary in Hand?"</a:t>
              </a:r>
              <a:r>
                <a:rPr lang="en-US" sz="2209" b="true">
                  <a:solidFill>
                    <a:srgbClr val="38B6FF"/>
                  </a:solidFill>
                  <a:latin typeface="Open Sans Bold"/>
                  <a:ea typeface="Open Sans Bold"/>
                  <a:cs typeface="Open Sans Bold"/>
                  <a:sym typeface="Open Sans Bold"/>
                </a:rPr>
                <a:t>) AS </a:t>
              </a:r>
              <a:r>
                <a:rPr lang="en-US" sz="2209" b="true">
                  <a:solidFill>
                    <a:srgbClr val="000000"/>
                  </a:solidFill>
                  <a:latin typeface="Open Sans Bold"/>
                  <a:ea typeface="Open Sans Bold"/>
                  <a:cs typeface="Open Sans Bold"/>
                  <a:sym typeface="Open Sans Bold"/>
                </a:rPr>
                <a:t>Avg_Salary_After_3_Years,</a:t>
              </a:r>
            </a:p>
            <a:p>
              <a:pPr algn="ctr">
                <a:lnSpc>
                  <a:spcPts val="3093"/>
                </a:lnSpc>
              </a:pPr>
              <a:r>
                <a:rPr lang="en-US" sz="2209" b="true">
                  <a:solidFill>
                    <a:srgbClr val="38B6FF"/>
                  </a:solidFill>
                  <a:latin typeface="Open Sans Bold"/>
                  <a:ea typeface="Open Sans Bold"/>
                  <a:cs typeface="Open Sans Bold"/>
                  <a:sym typeface="Open Sans Bold"/>
                </a:rPr>
                <a:t>   AVG(</a:t>
              </a:r>
              <a:r>
                <a:rPr lang="en-US" sz="2209" b="true">
                  <a:solidFill>
                    <a:srgbClr val="000000"/>
                  </a:solidFill>
                  <a:latin typeface="Open Sans Bold"/>
                  <a:ea typeface="Open Sans Bold"/>
                  <a:cs typeface="Open Sans Bold"/>
                  <a:sym typeface="Open Sans Bold"/>
                </a:rPr>
                <a:t>"After 5 years of your career from now, what is your minimum expected monthly salary in Hand?"</a:t>
              </a:r>
              <a:r>
                <a:rPr lang="en-US" sz="2209" b="true">
                  <a:solidFill>
                    <a:srgbClr val="38B6FF"/>
                  </a:solidFill>
                  <a:latin typeface="Open Sans Bold"/>
                  <a:ea typeface="Open Sans Bold"/>
                  <a:cs typeface="Open Sans Bold"/>
                  <a:sym typeface="Open Sans Bold"/>
                </a:rPr>
                <a:t>) AS </a:t>
              </a:r>
              <a:r>
                <a:rPr lang="en-US" sz="2209" b="true">
                  <a:solidFill>
                    <a:srgbClr val="000000"/>
                  </a:solidFill>
                  <a:latin typeface="Open Sans Bold"/>
                  <a:ea typeface="Open Sans Bold"/>
                  <a:cs typeface="Open Sans Bold"/>
                  <a:sym typeface="Open Sans Bold"/>
                </a:rPr>
                <a:t>Avg_Salary_After_5_Years</a:t>
              </a:r>
            </a:p>
            <a:p>
              <a:pPr algn="ctr">
                <a:lnSpc>
                  <a:spcPts val="3093"/>
                </a:lnSpc>
              </a:pPr>
              <a:r>
                <a:rPr lang="en-US" sz="2209" b="true">
                  <a:solidFill>
                    <a:srgbClr val="38B6FF"/>
                  </a:solidFill>
                  <a:latin typeface="Open Sans Bold"/>
                  <a:ea typeface="Open Sans Bold"/>
                  <a:cs typeface="Open Sans Bold"/>
                  <a:sym typeface="Open Sans Bold"/>
                </a:rPr>
                <a:t>FROM </a:t>
              </a:r>
              <a:r>
                <a:rPr lang="en-US" sz="2209" b="true">
                  <a:solidFill>
                    <a:srgbClr val="000000"/>
                  </a:solidFill>
                  <a:latin typeface="Open Sans Bold"/>
                  <a:ea typeface="Open Sans Bold"/>
                  <a:cs typeface="Open Sans Bold"/>
                  <a:sym typeface="Open Sans Bold"/>
                </a:rPr>
                <a:t>career_aspirations</a:t>
              </a:r>
            </a:p>
            <a:p>
              <a:pPr algn="ctr">
                <a:lnSpc>
                  <a:spcPts val="3093"/>
                </a:lnSpc>
              </a:pPr>
              <a:r>
                <a:rPr lang="en-US" sz="2209" b="true">
                  <a:solidFill>
                    <a:srgbClr val="38B6FF"/>
                  </a:solidFill>
                  <a:latin typeface="Open Sans Bold"/>
                  <a:ea typeface="Open Sans Bold"/>
                  <a:cs typeface="Open Sans Bold"/>
                  <a:sym typeface="Open Sans Bold"/>
                </a:rPr>
                <a:t>GROUP BY </a:t>
              </a:r>
              <a:r>
                <a:rPr lang="en-US" sz="2209" b="true">
                  <a:solidFill>
                    <a:srgbClr val="000000"/>
                  </a:solidFill>
                  <a:latin typeface="Open Sans Bold"/>
                  <a:ea typeface="Open Sans Bold"/>
                  <a:cs typeface="Open Sans Bold"/>
                  <a:sym typeface="Open Sans Bold"/>
                </a:rPr>
                <a:t>Career_Aspiration</a:t>
              </a:r>
            </a:p>
            <a:p>
              <a:pPr algn="ctr">
                <a:lnSpc>
                  <a:spcPts val="3093"/>
                </a:lnSpc>
              </a:pPr>
              <a:r>
                <a:rPr lang="en-US" sz="2209" b="true">
                  <a:solidFill>
                    <a:srgbClr val="38B6FF"/>
                  </a:solidFill>
                  <a:latin typeface="Open Sans Bold"/>
                  <a:ea typeface="Open Sans Bold"/>
                  <a:cs typeface="Open Sans Bold"/>
                  <a:sym typeface="Open Sans Bold"/>
                </a:rPr>
                <a:t>ORDER BY </a:t>
              </a:r>
              <a:r>
                <a:rPr lang="en-US" sz="2209" b="true">
                  <a:solidFill>
                    <a:srgbClr val="000000"/>
                  </a:solidFill>
                  <a:latin typeface="Open Sans Bold"/>
                  <a:ea typeface="Open Sans Bold"/>
                  <a:cs typeface="Open Sans Bold"/>
                  <a:sym typeface="Open Sans Bold"/>
                </a:rPr>
                <a:t>Avg_Starting_Salary </a:t>
              </a:r>
              <a:r>
                <a:rPr lang="en-US" sz="2209" b="true">
                  <a:solidFill>
                    <a:srgbClr val="38B6FF"/>
                  </a:solidFill>
                  <a:latin typeface="Open Sans Bold"/>
                  <a:ea typeface="Open Sans Bold"/>
                  <a:cs typeface="Open Sans Bold"/>
                  <a:sym typeface="Open Sans Bold"/>
                </a:rPr>
                <a:t>DESC;</a:t>
              </a:r>
            </a:p>
            <a:p>
              <a:pPr algn="ctr">
                <a:lnSpc>
                  <a:spcPts val="2824"/>
                </a:lnSpc>
              </a:pPr>
            </a:p>
          </p:txBody>
        </p:sp>
      </p:grpSp>
      <p:grpSp>
        <p:nvGrpSpPr>
          <p:cNvPr name="Group 21" id="21"/>
          <p:cNvGrpSpPr/>
          <p:nvPr/>
        </p:nvGrpSpPr>
        <p:grpSpPr>
          <a:xfrm rot="0">
            <a:off x="11140373" y="2304707"/>
            <a:ext cx="1808050" cy="598858"/>
            <a:chOff x="0" y="0"/>
            <a:chExt cx="2410733" cy="798477"/>
          </a:xfrm>
        </p:grpSpPr>
        <p:sp>
          <p:nvSpPr>
            <p:cNvPr name="Freeform 22" id="22"/>
            <p:cNvSpPr/>
            <p:nvPr/>
          </p:nvSpPr>
          <p:spPr>
            <a:xfrm flipH="false" flipV="false" rot="0">
              <a:off x="0" y="0"/>
              <a:ext cx="2410733" cy="798477"/>
            </a:xfrm>
            <a:custGeom>
              <a:avLst/>
              <a:gdLst/>
              <a:ahLst/>
              <a:cxnLst/>
              <a:rect r="r" b="b" t="t" l="l"/>
              <a:pathLst>
                <a:path h="798477" w="2410733">
                  <a:moveTo>
                    <a:pt x="0" y="0"/>
                  </a:moveTo>
                  <a:lnTo>
                    <a:pt x="2410733" y="0"/>
                  </a:lnTo>
                  <a:lnTo>
                    <a:pt x="2410733" y="798477"/>
                  </a:lnTo>
                  <a:lnTo>
                    <a:pt x="0" y="798477"/>
                  </a:lnTo>
                  <a:close/>
                </a:path>
              </a:pathLst>
            </a:custGeom>
            <a:solidFill>
              <a:srgbClr val="000000">
                <a:alpha val="0"/>
              </a:srgbClr>
            </a:solidFill>
          </p:spPr>
        </p:sp>
        <p:sp>
          <p:nvSpPr>
            <p:cNvPr name="TextBox 23" id="23"/>
            <p:cNvSpPr txBox="true"/>
            <p:nvPr/>
          </p:nvSpPr>
          <p:spPr>
            <a:xfrm>
              <a:off x="0" y="-66675"/>
              <a:ext cx="2410733" cy="865152"/>
            </a:xfrm>
            <a:prstGeom prst="rect">
              <a:avLst/>
            </a:prstGeom>
          </p:spPr>
          <p:txBody>
            <a:bodyPr anchor="t" rtlCol="false" tIns="0" lIns="0" bIns="0" rIns="0"/>
            <a:lstStyle/>
            <a:p>
              <a:pPr algn="ctr">
                <a:lnSpc>
                  <a:spcPts val="4901"/>
                </a:lnSpc>
              </a:pPr>
              <a:r>
                <a:rPr lang="en-US" sz="3500" b="true">
                  <a:solidFill>
                    <a:srgbClr val="202F5A"/>
                  </a:solidFill>
                  <a:latin typeface="Open Sans Bold"/>
                  <a:ea typeface="Open Sans Bold"/>
                  <a:cs typeface="Open Sans Bold"/>
                  <a:sym typeface="Open Sans Bold"/>
                </a:rPr>
                <a:t>Query:</a:t>
              </a:r>
            </a:p>
          </p:txBody>
        </p:sp>
      </p:grpSp>
      <p:grpSp>
        <p:nvGrpSpPr>
          <p:cNvPr name="Group 24" id="24"/>
          <p:cNvGrpSpPr/>
          <p:nvPr/>
        </p:nvGrpSpPr>
        <p:grpSpPr>
          <a:xfrm rot="0">
            <a:off x="880166" y="2836890"/>
            <a:ext cx="6870381" cy="6847408"/>
            <a:chOff x="0" y="0"/>
            <a:chExt cx="9160508" cy="9129877"/>
          </a:xfrm>
        </p:grpSpPr>
        <p:sp>
          <p:nvSpPr>
            <p:cNvPr name="Freeform 25" id="25"/>
            <p:cNvSpPr/>
            <p:nvPr/>
          </p:nvSpPr>
          <p:spPr>
            <a:xfrm flipH="false" flipV="false" rot="0">
              <a:off x="0" y="0"/>
              <a:ext cx="9160508" cy="9129878"/>
            </a:xfrm>
            <a:custGeom>
              <a:avLst/>
              <a:gdLst/>
              <a:ahLst/>
              <a:cxnLst/>
              <a:rect r="r" b="b" t="t" l="l"/>
              <a:pathLst>
                <a:path h="9129878" w="9160508">
                  <a:moveTo>
                    <a:pt x="0" y="0"/>
                  </a:moveTo>
                  <a:lnTo>
                    <a:pt x="9160508" y="0"/>
                  </a:lnTo>
                  <a:lnTo>
                    <a:pt x="9160508" y="9129878"/>
                  </a:lnTo>
                  <a:lnTo>
                    <a:pt x="0" y="9129878"/>
                  </a:lnTo>
                  <a:close/>
                </a:path>
              </a:pathLst>
            </a:custGeom>
            <a:solidFill>
              <a:srgbClr val="000000">
                <a:alpha val="0"/>
              </a:srgbClr>
            </a:solidFill>
          </p:spPr>
        </p:sp>
        <p:sp>
          <p:nvSpPr>
            <p:cNvPr name="TextBox 26" id="26"/>
            <p:cNvSpPr txBox="true"/>
            <p:nvPr/>
          </p:nvSpPr>
          <p:spPr>
            <a:xfrm>
              <a:off x="0" y="-66675"/>
              <a:ext cx="9160508" cy="9196552"/>
            </a:xfrm>
            <a:prstGeom prst="rect">
              <a:avLst/>
            </a:prstGeom>
          </p:spPr>
          <p:txBody>
            <a:bodyPr anchor="t" rtlCol="false" tIns="0" lIns="0" bIns="0" rIns="0"/>
            <a:lstStyle/>
            <a:p>
              <a:pPr algn="ctr">
                <a:lnSpc>
                  <a:spcPts val="4956"/>
                </a:lnSpc>
              </a:pPr>
              <a:r>
                <a:rPr lang="en-US" sz="3540" b="true">
                  <a:solidFill>
                    <a:srgbClr val="38B6FF"/>
                  </a:solidFill>
                  <a:latin typeface="Open Sans Bold"/>
                  <a:ea typeface="Open Sans Bold"/>
                  <a:cs typeface="Open Sans Bold"/>
                  <a:sym typeface="Open Sans Bold"/>
                </a:rPr>
                <a:t>SELECT </a:t>
              </a:r>
            </a:p>
            <a:p>
              <a:pPr algn="ctr">
                <a:lnSpc>
                  <a:spcPts val="4956"/>
                </a:lnSpc>
              </a:pPr>
              <a:r>
                <a:rPr lang="en-US" sz="3540" b="true">
                  <a:solidFill>
                    <a:srgbClr val="38B6FF"/>
                  </a:solidFill>
                  <a:latin typeface="Open Sans Bold"/>
                  <a:ea typeface="Open Sans Bold"/>
                  <a:cs typeface="Open Sans Bold"/>
                  <a:sym typeface="Open Sans Bold"/>
                </a:rPr>
                <a:t>  </a:t>
              </a:r>
              <a:r>
                <a:rPr lang="en-US" sz="3540" b="true">
                  <a:solidFill>
                    <a:srgbClr val="000000"/>
                  </a:solidFill>
                  <a:latin typeface="Open Sans Bold"/>
                  <a:ea typeface="Open Sans Bold"/>
                  <a:cs typeface="Open Sans Bold"/>
                  <a:sym typeface="Open Sans Bold"/>
                </a:rPr>
                <a:t> "What is the most preferred working environment for you."</a:t>
              </a:r>
              <a:r>
                <a:rPr lang="en-US" sz="3540" b="true">
                  <a:solidFill>
                    <a:srgbClr val="38B6FF"/>
                  </a:solidFill>
                  <a:latin typeface="Open Sans Bold"/>
                  <a:ea typeface="Open Sans Bold"/>
                  <a:cs typeface="Open Sans Bold"/>
                  <a:sym typeface="Open Sans Bold"/>
                </a:rPr>
                <a:t> AS </a:t>
              </a:r>
              <a:r>
                <a:rPr lang="en-US" sz="3540" b="true">
                  <a:solidFill>
                    <a:srgbClr val="000000"/>
                  </a:solidFill>
                  <a:latin typeface="Open Sans Bold"/>
                  <a:ea typeface="Open Sans Bold"/>
                  <a:cs typeface="Open Sans Bold"/>
                  <a:sym typeface="Open Sans Bold"/>
                </a:rPr>
                <a:t>Work_Environment,</a:t>
              </a:r>
            </a:p>
            <a:p>
              <a:pPr algn="ctr">
                <a:lnSpc>
                  <a:spcPts val="4956"/>
                </a:lnSpc>
              </a:pPr>
              <a:r>
                <a:rPr lang="en-US" sz="3540" b="true">
                  <a:solidFill>
                    <a:srgbClr val="38B6FF"/>
                  </a:solidFill>
                  <a:latin typeface="Open Sans Bold"/>
                  <a:ea typeface="Open Sans Bold"/>
                  <a:cs typeface="Open Sans Bold"/>
                  <a:sym typeface="Open Sans Bold"/>
                </a:rPr>
                <a:t>   </a:t>
              </a:r>
              <a:r>
                <a:rPr lang="en-US" sz="3540" b="true">
                  <a:solidFill>
                    <a:srgbClr val="A6A6A6"/>
                  </a:solidFill>
                  <a:latin typeface="Open Sans Bold"/>
                  <a:ea typeface="Open Sans Bold"/>
                  <a:cs typeface="Open Sans Bold"/>
                  <a:sym typeface="Open Sans Bold"/>
                </a:rPr>
                <a:t>COUNT</a:t>
              </a:r>
              <a:r>
                <a:rPr lang="en-US" sz="3540" b="true">
                  <a:solidFill>
                    <a:srgbClr val="000000"/>
                  </a:solidFill>
                  <a:latin typeface="Open Sans Bold"/>
                  <a:ea typeface="Open Sans Bold"/>
                  <a:cs typeface="Open Sans Bold"/>
                  <a:sym typeface="Open Sans Bold"/>
                </a:rPr>
                <a:t>(*)</a:t>
              </a:r>
              <a:r>
                <a:rPr lang="en-US" sz="3540" b="true">
                  <a:solidFill>
                    <a:srgbClr val="38B6FF"/>
                  </a:solidFill>
                  <a:latin typeface="Open Sans Bold"/>
                  <a:ea typeface="Open Sans Bold"/>
                  <a:cs typeface="Open Sans Bold"/>
                  <a:sym typeface="Open Sans Bold"/>
                </a:rPr>
                <a:t> AS </a:t>
              </a:r>
              <a:r>
                <a:rPr lang="en-US" sz="3540" b="true">
                  <a:solidFill>
                    <a:srgbClr val="000000"/>
                  </a:solidFill>
                  <a:latin typeface="Open Sans Bold"/>
                  <a:ea typeface="Open Sans Bold"/>
                  <a:cs typeface="Open Sans Bold"/>
                  <a:sym typeface="Open Sans Bold"/>
                </a:rPr>
                <a:t>Preference_Count</a:t>
              </a:r>
            </a:p>
            <a:p>
              <a:pPr algn="ctr">
                <a:lnSpc>
                  <a:spcPts val="4956"/>
                </a:lnSpc>
              </a:pPr>
              <a:r>
                <a:rPr lang="en-US" sz="3540" b="true">
                  <a:solidFill>
                    <a:srgbClr val="38B6FF"/>
                  </a:solidFill>
                  <a:latin typeface="Open Sans Bold"/>
                  <a:ea typeface="Open Sans Bold"/>
                  <a:cs typeface="Open Sans Bold"/>
                  <a:sym typeface="Open Sans Bold"/>
                </a:rPr>
                <a:t>FROM </a:t>
              </a:r>
              <a:r>
                <a:rPr lang="en-US" sz="3540" b="true">
                  <a:solidFill>
                    <a:srgbClr val="000000"/>
                  </a:solidFill>
                  <a:latin typeface="Open Sans Bold"/>
                  <a:ea typeface="Open Sans Bold"/>
                  <a:cs typeface="Open Sans Bold"/>
                  <a:sym typeface="Open Sans Bold"/>
                </a:rPr>
                <a:t>career_aspirations</a:t>
              </a:r>
            </a:p>
            <a:p>
              <a:pPr algn="ctr">
                <a:lnSpc>
                  <a:spcPts val="4956"/>
                </a:lnSpc>
              </a:pPr>
              <a:r>
                <a:rPr lang="en-US" sz="3540" b="true">
                  <a:solidFill>
                    <a:srgbClr val="38B6FF"/>
                  </a:solidFill>
                  <a:latin typeface="Open Sans Bold"/>
                  <a:ea typeface="Open Sans Bold"/>
                  <a:cs typeface="Open Sans Bold"/>
                  <a:sym typeface="Open Sans Bold"/>
                </a:rPr>
                <a:t>GROUP BY </a:t>
              </a:r>
              <a:r>
                <a:rPr lang="en-US" sz="3540" b="true">
                  <a:solidFill>
                    <a:srgbClr val="000000"/>
                  </a:solidFill>
                  <a:latin typeface="Open Sans Bold"/>
                  <a:ea typeface="Open Sans Bold"/>
                  <a:cs typeface="Open Sans Bold"/>
                  <a:sym typeface="Open Sans Bold"/>
                </a:rPr>
                <a:t>Work_Environment</a:t>
              </a:r>
            </a:p>
            <a:p>
              <a:pPr algn="ctr">
                <a:lnSpc>
                  <a:spcPts val="4956"/>
                </a:lnSpc>
              </a:pPr>
              <a:r>
                <a:rPr lang="en-US" sz="3540" b="true">
                  <a:solidFill>
                    <a:srgbClr val="38B6FF"/>
                  </a:solidFill>
                  <a:latin typeface="Open Sans Bold"/>
                  <a:ea typeface="Open Sans Bold"/>
                  <a:cs typeface="Open Sans Bold"/>
                  <a:sym typeface="Open Sans Bold"/>
                </a:rPr>
                <a:t>ORDER BY </a:t>
              </a:r>
              <a:r>
                <a:rPr lang="en-US" sz="3540" b="true">
                  <a:solidFill>
                    <a:srgbClr val="000000"/>
                  </a:solidFill>
                  <a:latin typeface="Open Sans Bold"/>
                  <a:ea typeface="Open Sans Bold"/>
                  <a:cs typeface="Open Sans Bold"/>
                  <a:sym typeface="Open Sans Bold"/>
                </a:rPr>
                <a:t>Preference_Count</a:t>
              </a:r>
              <a:r>
                <a:rPr lang="en-US" sz="3540" b="true">
                  <a:solidFill>
                    <a:srgbClr val="38B6FF"/>
                  </a:solidFill>
                  <a:latin typeface="Open Sans Bold"/>
                  <a:ea typeface="Open Sans Bold"/>
                  <a:cs typeface="Open Sans Bold"/>
                  <a:sym typeface="Open Sans Bold"/>
                </a:rPr>
                <a:t> DESC;</a:t>
              </a:r>
            </a:p>
            <a:p>
              <a:pPr algn="ctr">
                <a:lnSpc>
                  <a:spcPts val="4609"/>
                </a:lnSpc>
              </a:pPr>
            </a:p>
          </p:txBody>
        </p:sp>
      </p:gr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534273" y="9524"/>
            <a:ext cx="8822173" cy="1019176"/>
            <a:chOff x="0" y="0"/>
            <a:chExt cx="11762897" cy="1358901"/>
          </a:xfrm>
        </p:grpSpPr>
        <p:sp>
          <p:nvSpPr>
            <p:cNvPr name="Freeform 3" id="3"/>
            <p:cNvSpPr/>
            <p:nvPr/>
          </p:nvSpPr>
          <p:spPr>
            <a:xfrm flipH="false" flipV="false" rot="0">
              <a:off x="0" y="0"/>
              <a:ext cx="11762898" cy="1358901"/>
            </a:xfrm>
            <a:custGeom>
              <a:avLst/>
              <a:gdLst/>
              <a:ahLst/>
              <a:cxnLst/>
              <a:rect r="r" b="b" t="t" l="l"/>
              <a:pathLst>
                <a:path h="1358901" w="11762898">
                  <a:moveTo>
                    <a:pt x="0" y="0"/>
                  </a:moveTo>
                  <a:lnTo>
                    <a:pt x="11762898" y="0"/>
                  </a:lnTo>
                  <a:lnTo>
                    <a:pt x="11762898" y="1358901"/>
                  </a:lnTo>
                  <a:lnTo>
                    <a:pt x="0" y="1358901"/>
                  </a:lnTo>
                  <a:close/>
                </a:path>
              </a:pathLst>
            </a:custGeom>
            <a:solidFill>
              <a:srgbClr val="000000">
                <a:alpha val="0"/>
              </a:srgbClr>
            </a:solidFill>
          </p:spPr>
        </p:sp>
        <p:sp>
          <p:nvSpPr>
            <p:cNvPr name="TextBox 4" id="4"/>
            <p:cNvSpPr txBox="true"/>
            <p:nvPr/>
          </p:nvSpPr>
          <p:spPr>
            <a:xfrm>
              <a:off x="0" y="-47625"/>
              <a:ext cx="11762897" cy="1406526"/>
            </a:xfrm>
            <a:prstGeom prst="rect">
              <a:avLst/>
            </a:prstGeom>
          </p:spPr>
          <p:txBody>
            <a:bodyPr anchor="t" rtlCol="false" tIns="0" lIns="0" bIns="0" rIns="0"/>
            <a:lstStyle/>
            <a:p>
              <a:pPr algn="ctr">
                <a:lnSpc>
                  <a:spcPts val="4198"/>
                </a:lnSpc>
              </a:pPr>
              <a:r>
                <a:rPr lang="en-US" sz="2999" b="true">
                  <a:solidFill>
                    <a:srgbClr val="000000"/>
                  </a:solidFill>
                  <a:latin typeface="Open Sans Bold"/>
                  <a:ea typeface="Open Sans Bold"/>
                  <a:cs typeface="Open Sans Bold"/>
                  <a:sym typeface="Open Sans Bold"/>
                </a:rPr>
                <a:t>5. What role do personal values and social impact play in career choices for Gen-Z?</a:t>
              </a:r>
            </a:p>
          </p:txBody>
        </p:sp>
      </p:grpSp>
      <p:sp>
        <p:nvSpPr>
          <p:cNvPr name="Freeform 5" id="5"/>
          <p:cNvSpPr/>
          <p:nvPr/>
        </p:nvSpPr>
        <p:spPr>
          <a:xfrm flipH="false" flipV="false" rot="0">
            <a:off x="4671125" y="1302237"/>
            <a:ext cx="8571417" cy="8571417"/>
          </a:xfrm>
          <a:custGeom>
            <a:avLst/>
            <a:gdLst/>
            <a:ahLst/>
            <a:cxnLst/>
            <a:rect r="r" b="b" t="t" l="l"/>
            <a:pathLst>
              <a:path h="8571417" w="8571417">
                <a:moveTo>
                  <a:pt x="0" y="0"/>
                </a:moveTo>
                <a:lnTo>
                  <a:pt x="8571417" y="0"/>
                </a:lnTo>
                <a:lnTo>
                  <a:pt x="8571417" y="8571417"/>
                </a:lnTo>
                <a:lnTo>
                  <a:pt x="0" y="85714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534273" y="1165386"/>
            <a:ext cx="8822173" cy="8822173"/>
          </a:xfrm>
          <a:custGeom>
            <a:avLst/>
            <a:gdLst/>
            <a:ahLst/>
            <a:cxnLst/>
            <a:rect r="r" b="b" t="t" l="l"/>
            <a:pathLst>
              <a:path h="8822173" w="8822173">
                <a:moveTo>
                  <a:pt x="0" y="0"/>
                </a:moveTo>
                <a:lnTo>
                  <a:pt x="8822173" y="0"/>
                </a:lnTo>
                <a:lnTo>
                  <a:pt x="8822173" y="8822173"/>
                </a:lnTo>
                <a:lnTo>
                  <a:pt x="0" y="8822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5142816" y="2079612"/>
            <a:ext cx="7628034" cy="7817353"/>
            <a:chOff x="0" y="0"/>
            <a:chExt cx="10170712" cy="10423137"/>
          </a:xfrm>
        </p:grpSpPr>
        <p:sp>
          <p:nvSpPr>
            <p:cNvPr name="Freeform 8" id="8"/>
            <p:cNvSpPr/>
            <p:nvPr/>
          </p:nvSpPr>
          <p:spPr>
            <a:xfrm flipH="false" flipV="false" rot="0">
              <a:off x="0" y="0"/>
              <a:ext cx="10170712" cy="10423137"/>
            </a:xfrm>
            <a:custGeom>
              <a:avLst/>
              <a:gdLst/>
              <a:ahLst/>
              <a:cxnLst/>
              <a:rect r="r" b="b" t="t" l="l"/>
              <a:pathLst>
                <a:path h="10423137" w="10170712">
                  <a:moveTo>
                    <a:pt x="0" y="0"/>
                  </a:moveTo>
                  <a:lnTo>
                    <a:pt x="10170712" y="0"/>
                  </a:lnTo>
                  <a:lnTo>
                    <a:pt x="10170712" y="10423137"/>
                  </a:lnTo>
                  <a:lnTo>
                    <a:pt x="0" y="10423137"/>
                  </a:lnTo>
                  <a:close/>
                </a:path>
              </a:pathLst>
            </a:custGeom>
            <a:solidFill>
              <a:srgbClr val="000000">
                <a:alpha val="0"/>
              </a:srgbClr>
            </a:solidFill>
          </p:spPr>
        </p:sp>
        <p:sp>
          <p:nvSpPr>
            <p:cNvPr name="TextBox 9" id="9"/>
            <p:cNvSpPr txBox="true"/>
            <p:nvPr/>
          </p:nvSpPr>
          <p:spPr>
            <a:xfrm>
              <a:off x="0" y="-47625"/>
              <a:ext cx="10170712" cy="10470762"/>
            </a:xfrm>
            <a:prstGeom prst="rect">
              <a:avLst/>
            </a:prstGeom>
          </p:spPr>
          <p:txBody>
            <a:bodyPr anchor="t" rtlCol="false" tIns="0" lIns="0" bIns="0" rIns="0"/>
            <a:lstStyle/>
            <a:p>
              <a:pPr algn="ctr">
                <a:lnSpc>
                  <a:spcPts val="3694"/>
                </a:lnSpc>
              </a:pPr>
              <a:r>
                <a:rPr lang="en-US" sz="2639" b="true">
                  <a:solidFill>
                    <a:srgbClr val="38B6FF"/>
                  </a:solidFill>
                  <a:latin typeface="Open Sans Bold"/>
                  <a:ea typeface="Open Sans Bold"/>
                  <a:cs typeface="Open Sans Bold"/>
                  <a:sym typeface="Open Sans Bold"/>
                </a:rPr>
                <a:t>SELECT </a:t>
              </a:r>
            </a:p>
            <a:p>
              <a:pPr algn="ctr">
                <a:lnSpc>
                  <a:spcPts val="3694"/>
                </a:lnSpc>
              </a:pPr>
              <a:r>
                <a:rPr lang="en-US" sz="2639" b="true">
                  <a:solidFill>
                    <a:srgbClr val="000000"/>
                  </a:solidFill>
                  <a:latin typeface="Open Sans Bold"/>
                  <a:ea typeface="Open Sans Bold"/>
                  <a:cs typeface="Open Sans Bold"/>
                  <a:sym typeface="Open Sans Bold"/>
                </a:rPr>
                <a:t>   "Would you work for a company whose mission is not clearly defined and publicly posted." </a:t>
              </a:r>
              <a:r>
                <a:rPr lang="en-US" sz="2639" b="true">
                  <a:solidFill>
                    <a:srgbClr val="38B6FF"/>
                  </a:solidFill>
                  <a:latin typeface="Open Sans Bold"/>
                  <a:ea typeface="Open Sans Bold"/>
                  <a:cs typeface="Open Sans Bold"/>
                  <a:sym typeface="Open Sans Bold"/>
                </a:rPr>
                <a:t>AS </a:t>
              </a:r>
              <a:r>
                <a:rPr lang="en-US" sz="2639" b="true">
                  <a:solidFill>
                    <a:srgbClr val="000000"/>
                  </a:solidFill>
                  <a:latin typeface="Open Sans Bold"/>
                  <a:ea typeface="Open Sans Bold"/>
                  <a:cs typeface="Open Sans Bold"/>
                  <a:sym typeface="Open Sans Bold"/>
                </a:rPr>
                <a:t>Undefined_Mission_Company,</a:t>
              </a:r>
            </a:p>
            <a:p>
              <a:pPr algn="ctr">
                <a:lnSpc>
                  <a:spcPts val="3694"/>
                </a:lnSpc>
              </a:pPr>
              <a:r>
                <a:rPr lang="en-US" sz="2639" b="true">
                  <a:solidFill>
                    <a:srgbClr val="000000"/>
                  </a:solidFill>
                  <a:latin typeface="Open Sans Bold"/>
                  <a:ea typeface="Open Sans Bold"/>
                  <a:cs typeface="Open Sans Bold"/>
                  <a:sym typeface="Open Sans Bold"/>
                </a:rPr>
                <a:t>   "How likely are you to work for a company mission conflicts with its actions?" </a:t>
              </a:r>
              <a:r>
                <a:rPr lang="en-US" sz="2639" b="true">
                  <a:solidFill>
                    <a:srgbClr val="38B6FF"/>
                  </a:solidFill>
                  <a:latin typeface="Open Sans Bold"/>
                  <a:ea typeface="Open Sans Bold"/>
                  <a:cs typeface="Open Sans Bold"/>
                  <a:sym typeface="Open Sans Bold"/>
                </a:rPr>
                <a:t>AS </a:t>
              </a:r>
              <a:r>
                <a:rPr lang="en-US" sz="2639" b="true">
                  <a:solidFill>
                    <a:srgbClr val="000000"/>
                  </a:solidFill>
                  <a:latin typeface="Open Sans Bold"/>
                  <a:ea typeface="Open Sans Bold"/>
                  <a:cs typeface="Open Sans Bold"/>
                  <a:sym typeface="Open Sans Bold"/>
                </a:rPr>
                <a:t>Conflict_Mission_Company,</a:t>
              </a:r>
            </a:p>
            <a:p>
              <a:pPr algn="ctr">
                <a:lnSpc>
                  <a:spcPts val="3694"/>
                </a:lnSpc>
              </a:pPr>
              <a:r>
                <a:rPr lang="en-US" sz="2639" b="true">
                  <a:solidFill>
                    <a:srgbClr val="000000"/>
                  </a:solidFill>
                  <a:latin typeface="Open Sans Bold"/>
                  <a:ea typeface="Open Sans Bold"/>
                  <a:cs typeface="Open Sans Bold"/>
                  <a:sym typeface="Open Sans Bold"/>
                </a:rPr>
                <a:t>   "How likely are you work for a company no social impact ?" </a:t>
              </a:r>
              <a:r>
                <a:rPr lang="en-US" sz="2639" b="true">
                  <a:solidFill>
                    <a:srgbClr val="38B6FF"/>
                  </a:solidFill>
                  <a:latin typeface="Open Sans Bold"/>
                  <a:ea typeface="Open Sans Bold"/>
                  <a:cs typeface="Open Sans Bold"/>
                  <a:sym typeface="Open Sans Bold"/>
                </a:rPr>
                <a:t>AS </a:t>
              </a:r>
              <a:r>
                <a:rPr lang="en-US" sz="2639" b="true">
                  <a:solidFill>
                    <a:srgbClr val="000000"/>
                  </a:solidFill>
                  <a:latin typeface="Open Sans Bold"/>
                  <a:ea typeface="Open Sans Bold"/>
                  <a:cs typeface="Open Sans Bold"/>
                  <a:sym typeface="Open Sans Bold"/>
                </a:rPr>
                <a:t>No_Social_Impact_Company,</a:t>
              </a:r>
            </a:p>
            <a:p>
              <a:pPr algn="ctr">
                <a:lnSpc>
                  <a:spcPts val="3694"/>
                </a:lnSpc>
              </a:pPr>
              <a:r>
                <a:rPr lang="en-US" sz="2639" b="true">
                  <a:solidFill>
                    <a:srgbClr val="000000"/>
                  </a:solidFill>
                  <a:latin typeface="Open Sans Bold"/>
                  <a:ea typeface="Open Sans Bold"/>
                  <a:cs typeface="Open Sans Bold"/>
                  <a:sym typeface="Open Sans Bold"/>
                </a:rPr>
                <a:t>   </a:t>
              </a:r>
              <a:r>
                <a:rPr lang="en-US" sz="2639" b="true">
                  <a:solidFill>
                    <a:srgbClr val="A6A6A6"/>
                  </a:solidFill>
                  <a:latin typeface="Open Sans Bold"/>
                  <a:ea typeface="Open Sans Bold"/>
                  <a:cs typeface="Open Sans Bold"/>
                  <a:sym typeface="Open Sans Bold"/>
                </a:rPr>
                <a:t>COUNT</a:t>
              </a:r>
              <a:r>
                <a:rPr lang="en-US" sz="2639" b="true">
                  <a:solidFill>
                    <a:srgbClr val="000000"/>
                  </a:solidFill>
                  <a:latin typeface="Open Sans Bold"/>
                  <a:ea typeface="Open Sans Bold"/>
                  <a:cs typeface="Open Sans Bold"/>
                  <a:sym typeface="Open Sans Bold"/>
                </a:rPr>
                <a:t>(*) </a:t>
              </a:r>
              <a:r>
                <a:rPr lang="en-US" sz="2639" b="true">
                  <a:solidFill>
                    <a:srgbClr val="38B6FF"/>
                  </a:solidFill>
                  <a:latin typeface="Open Sans Bold"/>
                  <a:ea typeface="Open Sans Bold"/>
                  <a:cs typeface="Open Sans Bold"/>
                  <a:sym typeface="Open Sans Bold"/>
                </a:rPr>
                <a:t>AS </a:t>
              </a:r>
              <a:r>
                <a:rPr lang="en-US" sz="2639" b="true">
                  <a:solidFill>
                    <a:srgbClr val="000000"/>
                  </a:solidFill>
                  <a:latin typeface="Open Sans Bold"/>
                  <a:ea typeface="Open Sans Bold"/>
                  <a:cs typeface="Open Sans Bold"/>
                  <a:sym typeface="Open Sans Bold"/>
                </a:rPr>
                <a:t>Response_Count</a:t>
              </a:r>
            </a:p>
            <a:p>
              <a:pPr algn="ctr">
                <a:lnSpc>
                  <a:spcPts val="3694"/>
                </a:lnSpc>
              </a:pPr>
              <a:r>
                <a:rPr lang="en-US" sz="2639" b="true">
                  <a:solidFill>
                    <a:srgbClr val="38B6FF"/>
                  </a:solidFill>
                  <a:latin typeface="Open Sans Bold"/>
                  <a:ea typeface="Open Sans Bold"/>
                  <a:cs typeface="Open Sans Bold"/>
                  <a:sym typeface="Open Sans Bold"/>
                </a:rPr>
                <a:t>FROM </a:t>
              </a:r>
              <a:r>
                <a:rPr lang="en-US" sz="2639" b="true">
                  <a:solidFill>
                    <a:srgbClr val="000000"/>
                  </a:solidFill>
                  <a:latin typeface="Open Sans Bold"/>
                  <a:ea typeface="Open Sans Bold"/>
                  <a:cs typeface="Open Sans Bold"/>
                  <a:sym typeface="Open Sans Bold"/>
                </a:rPr>
                <a:t>career_aspirations</a:t>
              </a:r>
            </a:p>
            <a:p>
              <a:pPr algn="ctr">
                <a:lnSpc>
                  <a:spcPts val="3694"/>
                </a:lnSpc>
              </a:pPr>
              <a:r>
                <a:rPr lang="en-US" sz="2639" b="true">
                  <a:solidFill>
                    <a:srgbClr val="38B6FF"/>
                  </a:solidFill>
                  <a:latin typeface="Open Sans Bold"/>
                  <a:ea typeface="Open Sans Bold"/>
                  <a:cs typeface="Open Sans Bold"/>
                  <a:sym typeface="Open Sans Bold"/>
                </a:rPr>
                <a:t>GROUP BY </a:t>
              </a:r>
              <a:r>
                <a:rPr lang="en-US" sz="2639" b="true">
                  <a:solidFill>
                    <a:srgbClr val="000000"/>
                  </a:solidFill>
                  <a:latin typeface="Open Sans Bold"/>
                  <a:ea typeface="Open Sans Bold"/>
                  <a:cs typeface="Open Sans Bold"/>
                  <a:sym typeface="Open Sans Bold"/>
                </a:rPr>
                <a:t>Undefined_Mission_Company, Conflict_Mission_Company, No_Social_Impact_Company</a:t>
              </a:r>
            </a:p>
            <a:p>
              <a:pPr algn="ctr">
                <a:lnSpc>
                  <a:spcPts val="3694"/>
                </a:lnSpc>
              </a:pPr>
              <a:r>
                <a:rPr lang="en-US" sz="2639" b="true">
                  <a:solidFill>
                    <a:srgbClr val="38B6FF"/>
                  </a:solidFill>
                  <a:latin typeface="Open Sans Bold"/>
                  <a:ea typeface="Open Sans Bold"/>
                  <a:cs typeface="Open Sans Bold"/>
                  <a:sym typeface="Open Sans Bold"/>
                </a:rPr>
                <a:t>ORDER BY </a:t>
              </a:r>
              <a:r>
                <a:rPr lang="en-US" sz="2639" b="true">
                  <a:solidFill>
                    <a:srgbClr val="000000"/>
                  </a:solidFill>
                  <a:latin typeface="Open Sans Bold"/>
                  <a:ea typeface="Open Sans Bold"/>
                  <a:cs typeface="Open Sans Bold"/>
                  <a:sym typeface="Open Sans Bold"/>
                </a:rPr>
                <a:t>Response_Count </a:t>
              </a:r>
              <a:r>
                <a:rPr lang="en-US" sz="2639" b="true">
                  <a:solidFill>
                    <a:srgbClr val="38B6FF"/>
                  </a:solidFill>
                  <a:latin typeface="Open Sans Bold"/>
                  <a:ea typeface="Open Sans Bold"/>
                  <a:cs typeface="Open Sans Bold"/>
                  <a:sym typeface="Open Sans Bold"/>
                </a:rPr>
                <a:t>DESC</a:t>
              </a:r>
              <a:r>
                <a:rPr lang="en-US" sz="2639" b="true">
                  <a:solidFill>
                    <a:srgbClr val="000000"/>
                  </a:solidFill>
                  <a:latin typeface="Open Sans Bold"/>
                  <a:ea typeface="Open Sans Bold"/>
                  <a:cs typeface="Open Sans Bold"/>
                  <a:sym typeface="Open Sans Bold"/>
                </a:rPr>
                <a:t>;</a:t>
              </a:r>
            </a:p>
            <a:p>
              <a:pPr algn="ctr">
                <a:lnSpc>
                  <a:spcPts val="2898"/>
                </a:lnSpc>
              </a:pPr>
            </a:p>
          </p:txBody>
        </p:sp>
      </p:grpSp>
      <p:grpSp>
        <p:nvGrpSpPr>
          <p:cNvPr name="Group 10" id="10"/>
          <p:cNvGrpSpPr/>
          <p:nvPr/>
        </p:nvGrpSpPr>
        <p:grpSpPr>
          <a:xfrm rot="0">
            <a:off x="5770151" y="1530929"/>
            <a:ext cx="1680253" cy="596308"/>
            <a:chOff x="0" y="0"/>
            <a:chExt cx="2240337" cy="795077"/>
          </a:xfrm>
        </p:grpSpPr>
        <p:sp>
          <p:nvSpPr>
            <p:cNvPr name="Freeform 11" id="11"/>
            <p:cNvSpPr/>
            <p:nvPr/>
          </p:nvSpPr>
          <p:spPr>
            <a:xfrm flipH="false" flipV="false" rot="0">
              <a:off x="0" y="0"/>
              <a:ext cx="2240337" cy="795077"/>
            </a:xfrm>
            <a:custGeom>
              <a:avLst/>
              <a:gdLst/>
              <a:ahLst/>
              <a:cxnLst/>
              <a:rect r="r" b="b" t="t" l="l"/>
              <a:pathLst>
                <a:path h="795077" w="2240337">
                  <a:moveTo>
                    <a:pt x="0" y="0"/>
                  </a:moveTo>
                  <a:lnTo>
                    <a:pt x="2240337" y="0"/>
                  </a:lnTo>
                  <a:lnTo>
                    <a:pt x="2240337" y="795077"/>
                  </a:lnTo>
                  <a:lnTo>
                    <a:pt x="0" y="795077"/>
                  </a:lnTo>
                  <a:close/>
                </a:path>
              </a:pathLst>
            </a:custGeom>
            <a:solidFill>
              <a:srgbClr val="000000">
                <a:alpha val="0"/>
              </a:srgbClr>
            </a:solidFill>
          </p:spPr>
        </p:sp>
        <p:sp>
          <p:nvSpPr>
            <p:cNvPr name="TextBox 12" id="12"/>
            <p:cNvSpPr txBox="true"/>
            <p:nvPr/>
          </p:nvSpPr>
          <p:spPr>
            <a:xfrm>
              <a:off x="0" y="-66675"/>
              <a:ext cx="2240337" cy="861752"/>
            </a:xfrm>
            <a:prstGeom prst="rect">
              <a:avLst/>
            </a:prstGeom>
          </p:spPr>
          <p:txBody>
            <a:bodyPr anchor="t" rtlCol="false" tIns="0" lIns="0" bIns="0" rIns="0"/>
            <a:lstStyle/>
            <a:p>
              <a:pPr algn="ctr">
                <a:lnSpc>
                  <a:spcPts val="4932"/>
                </a:lnSpc>
              </a:pPr>
              <a:r>
                <a:rPr lang="en-US" sz="3523" b="true">
                  <a:solidFill>
                    <a:srgbClr val="202F5A"/>
                  </a:solidFill>
                  <a:latin typeface="Open Sans Bold"/>
                  <a:ea typeface="Open Sans Bold"/>
                  <a:cs typeface="Open Sans Bold"/>
                  <a:sym typeface="Open Sans Bold"/>
                </a:rPr>
                <a:t>Query: </a:t>
              </a:r>
            </a:p>
          </p:txBody>
        </p:sp>
      </p:gr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6306127" y="3042548"/>
            <a:ext cx="5675746" cy="4078078"/>
            <a:chOff x="0" y="0"/>
            <a:chExt cx="7567661" cy="5437437"/>
          </a:xfrm>
        </p:grpSpPr>
        <p:sp>
          <p:nvSpPr>
            <p:cNvPr name="Freeform 4" id="4"/>
            <p:cNvSpPr/>
            <p:nvPr/>
          </p:nvSpPr>
          <p:spPr>
            <a:xfrm flipH="false" flipV="false" rot="0">
              <a:off x="0" y="0"/>
              <a:ext cx="7567661" cy="5437437"/>
            </a:xfrm>
            <a:custGeom>
              <a:avLst/>
              <a:gdLst/>
              <a:ahLst/>
              <a:cxnLst/>
              <a:rect r="r" b="b" t="t" l="l"/>
              <a:pathLst>
                <a:path h="5437437" w="7567661">
                  <a:moveTo>
                    <a:pt x="0" y="0"/>
                  </a:moveTo>
                  <a:lnTo>
                    <a:pt x="7567661" y="0"/>
                  </a:lnTo>
                  <a:lnTo>
                    <a:pt x="7567661" y="5437437"/>
                  </a:lnTo>
                  <a:lnTo>
                    <a:pt x="0" y="5437437"/>
                  </a:lnTo>
                  <a:close/>
                </a:path>
              </a:pathLst>
            </a:custGeom>
            <a:solidFill>
              <a:srgbClr val="000000">
                <a:alpha val="0"/>
              </a:srgbClr>
            </a:solidFill>
          </p:spPr>
        </p:sp>
        <p:sp>
          <p:nvSpPr>
            <p:cNvPr name="TextBox 5" id="5"/>
            <p:cNvSpPr txBox="true"/>
            <p:nvPr/>
          </p:nvSpPr>
          <p:spPr>
            <a:xfrm>
              <a:off x="0" y="-123825"/>
              <a:ext cx="7567661" cy="5561262"/>
            </a:xfrm>
            <a:prstGeom prst="rect">
              <a:avLst/>
            </a:prstGeom>
          </p:spPr>
          <p:txBody>
            <a:bodyPr anchor="t" rtlCol="false" tIns="0" lIns="0" bIns="0" rIns="0"/>
            <a:lstStyle/>
            <a:p>
              <a:pPr algn="ctr">
                <a:lnSpc>
                  <a:spcPts val="8744"/>
                </a:lnSpc>
              </a:pPr>
              <a:r>
                <a:rPr lang="en-US" sz="6245" b="true">
                  <a:solidFill>
                    <a:srgbClr val="000000"/>
                  </a:solidFill>
                  <a:latin typeface="Open Sans Bold"/>
                  <a:ea typeface="Open Sans Bold"/>
                  <a:cs typeface="Open Sans Bold"/>
                  <a:sym typeface="Open Sans Bold"/>
                </a:rPr>
                <a:t>Stage 6 :</a:t>
              </a:r>
            </a:p>
            <a:p>
              <a:pPr algn="ctr">
                <a:lnSpc>
                  <a:spcPts val="7903"/>
                </a:lnSpc>
              </a:pPr>
              <a:r>
                <a:rPr lang="en-US" sz="5645" b="true">
                  <a:solidFill>
                    <a:srgbClr val="000000"/>
                  </a:solidFill>
                  <a:latin typeface="Open Sans Bold"/>
                  <a:ea typeface="Open Sans Bold"/>
                  <a:cs typeface="Open Sans Bold"/>
                  <a:sym typeface="Open Sans Bold"/>
                </a:rPr>
                <a:t>Executive Dashboard in Excel</a:t>
              </a:r>
            </a:p>
          </p:txBody>
        </p:sp>
      </p:grpSp>
      <p:sp>
        <p:nvSpPr>
          <p:cNvPr name="Freeform 6" id="6"/>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4">
              <a:extLst>
                <a:ext uri="{96DAC541-7B7A-43D3-8B79-37D633B846F1}">
                  <asvg:svgBlip xmlns:asvg="http://schemas.microsoft.com/office/drawing/2016/SVG/main" r:embed="rId5"/>
                </a:ext>
              </a:extLst>
            </a:blip>
            <a:stretch>
              <a:fillRect l="0" t="-180" r="0" b="-18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A4BAA7"/>
        </a:solidFill>
      </p:bgPr>
    </p:bg>
    <p:spTree>
      <p:nvGrpSpPr>
        <p:cNvPr id="1" name=""/>
        <p:cNvGrpSpPr/>
        <p:nvPr/>
      </p:nvGrpSpPr>
      <p:grpSpPr>
        <a:xfrm>
          <a:off x="0" y="0"/>
          <a:ext cx="0" cy="0"/>
          <a:chOff x="0" y="0"/>
          <a:chExt cx="0" cy="0"/>
        </a:xfrm>
      </p:grpSpPr>
      <p:sp>
        <p:nvSpPr>
          <p:cNvPr name="Freeform 2" id="2"/>
          <p:cNvSpPr/>
          <p:nvPr/>
        </p:nvSpPr>
        <p:spPr>
          <a:xfrm flipH="false" flipV="false" rot="0">
            <a:off x="742712" y="1266289"/>
            <a:ext cx="2594207" cy="3877211"/>
          </a:xfrm>
          <a:custGeom>
            <a:avLst/>
            <a:gdLst/>
            <a:ahLst/>
            <a:cxnLst/>
            <a:rect r="r" b="b" t="t" l="l"/>
            <a:pathLst>
              <a:path h="3877211" w="2594207">
                <a:moveTo>
                  <a:pt x="0" y="0"/>
                </a:moveTo>
                <a:lnTo>
                  <a:pt x="2594207" y="0"/>
                </a:lnTo>
                <a:lnTo>
                  <a:pt x="2594207" y="3877211"/>
                </a:lnTo>
                <a:lnTo>
                  <a:pt x="0" y="3877211"/>
                </a:lnTo>
                <a:lnTo>
                  <a:pt x="0" y="0"/>
                </a:lnTo>
                <a:close/>
              </a:path>
            </a:pathLst>
          </a:custGeom>
          <a:blipFill>
            <a:blip r:embed="rId2">
              <a:extLst>
                <a:ext uri="{96DAC541-7B7A-43D3-8B79-37D633B846F1}">
                  <asvg:svgBlip xmlns:asvg="http://schemas.microsoft.com/office/drawing/2016/SVG/main" r:embed="rId3"/>
                </a:ext>
              </a:extLst>
            </a:blip>
            <a:stretch>
              <a:fillRect l="-185" t="0" r="-185" b="0"/>
            </a:stretch>
          </a:blipFill>
        </p:spPr>
      </p:sp>
      <p:sp>
        <p:nvSpPr>
          <p:cNvPr name="Freeform 3" id="3"/>
          <p:cNvSpPr/>
          <p:nvPr/>
        </p:nvSpPr>
        <p:spPr>
          <a:xfrm flipH="false" flipV="false" rot="0">
            <a:off x="13410643" y="1266289"/>
            <a:ext cx="2594207" cy="3877211"/>
          </a:xfrm>
          <a:custGeom>
            <a:avLst/>
            <a:gdLst/>
            <a:ahLst/>
            <a:cxnLst/>
            <a:rect r="r" b="b" t="t" l="l"/>
            <a:pathLst>
              <a:path h="3877211" w="2594207">
                <a:moveTo>
                  <a:pt x="0" y="0"/>
                </a:moveTo>
                <a:lnTo>
                  <a:pt x="2594207" y="0"/>
                </a:lnTo>
                <a:lnTo>
                  <a:pt x="2594207" y="3877211"/>
                </a:lnTo>
                <a:lnTo>
                  <a:pt x="0" y="3877211"/>
                </a:lnTo>
                <a:lnTo>
                  <a:pt x="0" y="0"/>
                </a:lnTo>
                <a:close/>
              </a:path>
            </a:pathLst>
          </a:custGeom>
          <a:blipFill>
            <a:blip r:embed="rId2">
              <a:extLst>
                <a:ext uri="{96DAC541-7B7A-43D3-8B79-37D633B846F1}">
                  <asvg:svgBlip xmlns:asvg="http://schemas.microsoft.com/office/drawing/2016/SVG/main" r:embed="rId3"/>
                </a:ext>
              </a:extLst>
            </a:blip>
            <a:stretch>
              <a:fillRect l="-185" t="0" r="-185" b="0"/>
            </a:stretch>
          </a:blipFill>
        </p:spPr>
      </p:sp>
      <p:sp>
        <p:nvSpPr>
          <p:cNvPr name="Freeform 4" id="4"/>
          <p:cNvSpPr/>
          <p:nvPr/>
        </p:nvSpPr>
        <p:spPr>
          <a:xfrm flipH="false" flipV="false" rot="0">
            <a:off x="9144000" y="1266289"/>
            <a:ext cx="2594207" cy="3877211"/>
          </a:xfrm>
          <a:custGeom>
            <a:avLst/>
            <a:gdLst/>
            <a:ahLst/>
            <a:cxnLst/>
            <a:rect r="r" b="b" t="t" l="l"/>
            <a:pathLst>
              <a:path h="3877211" w="2594207">
                <a:moveTo>
                  <a:pt x="0" y="0"/>
                </a:moveTo>
                <a:lnTo>
                  <a:pt x="2594207" y="0"/>
                </a:lnTo>
                <a:lnTo>
                  <a:pt x="2594207" y="3877211"/>
                </a:lnTo>
                <a:lnTo>
                  <a:pt x="0" y="3877211"/>
                </a:lnTo>
                <a:lnTo>
                  <a:pt x="0" y="0"/>
                </a:lnTo>
                <a:close/>
              </a:path>
            </a:pathLst>
          </a:custGeom>
          <a:blipFill>
            <a:blip r:embed="rId2">
              <a:extLst>
                <a:ext uri="{96DAC541-7B7A-43D3-8B79-37D633B846F1}">
                  <asvg:svgBlip xmlns:asvg="http://schemas.microsoft.com/office/drawing/2016/SVG/main" r:embed="rId3"/>
                </a:ext>
              </a:extLst>
            </a:blip>
            <a:stretch>
              <a:fillRect l="-185" t="0" r="-185" b="0"/>
            </a:stretch>
          </a:blipFill>
        </p:spPr>
      </p:sp>
      <p:sp>
        <p:nvSpPr>
          <p:cNvPr name="Freeform 5" id="5"/>
          <p:cNvSpPr/>
          <p:nvPr/>
        </p:nvSpPr>
        <p:spPr>
          <a:xfrm flipH="false" flipV="false" rot="0">
            <a:off x="4964680" y="1266289"/>
            <a:ext cx="2594207" cy="3877211"/>
          </a:xfrm>
          <a:custGeom>
            <a:avLst/>
            <a:gdLst/>
            <a:ahLst/>
            <a:cxnLst/>
            <a:rect r="r" b="b" t="t" l="l"/>
            <a:pathLst>
              <a:path h="3877211" w="2594207">
                <a:moveTo>
                  <a:pt x="0" y="0"/>
                </a:moveTo>
                <a:lnTo>
                  <a:pt x="2594207" y="0"/>
                </a:lnTo>
                <a:lnTo>
                  <a:pt x="2594207" y="3877211"/>
                </a:lnTo>
                <a:lnTo>
                  <a:pt x="0" y="3877211"/>
                </a:lnTo>
                <a:lnTo>
                  <a:pt x="0" y="0"/>
                </a:lnTo>
                <a:close/>
              </a:path>
            </a:pathLst>
          </a:custGeom>
          <a:blipFill>
            <a:blip r:embed="rId2">
              <a:extLst>
                <a:ext uri="{96DAC541-7B7A-43D3-8B79-37D633B846F1}">
                  <asvg:svgBlip xmlns:asvg="http://schemas.microsoft.com/office/drawing/2016/SVG/main" r:embed="rId3"/>
                </a:ext>
              </a:extLst>
            </a:blip>
            <a:stretch>
              <a:fillRect l="-185" t="0" r="-185" b="0"/>
            </a:stretch>
          </a:blipFill>
        </p:spPr>
      </p:sp>
      <p:sp>
        <p:nvSpPr>
          <p:cNvPr name="Freeform 6" id="6"/>
          <p:cNvSpPr/>
          <p:nvPr/>
        </p:nvSpPr>
        <p:spPr>
          <a:xfrm flipH="false" flipV="false" rot="0">
            <a:off x="2689273" y="5808780"/>
            <a:ext cx="2594207" cy="3877211"/>
          </a:xfrm>
          <a:custGeom>
            <a:avLst/>
            <a:gdLst/>
            <a:ahLst/>
            <a:cxnLst/>
            <a:rect r="r" b="b" t="t" l="l"/>
            <a:pathLst>
              <a:path h="3877211" w="2594207">
                <a:moveTo>
                  <a:pt x="0" y="0"/>
                </a:moveTo>
                <a:lnTo>
                  <a:pt x="2594207" y="0"/>
                </a:lnTo>
                <a:lnTo>
                  <a:pt x="2594207" y="3877211"/>
                </a:lnTo>
                <a:lnTo>
                  <a:pt x="0" y="3877211"/>
                </a:lnTo>
                <a:lnTo>
                  <a:pt x="0" y="0"/>
                </a:lnTo>
                <a:close/>
              </a:path>
            </a:pathLst>
          </a:custGeom>
          <a:blipFill>
            <a:blip r:embed="rId2">
              <a:extLst>
                <a:ext uri="{96DAC541-7B7A-43D3-8B79-37D633B846F1}">
                  <asvg:svgBlip xmlns:asvg="http://schemas.microsoft.com/office/drawing/2016/SVG/main" r:embed="rId3"/>
                </a:ext>
              </a:extLst>
            </a:blip>
            <a:stretch>
              <a:fillRect l="-185" t="0" r="-185" b="0"/>
            </a:stretch>
          </a:blipFill>
        </p:spPr>
      </p:sp>
      <p:sp>
        <p:nvSpPr>
          <p:cNvPr name="Freeform 7" id="7"/>
          <p:cNvSpPr/>
          <p:nvPr/>
        </p:nvSpPr>
        <p:spPr>
          <a:xfrm flipH="false" flipV="false" rot="0">
            <a:off x="6875804" y="5808780"/>
            <a:ext cx="2594207" cy="3877211"/>
          </a:xfrm>
          <a:custGeom>
            <a:avLst/>
            <a:gdLst/>
            <a:ahLst/>
            <a:cxnLst/>
            <a:rect r="r" b="b" t="t" l="l"/>
            <a:pathLst>
              <a:path h="3877211" w="2594207">
                <a:moveTo>
                  <a:pt x="0" y="0"/>
                </a:moveTo>
                <a:lnTo>
                  <a:pt x="2594207" y="0"/>
                </a:lnTo>
                <a:lnTo>
                  <a:pt x="2594207" y="3877211"/>
                </a:lnTo>
                <a:lnTo>
                  <a:pt x="0" y="3877211"/>
                </a:lnTo>
                <a:lnTo>
                  <a:pt x="0" y="0"/>
                </a:lnTo>
                <a:close/>
              </a:path>
            </a:pathLst>
          </a:custGeom>
          <a:blipFill>
            <a:blip r:embed="rId2">
              <a:extLst>
                <a:ext uri="{96DAC541-7B7A-43D3-8B79-37D633B846F1}">
                  <asvg:svgBlip xmlns:asvg="http://schemas.microsoft.com/office/drawing/2016/SVG/main" r:embed="rId3"/>
                </a:ext>
              </a:extLst>
            </a:blip>
            <a:stretch>
              <a:fillRect l="-185" t="0" r="-185" b="0"/>
            </a:stretch>
          </a:blipFill>
        </p:spPr>
      </p:sp>
      <p:sp>
        <p:nvSpPr>
          <p:cNvPr name="Freeform 8" id="8"/>
          <p:cNvSpPr/>
          <p:nvPr/>
        </p:nvSpPr>
        <p:spPr>
          <a:xfrm flipH="false" flipV="false" rot="0">
            <a:off x="11060686" y="5808780"/>
            <a:ext cx="2594207" cy="3877211"/>
          </a:xfrm>
          <a:custGeom>
            <a:avLst/>
            <a:gdLst/>
            <a:ahLst/>
            <a:cxnLst/>
            <a:rect r="r" b="b" t="t" l="l"/>
            <a:pathLst>
              <a:path h="3877211" w="2594207">
                <a:moveTo>
                  <a:pt x="0" y="0"/>
                </a:moveTo>
                <a:lnTo>
                  <a:pt x="2594207" y="0"/>
                </a:lnTo>
                <a:lnTo>
                  <a:pt x="2594207" y="3877211"/>
                </a:lnTo>
                <a:lnTo>
                  <a:pt x="0" y="3877211"/>
                </a:lnTo>
                <a:lnTo>
                  <a:pt x="0" y="0"/>
                </a:lnTo>
                <a:close/>
              </a:path>
            </a:pathLst>
          </a:custGeom>
          <a:blipFill>
            <a:blip r:embed="rId2">
              <a:extLst>
                <a:ext uri="{96DAC541-7B7A-43D3-8B79-37D633B846F1}">
                  <asvg:svgBlip xmlns:asvg="http://schemas.microsoft.com/office/drawing/2016/SVG/main" r:embed="rId3"/>
                </a:ext>
              </a:extLst>
            </a:blip>
            <a:stretch>
              <a:fillRect l="-185" t="0" r="-185" b="0"/>
            </a:stretch>
          </a:blipFill>
        </p:spPr>
      </p:sp>
      <p:sp>
        <p:nvSpPr>
          <p:cNvPr name="Freeform 9" id="9"/>
          <p:cNvSpPr/>
          <p:nvPr/>
        </p:nvSpPr>
        <p:spPr>
          <a:xfrm flipH="false" flipV="false" rot="0">
            <a:off x="15245567" y="5673719"/>
            <a:ext cx="2594207" cy="3877211"/>
          </a:xfrm>
          <a:custGeom>
            <a:avLst/>
            <a:gdLst/>
            <a:ahLst/>
            <a:cxnLst/>
            <a:rect r="r" b="b" t="t" l="l"/>
            <a:pathLst>
              <a:path h="3877211" w="2594207">
                <a:moveTo>
                  <a:pt x="0" y="0"/>
                </a:moveTo>
                <a:lnTo>
                  <a:pt x="2594207" y="0"/>
                </a:lnTo>
                <a:lnTo>
                  <a:pt x="2594207" y="3877211"/>
                </a:lnTo>
                <a:lnTo>
                  <a:pt x="0" y="3877211"/>
                </a:lnTo>
                <a:lnTo>
                  <a:pt x="0" y="0"/>
                </a:lnTo>
                <a:close/>
              </a:path>
            </a:pathLst>
          </a:custGeom>
          <a:blipFill>
            <a:blip r:embed="rId2">
              <a:extLst>
                <a:ext uri="{96DAC541-7B7A-43D3-8B79-37D633B846F1}">
                  <asvg:svgBlip xmlns:asvg="http://schemas.microsoft.com/office/drawing/2016/SVG/main" r:embed="rId3"/>
                </a:ext>
              </a:extLst>
            </a:blip>
            <a:stretch>
              <a:fillRect l="-185" t="0" r="-185" b="0"/>
            </a:stretch>
          </a:blipFill>
        </p:spPr>
      </p:sp>
      <p:sp>
        <p:nvSpPr>
          <p:cNvPr name="Freeform 10" id="10"/>
          <p:cNvSpPr/>
          <p:nvPr/>
        </p:nvSpPr>
        <p:spPr>
          <a:xfrm flipH="false" flipV="false" rot="0">
            <a:off x="445708" y="1028700"/>
            <a:ext cx="1165985" cy="1165985"/>
          </a:xfrm>
          <a:custGeom>
            <a:avLst/>
            <a:gdLst/>
            <a:ahLst/>
            <a:cxnLst/>
            <a:rect r="r" b="b" t="t" l="l"/>
            <a:pathLst>
              <a:path h="1165985" w="1165985">
                <a:moveTo>
                  <a:pt x="0" y="0"/>
                </a:moveTo>
                <a:lnTo>
                  <a:pt x="1165985" y="0"/>
                </a:lnTo>
                <a:lnTo>
                  <a:pt x="1165985" y="1165985"/>
                </a:lnTo>
                <a:lnTo>
                  <a:pt x="0" y="1165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4700487" y="1028700"/>
            <a:ext cx="1165985" cy="1165985"/>
          </a:xfrm>
          <a:custGeom>
            <a:avLst/>
            <a:gdLst/>
            <a:ahLst/>
            <a:cxnLst/>
            <a:rect r="r" b="b" t="t" l="l"/>
            <a:pathLst>
              <a:path h="1165985" w="1165985">
                <a:moveTo>
                  <a:pt x="0" y="0"/>
                </a:moveTo>
                <a:lnTo>
                  <a:pt x="1165985" y="0"/>
                </a:lnTo>
                <a:lnTo>
                  <a:pt x="1165985" y="1165985"/>
                </a:lnTo>
                <a:lnTo>
                  <a:pt x="0" y="1165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2399293" y="5367967"/>
            <a:ext cx="1165985" cy="1165985"/>
          </a:xfrm>
          <a:custGeom>
            <a:avLst/>
            <a:gdLst/>
            <a:ahLst/>
            <a:cxnLst/>
            <a:rect r="r" b="b" t="t" l="l"/>
            <a:pathLst>
              <a:path h="1165985" w="1165985">
                <a:moveTo>
                  <a:pt x="0" y="0"/>
                </a:moveTo>
                <a:lnTo>
                  <a:pt x="1165985" y="0"/>
                </a:lnTo>
                <a:lnTo>
                  <a:pt x="1165985" y="1165985"/>
                </a:lnTo>
                <a:lnTo>
                  <a:pt x="0" y="1165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0">
            <a:off x="8920961" y="1028700"/>
            <a:ext cx="1165985" cy="1165985"/>
          </a:xfrm>
          <a:custGeom>
            <a:avLst/>
            <a:gdLst/>
            <a:ahLst/>
            <a:cxnLst/>
            <a:rect r="r" b="b" t="t" l="l"/>
            <a:pathLst>
              <a:path h="1165985" w="1165985">
                <a:moveTo>
                  <a:pt x="0" y="0"/>
                </a:moveTo>
                <a:lnTo>
                  <a:pt x="1165985" y="0"/>
                </a:lnTo>
                <a:lnTo>
                  <a:pt x="1165985" y="1165985"/>
                </a:lnTo>
                <a:lnTo>
                  <a:pt x="0" y="1165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0">
            <a:off x="13100282" y="1028700"/>
            <a:ext cx="1165985" cy="1165985"/>
          </a:xfrm>
          <a:custGeom>
            <a:avLst/>
            <a:gdLst/>
            <a:ahLst/>
            <a:cxnLst/>
            <a:rect r="r" b="b" t="t" l="l"/>
            <a:pathLst>
              <a:path h="1165985" w="1165985">
                <a:moveTo>
                  <a:pt x="0" y="0"/>
                </a:moveTo>
                <a:lnTo>
                  <a:pt x="1165985" y="0"/>
                </a:lnTo>
                <a:lnTo>
                  <a:pt x="1165985" y="1165985"/>
                </a:lnTo>
                <a:lnTo>
                  <a:pt x="0" y="1165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6576484" y="5367967"/>
            <a:ext cx="1165985" cy="1165985"/>
          </a:xfrm>
          <a:custGeom>
            <a:avLst/>
            <a:gdLst/>
            <a:ahLst/>
            <a:cxnLst/>
            <a:rect r="r" b="b" t="t" l="l"/>
            <a:pathLst>
              <a:path h="1165985" w="1165985">
                <a:moveTo>
                  <a:pt x="0" y="0"/>
                </a:moveTo>
                <a:lnTo>
                  <a:pt x="1165985" y="0"/>
                </a:lnTo>
                <a:lnTo>
                  <a:pt x="1165985" y="1165985"/>
                </a:lnTo>
                <a:lnTo>
                  <a:pt x="0" y="1165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6" id="16"/>
          <p:cNvSpPr/>
          <p:nvPr/>
        </p:nvSpPr>
        <p:spPr>
          <a:xfrm flipH="false" flipV="false" rot="0">
            <a:off x="10753675" y="5367967"/>
            <a:ext cx="1165985" cy="1165985"/>
          </a:xfrm>
          <a:custGeom>
            <a:avLst/>
            <a:gdLst/>
            <a:ahLst/>
            <a:cxnLst/>
            <a:rect r="r" b="b" t="t" l="l"/>
            <a:pathLst>
              <a:path h="1165985" w="1165985">
                <a:moveTo>
                  <a:pt x="0" y="0"/>
                </a:moveTo>
                <a:lnTo>
                  <a:pt x="1165985" y="0"/>
                </a:lnTo>
                <a:lnTo>
                  <a:pt x="1165985" y="1165985"/>
                </a:lnTo>
                <a:lnTo>
                  <a:pt x="0" y="1165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7" id="17"/>
          <p:cNvSpPr/>
          <p:nvPr/>
        </p:nvSpPr>
        <p:spPr>
          <a:xfrm flipH="false" flipV="false" rot="0">
            <a:off x="14838865" y="5367967"/>
            <a:ext cx="1165985" cy="1165985"/>
          </a:xfrm>
          <a:custGeom>
            <a:avLst/>
            <a:gdLst/>
            <a:ahLst/>
            <a:cxnLst/>
            <a:rect r="r" b="b" t="t" l="l"/>
            <a:pathLst>
              <a:path h="1165985" w="1165985">
                <a:moveTo>
                  <a:pt x="0" y="0"/>
                </a:moveTo>
                <a:lnTo>
                  <a:pt x="1165985" y="0"/>
                </a:lnTo>
                <a:lnTo>
                  <a:pt x="1165985" y="1165985"/>
                </a:lnTo>
                <a:lnTo>
                  <a:pt x="0" y="116598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8" id="18"/>
          <p:cNvSpPr/>
          <p:nvPr/>
        </p:nvSpPr>
        <p:spPr>
          <a:xfrm flipH="false" flipV="true" rot="0">
            <a:off x="7558886" y="3886440"/>
            <a:ext cx="943750" cy="1922340"/>
          </a:xfrm>
          <a:custGeom>
            <a:avLst/>
            <a:gdLst/>
            <a:ahLst/>
            <a:cxnLst/>
            <a:rect r="r" b="b" t="t" l="l"/>
            <a:pathLst>
              <a:path h="1922340" w="943750">
                <a:moveTo>
                  <a:pt x="0" y="1922340"/>
                </a:moveTo>
                <a:lnTo>
                  <a:pt x="943750" y="1922340"/>
                </a:lnTo>
                <a:lnTo>
                  <a:pt x="943750" y="0"/>
                </a:lnTo>
                <a:lnTo>
                  <a:pt x="0" y="0"/>
                </a:lnTo>
                <a:lnTo>
                  <a:pt x="0" y="1922340"/>
                </a:lnTo>
                <a:close/>
              </a:path>
            </a:pathLst>
          </a:custGeom>
          <a:blipFill>
            <a:blip r:embed="rId6">
              <a:extLst>
                <a:ext uri="{96DAC541-7B7A-43D3-8B79-37D633B846F1}">
                  <asvg:svgBlip xmlns:asvg="http://schemas.microsoft.com/office/drawing/2016/SVG/main" r:embed="rId7"/>
                </a:ext>
              </a:extLst>
            </a:blip>
            <a:stretch>
              <a:fillRect l="-418" t="0" r="-418" b="0"/>
            </a:stretch>
          </a:blipFill>
        </p:spPr>
      </p:sp>
      <p:sp>
        <p:nvSpPr>
          <p:cNvPr name="Freeform 19" id="19"/>
          <p:cNvSpPr/>
          <p:nvPr/>
        </p:nvSpPr>
        <p:spPr>
          <a:xfrm flipH="false" flipV="false" rot="0">
            <a:off x="9470011" y="5143500"/>
            <a:ext cx="943750" cy="1922340"/>
          </a:xfrm>
          <a:custGeom>
            <a:avLst/>
            <a:gdLst/>
            <a:ahLst/>
            <a:cxnLst/>
            <a:rect r="r" b="b" t="t" l="l"/>
            <a:pathLst>
              <a:path h="1922340" w="943750">
                <a:moveTo>
                  <a:pt x="0" y="0"/>
                </a:moveTo>
                <a:lnTo>
                  <a:pt x="943750" y="0"/>
                </a:lnTo>
                <a:lnTo>
                  <a:pt x="943750" y="1922340"/>
                </a:lnTo>
                <a:lnTo>
                  <a:pt x="0" y="1922340"/>
                </a:lnTo>
                <a:lnTo>
                  <a:pt x="0" y="0"/>
                </a:lnTo>
                <a:close/>
              </a:path>
            </a:pathLst>
          </a:custGeom>
          <a:blipFill>
            <a:blip r:embed="rId6">
              <a:extLst>
                <a:ext uri="{96DAC541-7B7A-43D3-8B79-37D633B846F1}">
                  <asvg:svgBlip xmlns:asvg="http://schemas.microsoft.com/office/drawing/2016/SVG/main" r:embed="rId7"/>
                </a:ext>
              </a:extLst>
            </a:blip>
            <a:stretch>
              <a:fillRect l="-418" t="0" r="-418" b="0"/>
            </a:stretch>
          </a:blipFill>
        </p:spPr>
      </p:sp>
      <p:grpSp>
        <p:nvGrpSpPr>
          <p:cNvPr name="Group 20" id="20"/>
          <p:cNvGrpSpPr/>
          <p:nvPr/>
        </p:nvGrpSpPr>
        <p:grpSpPr>
          <a:xfrm rot="0">
            <a:off x="7377791" y="-95250"/>
            <a:ext cx="3532418" cy="771527"/>
            <a:chOff x="0" y="0"/>
            <a:chExt cx="4709891" cy="1028703"/>
          </a:xfrm>
        </p:grpSpPr>
        <p:sp>
          <p:nvSpPr>
            <p:cNvPr name="Freeform 21" id="21"/>
            <p:cNvSpPr/>
            <p:nvPr/>
          </p:nvSpPr>
          <p:spPr>
            <a:xfrm flipH="false" flipV="false" rot="0">
              <a:off x="0" y="0"/>
              <a:ext cx="4709891" cy="1028703"/>
            </a:xfrm>
            <a:custGeom>
              <a:avLst/>
              <a:gdLst/>
              <a:ahLst/>
              <a:cxnLst/>
              <a:rect r="r" b="b" t="t" l="l"/>
              <a:pathLst>
                <a:path h="1028703" w="4709891">
                  <a:moveTo>
                    <a:pt x="0" y="0"/>
                  </a:moveTo>
                  <a:lnTo>
                    <a:pt x="4709891" y="0"/>
                  </a:lnTo>
                  <a:lnTo>
                    <a:pt x="4709891" y="1028703"/>
                  </a:lnTo>
                  <a:lnTo>
                    <a:pt x="0" y="1028703"/>
                  </a:lnTo>
                  <a:close/>
                </a:path>
              </a:pathLst>
            </a:custGeom>
            <a:solidFill>
              <a:srgbClr val="000000">
                <a:alpha val="0"/>
              </a:srgbClr>
            </a:solidFill>
          </p:spPr>
        </p:sp>
        <p:sp>
          <p:nvSpPr>
            <p:cNvPr name="TextBox 22" id="22"/>
            <p:cNvSpPr txBox="true"/>
            <p:nvPr/>
          </p:nvSpPr>
          <p:spPr>
            <a:xfrm>
              <a:off x="0" y="-95250"/>
              <a:ext cx="4709891" cy="1123953"/>
            </a:xfrm>
            <a:prstGeom prst="rect">
              <a:avLst/>
            </a:prstGeom>
          </p:spPr>
          <p:txBody>
            <a:bodyPr anchor="t" rtlCol="false" tIns="0" lIns="0" bIns="0" rIns="0"/>
            <a:lstStyle/>
            <a:p>
              <a:pPr algn="ctr">
                <a:lnSpc>
                  <a:spcPts val="6298"/>
                </a:lnSpc>
              </a:pPr>
              <a:r>
                <a:rPr lang="en-US" sz="4498">
                  <a:solidFill>
                    <a:srgbClr val="000000"/>
                  </a:solidFill>
                  <a:latin typeface="Lilita One"/>
                  <a:ea typeface="Lilita One"/>
                  <a:cs typeface="Lilita One"/>
                  <a:sym typeface="Lilita One"/>
                </a:rPr>
                <a:t>ROADMAP</a:t>
              </a:r>
            </a:p>
          </p:txBody>
        </p:sp>
      </p:grpSp>
      <p:grpSp>
        <p:nvGrpSpPr>
          <p:cNvPr name="Group 23" id="23"/>
          <p:cNvGrpSpPr/>
          <p:nvPr/>
        </p:nvGrpSpPr>
        <p:grpSpPr>
          <a:xfrm rot="0">
            <a:off x="843855" y="1119249"/>
            <a:ext cx="369689" cy="880112"/>
            <a:chOff x="0" y="0"/>
            <a:chExt cx="492919" cy="1173483"/>
          </a:xfrm>
        </p:grpSpPr>
        <p:sp>
          <p:nvSpPr>
            <p:cNvPr name="Freeform 24" id="24"/>
            <p:cNvSpPr/>
            <p:nvPr/>
          </p:nvSpPr>
          <p:spPr>
            <a:xfrm flipH="false" flipV="false" rot="0">
              <a:off x="0" y="0"/>
              <a:ext cx="492919" cy="1173483"/>
            </a:xfrm>
            <a:custGeom>
              <a:avLst/>
              <a:gdLst/>
              <a:ahLst/>
              <a:cxnLst/>
              <a:rect r="r" b="b" t="t" l="l"/>
              <a:pathLst>
                <a:path h="1173483" w="492919">
                  <a:moveTo>
                    <a:pt x="0" y="0"/>
                  </a:moveTo>
                  <a:lnTo>
                    <a:pt x="492919" y="0"/>
                  </a:lnTo>
                  <a:lnTo>
                    <a:pt x="492919" y="1173483"/>
                  </a:lnTo>
                  <a:lnTo>
                    <a:pt x="0" y="1173483"/>
                  </a:lnTo>
                  <a:close/>
                </a:path>
              </a:pathLst>
            </a:custGeom>
            <a:solidFill>
              <a:srgbClr val="000000">
                <a:alpha val="0"/>
              </a:srgbClr>
            </a:solidFill>
          </p:spPr>
        </p:sp>
        <p:sp>
          <p:nvSpPr>
            <p:cNvPr name="TextBox 25" id="25"/>
            <p:cNvSpPr txBox="true"/>
            <p:nvPr/>
          </p:nvSpPr>
          <p:spPr>
            <a:xfrm>
              <a:off x="0" y="-104775"/>
              <a:ext cx="492919"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1</a:t>
              </a:r>
            </a:p>
          </p:txBody>
        </p:sp>
      </p:grpSp>
      <p:grpSp>
        <p:nvGrpSpPr>
          <p:cNvPr name="Group 26" id="26"/>
          <p:cNvGrpSpPr/>
          <p:nvPr/>
        </p:nvGrpSpPr>
        <p:grpSpPr>
          <a:xfrm rot="0">
            <a:off x="15237013" y="5316336"/>
            <a:ext cx="369689" cy="880112"/>
            <a:chOff x="0" y="0"/>
            <a:chExt cx="492919" cy="1173483"/>
          </a:xfrm>
        </p:grpSpPr>
        <p:sp>
          <p:nvSpPr>
            <p:cNvPr name="Freeform 27" id="27"/>
            <p:cNvSpPr/>
            <p:nvPr/>
          </p:nvSpPr>
          <p:spPr>
            <a:xfrm flipH="false" flipV="false" rot="0">
              <a:off x="0" y="0"/>
              <a:ext cx="492919" cy="1173483"/>
            </a:xfrm>
            <a:custGeom>
              <a:avLst/>
              <a:gdLst/>
              <a:ahLst/>
              <a:cxnLst/>
              <a:rect r="r" b="b" t="t" l="l"/>
              <a:pathLst>
                <a:path h="1173483" w="492919">
                  <a:moveTo>
                    <a:pt x="0" y="0"/>
                  </a:moveTo>
                  <a:lnTo>
                    <a:pt x="492919" y="0"/>
                  </a:lnTo>
                  <a:lnTo>
                    <a:pt x="492919" y="1173483"/>
                  </a:lnTo>
                  <a:lnTo>
                    <a:pt x="0" y="1173483"/>
                  </a:lnTo>
                  <a:close/>
                </a:path>
              </a:pathLst>
            </a:custGeom>
            <a:solidFill>
              <a:srgbClr val="000000">
                <a:alpha val="0"/>
              </a:srgbClr>
            </a:solidFill>
          </p:spPr>
        </p:sp>
        <p:sp>
          <p:nvSpPr>
            <p:cNvPr name="TextBox 28" id="28"/>
            <p:cNvSpPr txBox="true"/>
            <p:nvPr/>
          </p:nvSpPr>
          <p:spPr>
            <a:xfrm>
              <a:off x="0" y="-104775"/>
              <a:ext cx="492919"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8</a:t>
              </a:r>
            </a:p>
          </p:txBody>
        </p:sp>
      </p:grpSp>
      <p:grpSp>
        <p:nvGrpSpPr>
          <p:cNvPr name="Group 29" id="29"/>
          <p:cNvGrpSpPr/>
          <p:nvPr/>
        </p:nvGrpSpPr>
        <p:grpSpPr>
          <a:xfrm rot="0">
            <a:off x="11105822" y="5458516"/>
            <a:ext cx="369689" cy="880112"/>
            <a:chOff x="0" y="0"/>
            <a:chExt cx="492919" cy="1173483"/>
          </a:xfrm>
        </p:grpSpPr>
        <p:sp>
          <p:nvSpPr>
            <p:cNvPr name="Freeform 30" id="30"/>
            <p:cNvSpPr/>
            <p:nvPr/>
          </p:nvSpPr>
          <p:spPr>
            <a:xfrm flipH="false" flipV="false" rot="0">
              <a:off x="0" y="0"/>
              <a:ext cx="492919" cy="1173483"/>
            </a:xfrm>
            <a:custGeom>
              <a:avLst/>
              <a:gdLst/>
              <a:ahLst/>
              <a:cxnLst/>
              <a:rect r="r" b="b" t="t" l="l"/>
              <a:pathLst>
                <a:path h="1173483" w="492919">
                  <a:moveTo>
                    <a:pt x="0" y="0"/>
                  </a:moveTo>
                  <a:lnTo>
                    <a:pt x="492919" y="0"/>
                  </a:lnTo>
                  <a:lnTo>
                    <a:pt x="492919" y="1173483"/>
                  </a:lnTo>
                  <a:lnTo>
                    <a:pt x="0" y="1173483"/>
                  </a:lnTo>
                  <a:close/>
                </a:path>
              </a:pathLst>
            </a:custGeom>
            <a:solidFill>
              <a:srgbClr val="000000">
                <a:alpha val="0"/>
              </a:srgbClr>
            </a:solidFill>
          </p:spPr>
        </p:sp>
        <p:sp>
          <p:nvSpPr>
            <p:cNvPr name="TextBox 31" id="31"/>
            <p:cNvSpPr txBox="true"/>
            <p:nvPr/>
          </p:nvSpPr>
          <p:spPr>
            <a:xfrm>
              <a:off x="0" y="-104775"/>
              <a:ext cx="492919"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6</a:t>
              </a:r>
            </a:p>
          </p:txBody>
        </p:sp>
      </p:grpSp>
      <p:grpSp>
        <p:nvGrpSpPr>
          <p:cNvPr name="Group 32" id="32"/>
          <p:cNvGrpSpPr/>
          <p:nvPr/>
        </p:nvGrpSpPr>
        <p:grpSpPr>
          <a:xfrm rot="0">
            <a:off x="6974632" y="5458516"/>
            <a:ext cx="369689" cy="880112"/>
            <a:chOff x="0" y="0"/>
            <a:chExt cx="492919" cy="1173483"/>
          </a:xfrm>
        </p:grpSpPr>
        <p:sp>
          <p:nvSpPr>
            <p:cNvPr name="Freeform 33" id="33"/>
            <p:cNvSpPr/>
            <p:nvPr/>
          </p:nvSpPr>
          <p:spPr>
            <a:xfrm flipH="false" flipV="false" rot="0">
              <a:off x="0" y="0"/>
              <a:ext cx="492919" cy="1173483"/>
            </a:xfrm>
            <a:custGeom>
              <a:avLst/>
              <a:gdLst/>
              <a:ahLst/>
              <a:cxnLst/>
              <a:rect r="r" b="b" t="t" l="l"/>
              <a:pathLst>
                <a:path h="1173483" w="492919">
                  <a:moveTo>
                    <a:pt x="0" y="0"/>
                  </a:moveTo>
                  <a:lnTo>
                    <a:pt x="492919" y="0"/>
                  </a:lnTo>
                  <a:lnTo>
                    <a:pt x="492919" y="1173483"/>
                  </a:lnTo>
                  <a:lnTo>
                    <a:pt x="0" y="1173483"/>
                  </a:lnTo>
                  <a:close/>
                </a:path>
              </a:pathLst>
            </a:custGeom>
            <a:solidFill>
              <a:srgbClr val="000000">
                <a:alpha val="0"/>
              </a:srgbClr>
            </a:solidFill>
          </p:spPr>
        </p:sp>
        <p:sp>
          <p:nvSpPr>
            <p:cNvPr name="TextBox 34" id="34"/>
            <p:cNvSpPr txBox="true"/>
            <p:nvPr/>
          </p:nvSpPr>
          <p:spPr>
            <a:xfrm>
              <a:off x="0" y="-104775"/>
              <a:ext cx="492919"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4</a:t>
              </a:r>
            </a:p>
          </p:txBody>
        </p:sp>
      </p:grpSp>
      <p:grpSp>
        <p:nvGrpSpPr>
          <p:cNvPr name="Group 35" id="35"/>
          <p:cNvGrpSpPr/>
          <p:nvPr/>
        </p:nvGrpSpPr>
        <p:grpSpPr>
          <a:xfrm rot="0">
            <a:off x="13498430" y="1036380"/>
            <a:ext cx="369689" cy="880112"/>
            <a:chOff x="0" y="0"/>
            <a:chExt cx="492919" cy="1173483"/>
          </a:xfrm>
        </p:grpSpPr>
        <p:sp>
          <p:nvSpPr>
            <p:cNvPr name="Freeform 36" id="36"/>
            <p:cNvSpPr/>
            <p:nvPr/>
          </p:nvSpPr>
          <p:spPr>
            <a:xfrm flipH="false" flipV="false" rot="0">
              <a:off x="0" y="0"/>
              <a:ext cx="492919" cy="1173483"/>
            </a:xfrm>
            <a:custGeom>
              <a:avLst/>
              <a:gdLst/>
              <a:ahLst/>
              <a:cxnLst/>
              <a:rect r="r" b="b" t="t" l="l"/>
              <a:pathLst>
                <a:path h="1173483" w="492919">
                  <a:moveTo>
                    <a:pt x="0" y="0"/>
                  </a:moveTo>
                  <a:lnTo>
                    <a:pt x="492919" y="0"/>
                  </a:lnTo>
                  <a:lnTo>
                    <a:pt x="492919" y="1173483"/>
                  </a:lnTo>
                  <a:lnTo>
                    <a:pt x="0" y="1173483"/>
                  </a:lnTo>
                  <a:close/>
                </a:path>
              </a:pathLst>
            </a:custGeom>
            <a:solidFill>
              <a:srgbClr val="000000">
                <a:alpha val="0"/>
              </a:srgbClr>
            </a:solidFill>
          </p:spPr>
        </p:sp>
        <p:sp>
          <p:nvSpPr>
            <p:cNvPr name="TextBox 37" id="37"/>
            <p:cNvSpPr txBox="true"/>
            <p:nvPr/>
          </p:nvSpPr>
          <p:spPr>
            <a:xfrm>
              <a:off x="0" y="-104775"/>
              <a:ext cx="492919"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7</a:t>
              </a:r>
            </a:p>
          </p:txBody>
        </p:sp>
      </p:grpSp>
      <p:grpSp>
        <p:nvGrpSpPr>
          <p:cNvPr name="Group 38" id="38"/>
          <p:cNvGrpSpPr/>
          <p:nvPr/>
        </p:nvGrpSpPr>
        <p:grpSpPr>
          <a:xfrm rot="0">
            <a:off x="2797440" y="5458516"/>
            <a:ext cx="369689" cy="880112"/>
            <a:chOff x="0" y="0"/>
            <a:chExt cx="492919" cy="1173483"/>
          </a:xfrm>
        </p:grpSpPr>
        <p:sp>
          <p:nvSpPr>
            <p:cNvPr name="Freeform 39" id="39"/>
            <p:cNvSpPr/>
            <p:nvPr/>
          </p:nvSpPr>
          <p:spPr>
            <a:xfrm flipH="false" flipV="false" rot="0">
              <a:off x="0" y="0"/>
              <a:ext cx="492919" cy="1173483"/>
            </a:xfrm>
            <a:custGeom>
              <a:avLst/>
              <a:gdLst/>
              <a:ahLst/>
              <a:cxnLst/>
              <a:rect r="r" b="b" t="t" l="l"/>
              <a:pathLst>
                <a:path h="1173483" w="492919">
                  <a:moveTo>
                    <a:pt x="0" y="0"/>
                  </a:moveTo>
                  <a:lnTo>
                    <a:pt x="492919" y="0"/>
                  </a:lnTo>
                  <a:lnTo>
                    <a:pt x="492919" y="1173483"/>
                  </a:lnTo>
                  <a:lnTo>
                    <a:pt x="0" y="1173483"/>
                  </a:lnTo>
                  <a:close/>
                </a:path>
              </a:pathLst>
            </a:custGeom>
            <a:solidFill>
              <a:srgbClr val="000000">
                <a:alpha val="0"/>
              </a:srgbClr>
            </a:solidFill>
          </p:spPr>
        </p:sp>
        <p:sp>
          <p:nvSpPr>
            <p:cNvPr name="TextBox 40" id="40"/>
            <p:cNvSpPr txBox="true"/>
            <p:nvPr/>
          </p:nvSpPr>
          <p:spPr>
            <a:xfrm>
              <a:off x="0" y="-104775"/>
              <a:ext cx="492919"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2</a:t>
              </a:r>
            </a:p>
          </p:txBody>
        </p:sp>
      </p:grpSp>
      <p:grpSp>
        <p:nvGrpSpPr>
          <p:cNvPr name="Group 41" id="41"/>
          <p:cNvGrpSpPr/>
          <p:nvPr/>
        </p:nvGrpSpPr>
        <p:grpSpPr>
          <a:xfrm rot="0">
            <a:off x="9319109" y="1036380"/>
            <a:ext cx="369689" cy="880112"/>
            <a:chOff x="0" y="0"/>
            <a:chExt cx="492919" cy="1173483"/>
          </a:xfrm>
        </p:grpSpPr>
        <p:sp>
          <p:nvSpPr>
            <p:cNvPr name="Freeform 42" id="42"/>
            <p:cNvSpPr/>
            <p:nvPr/>
          </p:nvSpPr>
          <p:spPr>
            <a:xfrm flipH="false" flipV="false" rot="0">
              <a:off x="0" y="0"/>
              <a:ext cx="492919" cy="1173483"/>
            </a:xfrm>
            <a:custGeom>
              <a:avLst/>
              <a:gdLst/>
              <a:ahLst/>
              <a:cxnLst/>
              <a:rect r="r" b="b" t="t" l="l"/>
              <a:pathLst>
                <a:path h="1173483" w="492919">
                  <a:moveTo>
                    <a:pt x="0" y="0"/>
                  </a:moveTo>
                  <a:lnTo>
                    <a:pt x="492919" y="0"/>
                  </a:lnTo>
                  <a:lnTo>
                    <a:pt x="492919" y="1173483"/>
                  </a:lnTo>
                  <a:lnTo>
                    <a:pt x="0" y="1173483"/>
                  </a:lnTo>
                  <a:close/>
                </a:path>
              </a:pathLst>
            </a:custGeom>
            <a:solidFill>
              <a:srgbClr val="000000">
                <a:alpha val="0"/>
              </a:srgbClr>
            </a:solidFill>
          </p:spPr>
        </p:sp>
        <p:sp>
          <p:nvSpPr>
            <p:cNvPr name="TextBox 43" id="43"/>
            <p:cNvSpPr txBox="true"/>
            <p:nvPr/>
          </p:nvSpPr>
          <p:spPr>
            <a:xfrm>
              <a:off x="0" y="-104775"/>
              <a:ext cx="492919"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5</a:t>
              </a:r>
            </a:p>
          </p:txBody>
        </p:sp>
      </p:grpSp>
      <p:grpSp>
        <p:nvGrpSpPr>
          <p:cNvPr name="Group 44" id="44"/>
          <p:cNvGrpSpPr/>
          <p:nvPr/>
        </p:nvGrpSpPr>
        <p:grpSpPr>
          <a:xfrm rot="0">
            <a:off x="5098635" y="1036380"/>
            <a:ext cx="369689" cy="880112"/>
            <a:chOff x="0" y="0"/>
            <a:chExt cx="492919" cy="1173483"/>
          </a:xfrm>
        </p:grpSpPr>
        <p:sp>
          <p:nvSpPr>
            <p:cNvPr name="Freeform 45" id="45"/>
            <p:cNvSpPr/>
            <p:nvPr/>
          </p:nvSpPr>
          <p:spPr>
            <a:xfrm flipH="false" flipV="false" rot="0">
              <a:off x="0" y="0"/>
              <a:ext cx="492919" cy="1173483"/>
            </a:xfrm>
            <a:custGeom>
              <a:avLst/>
              <a:gdLst/>
              <a:ahLst/>
              <a:cxnLst/>
              <a:rect r="r" b="b" t="t" l="l"/>
              <a:pathLst>
                <a:path h="1173483" w="492919">
                  <a:moveTo>
                    <a:pt x="0" y="0"/>
                  </a:moveTo>
                  <a:lnTo>
                    <a:pt x="492919" y="0"/>
                  </a:lnTo>
                  <a:lnTo>
                    <a:pt x="492919" y="1173483"/>
                  </a:lnTo>
                  <a:lnTo>
                    <a:pt x="0" y="1173483"/>
                  </a:lnTo>
                  <a:close/>
                </a:path>
              </a:pathLst>
            </a:custGeom>
            <a:solidFill>
              <a:srgbClr val="000000">
                <a:alpha val="0"/>
              </a:srgbClr>
            </a:solidFill>
          </p:spPr>
        </p:sp>
        <p:sp>
          <p:nvSpPr>
            <p:cNvPr name="TextBox 46" id="46"/>
            <p:cNvSpPr txBox="true"/>
            <p:nvPr/>
          </p:nvSpPr>
          <p:spPr>
            <a:xfrm>
              <a:off x="0" y="-104775"/>
              <a:ext cx="492919"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3</a:t>
              </a:r>
            </a:p>
          </p:txBody>
        </p:sp>
      </p:grpSp>
      <p:sp>
        <p:nvSpPr>
          <p:cNvPr name="Freeform 47" id="47"/>
          <p:cNvSpPr/>
          <p:nvPr/>
        </p:nvSpPr>
        <p:spPr>
          <a:xfrm flipH="false" flipV="true" rot="0">
            <a:off x="3325605" y="3886440"/>
            <a:ext cx="943750" cy="1922340"/>
          </a:xfrm>
          <a:custGeom>
            <a:avLst/>
            <a:gdLst/>
            <a:ahLst/>
            <a:cxnLst/>
            <a:rect r="r" b="b" t="t" l="l"/>
            <a:pathLst>
              <a:path h="1922340" w="943750">
                <a:moveTo>
                  <a:pt x="0" y="1922340"/>
                </a:moveTo>
                <a:lnTo>
                  <a:pt x="943750" y="1922340"/>
                </a:lnTo>
                <a:lnTo>
                  <a:pt x="943750" y="0"/>
                </a:lnTo>
                <a:lnTo>
                  <a:pt x="0" y="0"/>
                </a:lnTo>
                <a:lnTo>
                  <a:pt x="0" y="1922340"/>
                </a:lnTo>
                <a:close/>
              </a:path>
            </a:pathLst>
          </a:custGeom>
          <a:blipFill>
            <a:blip r:embed="rId6">
              <a:extLst>
                <a:ext uri="{96DAC541-7B7A-43D3-8B79-37D633B846F1}">
                  <asvg:svgBlip xmlns:asvg="http://schemas.microsoft.com/office/drawing/2016/SVG/main" r:embed="rId7"/>
                </a:ext>
              </a:extLst>
            </a:blip>
            <a:stretch>
              <a:fillRect l="-418" t="0" r="-418" b="0"/>
            </a:stretch>
          </a:blipFill>
        </p:spPr>
      </p:sp>
      <p:sp>
        <p:nvSpPr>
          <p:cNvPr name="Freeform 48" id="48"/>
          <p:cNvSpPr/>
          <p:nvPr/>
        </p:nvSpPr>
        <p:spPr>
          <a:xfrm flipH="false" flipV="true" rot="0">
            <a:off x="11738207" y="3886440"/>
            <a:ext cx="943750" cy="1922340"/>
          </a:xfrm>
          <a:custGeom>
            <a:avLst/>
            <a:gdLst/>
            <a:ahLst/>
            <a:cxnLst/>
            <a:rect r="r" b="b" t="t" l="l"/>
            <a:pathLst>
              <a:path h="1922340" w="943750">
                <a:moveTo>
                  <a:pt x="0" y="1922340"/>
                </a:moveTo>
                <a:lnTo>
                  <a:pt x="943750" y="1922340"/>
                </a:lnTo>
                <a:lnTo>
                  <a:pt x="943750" y="0"/>
                </a:lnTo>
                <a:lnTo>
                  <a:pt x="0" y="0"/>
                </a:lnTo>
                <a:lnTo>
                  <a:pt x="0" y="1922340"/>
                </a:lnTo>
                <a:close/>
              </a:path>
            </a:pathLst>
          </a:custGeom>
          <a:blipFill>
            <a:blip r:embed="rId6">
              <a:extLst>
                <a:ext uri="{96DAC541-7B7A-43D3-8B79-37D633B846F1}">
                  <asvg:svgBlip xmlns:asvg="http://schemas.microsoft.com/office/drawing/2016/SVG/main" r:embed="rId7"/>
                </a:ext>
              </a:extLst>
            </a:blip>
            <a:stretch>
              <a:fillRect l="-418" t="0" r="-418" b="0"/>
            </a:stretch>
          </a:blipFill>
        </p:spPr>
      </p:sp>
      <p:sp>
        <p:nvSpPr>
          <p:cNvPr name="Freeform 49" id="49"/>
          <p:cNvSpPr/>
          <p:nvPr/>
        </p:nvSpPr>
        <p:spPr>
          <a:xfrm flipH="false" flipV="true" rot="0">
            <a:off x="16004850" y="3751380"/>
            <a:ext cx="943750" cy="1922340"/>
          </a:xfrm>
          <a:custGeom>
            <a:avLst/>
            <a:gdLst/>
            <a:ahLst/>
            <a:cxnLst/>
            <a:rect r="r" b="b" t="t" l="l"/>
            <a:pathLst>
              <a:path h="1922340" w="943750">
                <a:moveTo>
                  <a:pt x="0" y="1922340"/>
                </a:moveTo>
                <a:lnTo>
                  <a:pt x="943750" y="1922340"/>
                </a:lnTo>
                <a:lnTo>
                  <a:pt x="943750" y="0"/>
                </a:lnTo>
                <a:lnTo>
                  <a:pt x="0" y="0"/>
                </a:lnTo>
                <a:lnTo>
                  <a:pt x="0" y="1922340"/>
                </a:lnTo>
                <a:close/>
              </a:path>
            </a:pathLst>
          </a:custGeom>
          <a:blipFill>
            <a:blip r:embed="rId6">
              <a:extLst>
                <a:ext uri="{96DAC541-7B7A-43D3-8B79-37D633B846F1}">
                  <asvg:svgBlip xmlns:asvg="http://schemas.microsoft.com/office/drawing/2016/SVG/main" r:embed="rId7"/>
                </a:ext>
              </a:extLst>
            </a:blip>
            <a:stretch>
              <a:fillRect l="-418" t="0" r="-418" b="0"/>
            </a:stretch>
          </a:blipFill>
        </p:spPr>
      </p:sp>
      <p:sp>
        <p:nvSpPr>
          <p:cNvPr name="Freeform 50" id="50"/>
          <p:cNvSpPr/>
          <p:nvPr/>
        </p:nvSpPr>
        <p:spPr>
          <a:xfrm flipH="false" flipV="false" rot="0">
            <a:off x="5283479" y="5143500"/>
            <a:ext cx="943750" cy="1922340"/>
          </a:xfrm>
          <a:custGeom>
            <a:avLst/>
            <a:gdLst/>
            <a:ahLst/>
            <a:cxnLst/>
            <a:rect r="r" b="b" t="t" l="l"/>
            <a:pathLst>
              <a:path h="1922340" w="943750">
                <a:moveTo>
                  <a:pt x="0" y="0"/>
                </a:moveTo>
                <a:lnTo>
                  <a:pt x="943750" y="0"/>
                </a:lnTo>
                <a:lnTo>
                  <a:pt x="943750" y="1922340"/>
                </a:lnTo>
                <a:lnTo>
                  <a:pt x="0" y="1922340"/>
                </a:lnTo>
                <a:lnTo>
                  <a:pt x="0" y="0"/>
                </a:lnTo>
                <a:close/>
              </a:path>
            </a:pathLst>
          </a:custGeom>
          <a:blipFill>
            <a:blip r:embed="rId6">
              <a:extLst>
                <a:ext uri="{96DAC541-7B7A-43D3-8B79-37D633B846F1}">
                  <asvg:svgBlip xmlns:asvg="http://schemas.microsoft.com/office/drawing/2016/SVG/main" r:embed="rId7"/>
                </a:ext>
              </a:extLst>
            </a:blip>
            <a:stretch>
              <a:fillRect l="-418" t="0" r="-418" b="0"/>
            </a:stretch>
          </a:blipFill>
        </p:spPr>
      </p:sp>
      <p:sp>
        <p:nvSpPr>
          <p:cNvPr name="Freeform 51" id="51"/>
          <p:cNvSpPr/>
          <p:nvPr/>
        </p:nvSpPr>
        <p:spPr>
          <a:xfrm flipH="false" flipV="false" rot="0">
            <a:off x="13683274" y="5143500"/>
            <a:ext cx="943750" cy="1922340"/>
          </a:xfrm>
          <a:custGeom>
            <a:avLst/>
            <a:gdLst/>
            <a:ahLst/>
            <a:cxnLst/>
            <a:rect r="r" b="b" t="t" l="l"/>
            <a:pathLst>
              <a:path h="1922340" w="943750">
                <a:moveTo>
                  <a:pt x="0" y="0"/>
                </a:moveTo>
                <a:lnTo>
                  <a:pt x="943750" y="0"/>
                </a:lnTo>
                <a:lnTo>
                  <a:pt x="943750" y="1922340"/>
                </a:lnTo>
                <a:lnTo>
                  <a:pt x="0" y="1922340"/>
                </a:lnTo>
                <a:lnTo>
                  <a:pt x="0" y="0"/>
                </a:lnTo>
                <a:close/>
              </a:path>
            </a:pathLst>
          </a:custGeom>
          <a:blipFill>
            <a:blip r:embed="rId6">
              <a:extLst>
                <a:ext uri="{96DAC541-7B7A-43D3-8B79-37D633B846F1}">
                  <asvg:svgBlip xmlns:asvg="http://schemas.microsoft.com/office/drawing/2016/SVG/main" r:embed="rId7"/>
                </a:ext>
              </a:extLst>
            </a:blip>
            <a:stretch>
              <a:fillRect l="-418" t="0" r="-418" b="0"/>
            </a:stretch>
          </a:blipFill>
        </p:spPr>
      </p:sp>
      <p:grpSp>
        <p:nvGrpSpPr>
          <p:cNvPr name="Group 52" id="52"/>
          <p:cNvGrpSpPr/>
          <p:nvPr/>
        </p:nvGrpSpPr>
        <p:grpSpPr>
          <a:xfrm rot="0">
            <a:off x="788688" y="1846961"/>
            <a:ext cx="2454473" cy="755017"/>
            <a:chOff x="0" y="0"/>
            <a:chExt cx="3272631" cy="1006689"/>
          </a:xfrm>
        </p:grpSpPr>
        <p:sp>
          <p:nvSpPr>
            <p:cNvPr name="Freeform 53" id="53"/>
            <p:cNvSpPr/>
            <p:nvPr/>
          </p:nvSpPr>
          <p:spPr>
            <a:xfrm flipH="false" flipV="false" rot="0">
              <a:off x="0" y="0"/>
              <a:ext cx="3272631" cy="1006689"/>
            </a:xfrm>
            <a:custGeom>
              <a:avLst/>
              <a:gdLst/>
              <a:ahLst/>
              <a:cxnLst/>
              <a:rect r="r" b="b" t="t" l="l"/>
              <a:pathLst>
                <a:path h="1006689" w="3272631">
                  <a:moveTo>
                    <a:pt x="0" y="0"/>
                  </a:moveTo>
                  <a:lnTo>
                    <a:pt x="3272631" y="0"/>
                  </a:lnTo>
                  <a:lnTo>
                    <a:pt x="3272631" y="1006689"/>
                  </a:lnTo>
                  <a:lnTo>
                    <a:pt x="0" y="1006689"/>
                  </a:lnTo>
                  <a:close/>
                </a:path>
              </a:pathLst>
            </a:custGeom>
            <a:solidFill>
              <a:srgbClr val="000000">
                <a:alpha val="0"/>
              </a:srgbClr>
            </a:solidFill>
          </p:spPr>
        </p:sp>
        <p:sp>
          <p:nvSpPr>
            <p:cNvPr name="TextBox 54" id="54"/>
            <p:cNvSpPr txBox="true"/>
            <p:nvPr/>
          </p:nvSpPr>
          <p:spPr>
            <a:xfrm>
              <a:off x="0" y="-85725"/>
              <a:ext cx="3272631" cy="1092414"/>
            </a:xfrm>
            <a:prstGeom prst="rect">
              <a:avLst/>
            </a:prstGeom>
          </p:spPr>
          <p:txBody>
            <a:bodyPr anchor="t" rtlCol="false" tIns="0" lIns="0" bIns="0" rIns="0"/>
            <a:lstStyle/>
            <a:p>
              <a:pPr algn="ctr">
                <a:lnSpc>
                  <a:spcPts val="6159"/>
                </a:lnSpc>
              </a:pPr>
              <a:r>
                <a:rPr lang="en-US" sz="4399" b="true">
                  <a:solidFill>
                    <a:srgbClr val="000000"/>
                  </a:solidFill>
                  <a:latin typeface="Open Sans Bold"/>
                  <a:ea typeface="Open Sans Bold"/>
                  <a:cs typeface="Open Sans Bold"/>
                  <a:sym typeface="Open Sans Bold"/>
                </a:rPr>
                <a:t>- - - - - - - -</a:t>
              </a:r>
            </a:p>
          </p:txBody>
        </p:sp>
      </p:grpSp>
      <p:grpSp>
        <p:nvGrpSpPr>
          <p:cNvPr name="Group 55" id="55"/>
          <p:cNvGrpSpPr/>
          <p:nvPr/>
        </p:nvGrpSpPr>
        <p:grpSpPr>
          <a:xfrm rot="0">
            <a:off x="15303299" y="6224328"/>
            <a:ext cx="2454473" cy="755017"/>
            <a:chOff x="0" y="0"/>
            <a:chExt cx="3272631" cy="1006689"/>
          </a:xfrm>
        </p:grpSpPr>
        <p:sp>
          <p:nvSpPr>
            <p:cNvPr name="Freeform 56" id="56"/>
            <p:cNvSpPr/>
            <p:nvPr/>
          </p:nvSpPr>
          <p:spPr>
            <a:xfrm flipH="false" flipV="false" rot="0">
              <a:off x="0" y="0"/>
              <a:ext cx="3272631" cy="1006689"/>
            </a:xfrm>
            <a:custGeom>
              <a:avLst/>
              <a:gdLst/>
              <a:ahLst/>
              <a:cxnLst/>
              <a:rect r="r" b="b" t="t" l="l"/>
              <a:pathLst>
                <a:path h="1006689" w="3272631">
                  <a:moveTo>
                    <a:pt x="0" y="0"/>
                  </a:moveTo>
                  <a:lnTo>
                    <a:pt x="3272631" y="0"/>
                  </a:lnTo>
                  <a:lnTo>
                    <a:pt x="3272631" y="1006689"/>
                  </a:lnTo>
                  <a:lnTo>
                    <a:pt x="0" y="1006689"/>
                  </a:lnTo>
                  <a:close/>
                </a:path>
              </a:pathLst>
            </a:custGeom>
            <a:solidFill>
              <a:srgbClr val="000000">
                <a:alpha val="0"/>
              </a:srgbClr>
            </a:solidFill>
          </p:spPr>
        </p:sp>
        <p:sp>
          <p:nvSpPr>
            <p:cNvPr name="TextBox 57" id="57"/>
            <p:cNvSpPr txBox="true"/>
            <p:nvPr/>
          </p:nvSpPr>
          <p:spPr>
            <a:xfrm>
              <a:off x="0" y="-85725"/>
              <a:ext cx="3272631" cy="1092414"/>
            </a:xfrm>
            <a:prstGeom prst="rect">
              <a:avLst/>
            </a:prstGeom>
          </p:spPr>
          <p:txBody>
            <a:bodyPr anchor="t" rtlCol="false" tIns="0" lIns="0" bIns="0" rIns="0"/>
            <a:lstStyle/>
            <a:p>
              <a:pPr algn="ctr">
                <a:lnSpc>
                  <a:spcPts val="6159"/>
                </a:lnSpc>
              </a:pPr>
              <a:r>
                <a:rPr lang="en-US" sz="4399" b="true">
                  <a:solidFill>
                    <a:srgbClr val="000000"/>
                  </a:solidFill>
                  <a:latin typeface="Open Sans Bold"/>
                  <a:ea typeface="Open Sans Bold"/>
                  <a:cs typeface="Open Sans Bold"/>
                  <a:sym typeface="Open Sans Bold"/>
                </a:rPr>
                <a:t>- - - - - - - -</a:t>
              </a:r>
            </a:p>
          </p:txBody>
        </p:sp>
      </p:grpSp>
      <p:grpSp>
        <p:nvGrpSpPr>
          <p:cNvPr name="Group 58" id="58"/>
          <p:cNvGrpSpPr/>
          <p:nvPr/>
        </p:nvGrpSpPr>
        <p:grpSpPr>
          <a:xfrm rot="0">
            <a:off x="13452707" y="1856486"/>
            <a:ext cx="2454473" cy="755017"/>
            <a:chOff x="0" y="0"/>
            <a:chExt cx="3272631" cy="1006689"/>
          </a:xfrm>
        </p:grpSpPr>
        <p:sp>
          <p:nvSpPr>
            <p:cNvPr name="Freeform 59" id="59"/>
            <p:cNvSpPr/>
            <p:nvPr/>
          </p:nvSpPr>
          <p:spPr>
            <a:xfrm flipH="false" flipV="false" rot="0">
              <a:off x="0" y="0"/>
              <a:ext cx="3272631" cy="1006689"/>
            </a:xfrm>
            <a:custGeom>
              <a:avLst/>
              <a:gdLst/>
              <a:ahLst/>
              <a:cxnLst/>
              <a:rect r="r" b="b" t="t" l="l"/>
              <a:pathLst>
                <a:path h="1006689" w="3272631">
                  <a:moveTo>
                    <a:pt x="0" y="0"/>
                  </a:moveTo>
                  <a:lnTo>
                    <a:pt x="3272631" y="0"/>
                  </a:lnTo>
                  <a:lnTo>
                    <a:pt x="3272631" y="1006689"/>
                  </a:lnTo>
                  <a:lnTo>
                    <a:pt x="0" y="1006689"/>
                  </a:lnTo>
                  <a:close/>
                </a:path>
              </a:pathLst>
            </a:custGeom>
            <a:solidFill>
              <a:srgbClr val="000000">
                <a:alpha val="0"/>
              </a:srgbClr>
            </a:solidFill>
          </p:spPr>
        </p:sp>
        <p:sp>
          <p:nvSpPr>
            <p:cNvPr name="TextBox 60" id="60"/>
            <p:cNvSpPr txBox="true"/>
            <p:nvPr/>
          </p:nvSpPr>
          <p:spPr>
            <a:xfrm>
              <a:off x="0" y="-85725"/>
              <a:ext cx="3272631" cy="1092414"/>
            </a:xfrm>
            <a:prstGeom prst="rect">
              <a:avLst/>
            </a:prstGeom>
          </p:spPr>
          <p:txBody>
            <a:bodyPr anchor="t" rtlCol="false" tIns="0" lIns="0" bIns="0" rIns="0"/>
            <a:lstStyle/>
            <a:p>
              <a:pPr algn="ctr">
                <a:lnSpc>
                  <a:spcPts val="6159"/>
                </a:lnSpc>
              </a:pPr>
              <a:r>
                <a:rPr lang="en-US" sz="4399" b="true">
                  <a:solidFill>
                    <a:srgbClr val="000000"/>
                  </a:solidFill>
                  <a:latin typeface="Open Sans Bold"/>
                  <a:ea typeface="Open Sans Bold"/>
                  <a:cs typeface="Open Sans Bold"/>
                  <a:sym typeface="Open Sans Bold"/>
                </a:rPr>
                <a:t>- - - - - - - -</a:t>
              </a:r>
            </a:p>
          </p:txBody>
        </p:sp>
      </p:grpSp>
      <p:grpSp>
        <p:nvGrpSpPr>
          <p:cNvPr name="Group 61" id="61"/>
          <p:cNvGrpSpPr/>
          <p:nvPr/>
        </p:nvGrpSpPr>
        <p:grpSpPr>
          <a:xfrm rot="0">
            <a:off x="11140077" y="6224328"/>
            <a:ext cx="2454473" cy="755017"/>
            <a:chOff x="0" y="0"/>
            <a:chExt cx="3272631" cy="1006689"/>
          </a:xfrm>
        </p:grpSpPr>
        <p:sp>
          <p:nvSpPr>
            <p:cNvPr name="Freeform 62" id="62"/>
            <p:cNvSpPr/>
            <p:nvPr/>
          </p:nvSpPr>
          <p:spPr>
            <a:xfrm flipH="false" flipV="false" rot="0">
              <a:off x="0" y="0"/>
              <a:ext cx="3272631" cy="1006689"/>
            </a:xfrm>
            <a:custGeom>
              <a:avLst/>
              <a:gdLst/>
              <a:ahLst/>
              <a:cxnLst/>
              <a:rect r="r" b="b" t="t" l="l"/>
              <a:pathLst>
                <a:path h="1006689" w="3272631">
                  <a:moveTo>
                    <a:pt x="0" y="0"/>
                  </a:moveTo>
                  <a:lnTo>
                    <a:pt x="3272631" y="0"/>
                  </a:lnTo>
                  <a:lnTo>
                    <a:pt x="3272631" y="1006689"/>
                  </a:lnTo>
                  <a:lnTo>
                    <a:pt x="0" y="1006689"/>
                  </a:lnTo>
                  <a:close/>
                </a:path>
              </a:pathLst>
            </a:custGeom>
            <a:solidFill>
              <a:srgbClr val="000000">
                <a:alpha val="0"/>
              </a:srgbClr>
            </a:solidFill>
          </p:spPr>
        </p:sp>
        <p:sp>
          <p:nvSpPr>
            <p:cNvPr name="TextBox 63" id="63"/>
            <p:cNvSpPr txBox="true"/>
            <p:nvPr/>
          </p:nvSpPr>
          <p:spPr>
            <a:xfrm>
              <a:off x="0" y="-85725"/>
              <a:ext cx="3272631" cy="1092414"/>
            </a:xfrm>
            <a:prstGeom prst="rect">
              <a:avLst/>
            </a:prstGeom>
          </p:spPr>
          <p:txBody>
            <a:bodyPr anchor="t" rtlCol="false" tIns="0" lIns="0" bIns="0" rIns="0"/>
            <a:lstStyle/>
            <a:p>
              <a:pPr algn="ctr">
                <a:lnSpc>
                  <a:spcPts val="6159"/>
                </a:lnSpc>
              </a:pPr>
              <a:r>
                <a:rPr lang="en-US" sz="4399" b="true">
                  <a:solidFill>
                    <a:srgbClr val="000000"/>
                  </a:solidFill>
                  <a:latin typeface="Open Sans Bold"/>
                  <a:ea typeface="Open Sans Bold"/>
                  <a:cs typeface="Open Sans Bold"/>
                  <a:sym typeface="Open Sans Bold"/>
                </a:rPr>
                <a:t>- - - - - - - -</a:t>
              </a:r>
            </a:p>
          </p:txBody>
        </p:sp>
      </p:grpSp>
      <p:grpSp>
        <p:nvGrpSpPr>
          <p:cNvPr name="Group 64" id="64"/>
          <p:cNvGrpSpPr/>
          <p:nvPr/>
        </p:nvGrpSpPr>
        <p:grpSpPr>
          <a:xfrm rot="0">
            <a:off x="6929812" y="6224328"/>
            <a:ext cx="2454473" cy="755017"/>
            <a:chOff x="0" y="0"/>
            <a:chExt cx="3272631" cy="1006689"/>
          </a:xfrm>
        </p:grpSpPr>
        <p:sp>
          <p:nvSpPr>
            <p:cNvPr name="Freeform 65" id="65"/>
            <p:cNvSpPr/>
            <p:nvPr/>
          </p:nvSpPr>
          <p:spPr>
            <a:xfrm flipH="false" flipV="false" rot="0">
              <a:off x="0" y="0"/>
              <a:ext cx="3272631" cy="1006689"/>
            </a:xfrm>
            <a:custGeom>
              <a:avLst/>
              <a:gdLst/>
              <a:ahLst/>
              <a:cxnLst/>
              <a:rect r="r" b="b" t="t" l="l"/>
              <a:pathLst>
                <a:path h="1006689" w="3272631">
                  <a:moveTo>
                    <a:pt x="0" y="0"/>
                  </a:moveTo>
                  <a:lnTo>
                    <a:pt x="3272631" y="0"/>
                  </a:lnTo>
                  <a:lnTo>
                    <a:pt x="3272631" y="1006689"/>
                  </a:lnTo>
                  <a:lnTo>
                    <a:pt x="0" y="1006689"/>
                  </a:lnTo>
                  <a:close/>
                </a:path>
              </a:pathLst>
            </a:custGeom>
            <a:solidFill>
              <a:srgbClr val="000000">
                <a:alpha val="0"/>
              </a:srgbClr>
            </a:solidFill>
          </p:spPr>
        </p:sp>
        <p:sp>
          <p:nvSpPr>
            <p:cNvPr name="TextBox 66" id="66"/>
            <p:cNvSpPr txBox="true"/>
            <p:nvPr/>
          </p:nvSpPr>
          <p:spPr>
            <a:xfrm>
              <a:off x="0" y="-85725"/>
              <a:ext cx="3272631" cy="1092414"/>
            </a:xfrm>
            <a:prstGeom prst="rect">
              <a:avLst/>
            </a:prstGeom>
          </p:spPr>
          <p:txBody>
            <a:bodyPr anchor="t" rtlCol="false" tIns="0" lIns="0" bIns="0" rIns="0"/>
            <a:lstStyle/>
            <a:p>
              <a:pPr algn="ctr">
                <a:lnSpc>
                  <a:spcPts val="6159"/>
                </a:lnSpc>
              </a:pPr>
              <a:r>
                <a:rPr lang="en-US" sz="4399" b="true">
                  <a:solidFill>
                    <a:srgbClr val="000000"/>
                  </a:solidFill>
                  <a:latin typeface="Open Sans Bold"/>
                  <a:ea typeface="Open Sans Bold"/>
                  <a:cs typeface="Open Sans Bold"/>
                  <a:sym typeface="Open Sans Bold"/>
                </a:rPr>
                <a:t>- - - - - - - -</a:t>
              </a:r>
            </a:p>
          </p:txBody>
        </p:sp>
      </p:grpSp>
      <p:grpSp>
        <p:nvGrpSpPr>
          <p:cNvPr name="Group 67" id="67"/>
          <p:cNvGrpSpPr/>
          <p:nvPr/>
        </p:nvGrpSpPr>
        <p:grpSpPr>
          <a:xfrm rot="0">
            <a:off x="9204342" y="1856486"/>
            <a:ext cx="2454473" cy="755017"/>
            <a:chOff x="0" y="0"/>
            <a:chExt cx="3272631" cy="1006689"/>
          </a:xfrm>
        </p:grpSpPr>
        <p:sp>
          <p:nvSpPr>
            <p:cNvPr name="Freeform 68" id="68"/>
            <p:cNvSpPr/>
            <p:nvPr/>
          </p:nvSpPr>
          <p:spPr>
            <a:xfrm flipH="false" flipV="false" rot="0">
              <a:off x="0" y="0"/>
              <a:ext cx="3272631" cy="1006689"/>
            </a:xfrm>
            <a:custGeom>
              <a:avLst/>
              <a:gdLst/>
              <a:ahLst/>
              <a:cxnLst/>
              <a:rect r="r" b="b" t="t" l="l"/>
              <a:pathLst>
                <a:path h="1006689" w="3272631">
                  <a:moveTo>
                    <a:pt x="0" y="0"/>
                  </a:moveTo>
                  <a:lnTo>
                    <a:pt x="3272631" y="0"/>
                  </a:lnTo>
                  <a:lnTo>
                    <a:pt x="3272631" y="1006689"/>
                  </a:lnTo>
                  <a:lnTo>
                    <a:pt x="0" y="1006689"/>
                  </a:lnTo>
                  <a:close/>
                </a:path>
              </a:pathLst>
            </a:custGeom>
            <a:solidFill>
              <a:srgbClr val="000000">
                <a:alpha val="0"/>
              </a:srgbClr>
            </a:solidFill>
          </p:spPr>
        </p:sp>
        <p:sp>
          <p:nvSpPr>
            <p:cNvPr name="TextBox 69" id="69"/>
            <p:cNvSpPr txBox="true"/>
            <p:nvPr/>
          </p:nvSpPr>
          <p:spPr>
            <a:xfrm>
              <a:off x="0" y="-85725"/>
              <a:ext cx="3272631" cy="1092414"/>
            </a:xfrm>
            <a:prstGeom prst="rect">
              <a:avLst/>
            </a:prstGeom>
          </p:spPr>
          <p:txBody>
            <a:bodyPr anchor="t" rtlCol="false" tIns="0" lIns="0" bIns="0" rIns="0"/>
            <a:lstStyle/>
            <a:p>
              <a:pPr algn="ctr">
                <a:lnSpc>
                  <a:spcPts val="6159"/>
                </a:lnSpc>
              </a:pPr>
              <a:r>
                <a:rPr lang="en-US" sz="4399" b="true">
                  <a:solidFill>
                    <a:srgbClr val="000000"/>
                  </a:solidFill>
                  <a:latin typeface="Open Sans Bold"/>
                  <a:ea typeface="Open Sans Bold"/>
                  <a:cs typeface="Open Sans Bold"/>
                  <a:sym typeface="Open Sans Bold"/>
                </a:rPr>
                <a:t>- - - - - - - -</a:t>
              </a:r>
            </a:p>
          </p:txBody>
        </p:sp>
      </p:grpSp>
      <p:grpSp>
        <p:nvGrpSpPr>
          <p:cNvPr name="Group 70" id="70"/>
          <p:cNvGrpSpPr/>
          <p:nvPr/>
        </p:nvGrpSpPr>
        <p:grpSpPr>
          <a:xfrm rot="0">
            <a:off x="5034546" y="1846961"/>
            <a:ext cx="2454473" cy="755017"/>
            <a:chOff x="0" y="0"/>
            <a:chExt cx="3272631" cy="1006689"/>
          </a:xfrm>
        </p:grpSpPr>
        <p:sp>
          <p:nvSpPr>
            <p:cNvPr name="Freeform 71" id="71"/>
            <p:cNvSpPr/>
            <p:nvPr/>
          </p:nvSpPr>
          <p:spPr>
            <a:xfrm flipH="false" flipV="false" rot="0">
              <a:off x="0" y="0"/>
              <a:ext cx="3272631" cy="1006689"/>
            </a:xfrm>
            <a:custGeom>
              <a:avLst/>
              <a:gdLst/>
              <a:ahLst/>
              <a:cxnLst/>
              <a:rect r="r" b="b" t="t" l="l"/>
              <a:pathLst>
                <a:path h="1006689" w="3272631">
                  <a:moveTo>
                    <a:pt x="0" y="0"/>
                  </a:moveTo>
                  <a:lnTo>
                    <a:pt x="3272631" y="0"/>
                  </a:lnTo>
                  <a:lnTo>
                    <a:pt x="3272631" y="1006689"/>
                  </a:lnTo>
                  <a:lnTo>
                    <a:pt x="0" y="1006689"/>
                  </a:lnTo>
                  <a:close/>
                </a:path>
              </a:pathLst>
            </a:custGeom>
            <a:solidFill>
              <a:srgbClr val="000000">
                <a:alpha val="0"/>
              </a:srgbClr>
            </a:solidFill>
          </p:spPr>
        </p:sp>
        <p:sp>
          <p:nvSpPr>
            <p:cNvPr name="TextBox 72" id="72"/>
            <p:cNvSpPr txBox="true"/>
            <p:nvPr/>
          </p:nvSpPr>
          <p:spPr>
            <a:xfrm>
              <a:off x="0" y="-85725"/>
              <a:ext cx="3272631" cy="1092414"/>
            </a:xfrm>
            <a:prstGeom prst="rect">
              <a:avLst/>
            </a:prstGeom>
          </p:spPr>
          <p:txBody>
            <a:bodyPr anchor="t" rtlCol="false" tIns="0" lIns="0" bIns="0" rIns="0"/>
            <a:lstStyle/>
            <a:p>
              <a:pPr algn="ctr">
                <a:lnSpc>
                  <a:spcPts val="6159"/>
                </a:lnSpc>
              </a:pPr>
              <a:r>
                <a:rPr lang="en-US" sz="4399" b="true">
                  <a:solidFill>
                    <a:srgbClr val="000000"/>
                  </a:solidFill>
                  <a:latin typeface="Open Sans Bold"/>
                  <a:ea typeface="Open Sans Bold"/>
                  <a:cs typeface="Open Sans Bold"/>
                  <a:sym typeface="Open Sans Bold"/>
                </a:rPr>
                <a:t>- - - - - - - -</a:t>
              </a:r>
            </a:p>
          </p:txBody>
        </p:sp>
      </p:grpSp>
      <p:grpSp>
        <p:nvGrpSpPr>
          <p:cNvPr name="Group 73" id="73"/>
          <p:cNvGrpSpPr/>
          <p:nvPr/>
        </p:nvGrpSpPr>
        <p:grpSpPr>
          <a:xfrm rot="0">
            <a:off x="2759139" y="6224328"/>
            <a:ext cx="2454473" cy="755017"/>
            <a:chOff x="0" y="0"/>
            <a:chExt cx="3272631" cy="1006689"/>
          </a:xfrm>
        </p:grpSpPr>
        <p:sp>
          <p:nvSpPr>
            <p:cNvPr name="Freeform 74" id="74"/>
            <p:cNvSpPr/>
            <p:nvPr/>
          </p:nvSpPr>
          <p:spPr>
            <a:xfrm flipH="false" flipV="false" rot="0">
              <a:off x="0" y="0"/>
              <a:ext cx="3272631" cy="1006689"/>
            </a:xfrm>
            <a:custGeom>
              <a:avLst/>
              <a:gdLst/>
              <a:ahLst/>
              <a:cxnLst/>
              <a:rect r="r" b="b" t="t" l="l"/>
              <a:pathLst>
                <a:path h="1006689" w="3272631">
                  <a:moveTo>
                    <a:pt x="0" y="0"/>
                  </a:moveTo>
                  <a:lnTo>
                    <a:pt x="3272631" y="0"/>
                  </a:lnTo>
                  <a:lnTo>
                    <a:pt x="3272631" y="1006689"/>
                  </a:lnTo>
                  <a:lnTo>
                    <a:pt x="0" y="1006689"/>
                  </a:lnTo>
                  <a:close/>
                </a:path>
              </a:pathLst>
            </a:custGeom>
            <a:solidFill>
              <a:srgbClr val="000000">
                <a:alpha val="0"/>
              </a:srgbClr>
            </a:solidFill>
          </p:spPr>
        </p:sp>
        <p:sp>
          <p:nvSpPr>
            <p:cNvPr name="TextBox 75" id="75"/>
            <p:cNvSpPr txBox="true"/>
            <p:nvPr/>
          </p:nvSpPr>
          <p:spPr>
            <a:xfrm>
              <a:off x="0" y="-85725"/>
              <a:ext cx="3272631" cy="1092414"/>
            </a:xfrm>
            <a:prstGeom prst="rect">
              <a:avLst/>
            </a:prstGeom>
          </p:spPr>
          <p:txBody>
            <a:bodyPr anchor="t" rtlCol="false" tIns="0" lIns="0" bIns="0" rIns="0"/>
            <a:lstStyle/>
            <a:p>
              <a:pPr algn="ctr">
                <a:lnSpc>
                  <a:spcPts val="6159"/>
                </a:lnSpc>
              </a:pPr>
              <a:r>
                <a:rPr lang="en-US" sz="4399" b="true">
                  <a:solidFill>
                    <a:srgbClr val="000000"/>
                  </a:solidFill>
                  <a:latin typeface="Open Sans Bold"/>
                  <a:ea typeface="Open Sans Bold"/>
                  <a:cs typeface="Open Sans Bold"/>
                  <a:sym typeface="Open Sans Bold"/>
                </a:rPr>
                <a:t>- - - - - - - -</a:t>
              </a:r>
            </a:p>
          </p:txBody>
        </p:sp>
      </p:grpSp>
      <p:grpSp>
        <p:nvGrpSpPr>
          <p:cNvPr name="Group 76" id="76"/>
          <p:cNvGrpSpPr/>
          <p:nvPr/>
        </p:nvGrpSpPr>
        <p:grpSpPr>
          <a:xfrm rot="0">
            <a:off x="1352550" y="1397125"/>
            <a:ext cx="1842987" cy="835660"/>
            <a:chOff x="0" y="0"/>
            <a:chExt cx="2457316" cy="1114213"/>
          </a:xfrm>
        </p:grpSpPr>
        <p:sp>
          <p:nvSpPr>
            <p:cNvPr name="Freeform 77" id="77"/>
            <p:cNvSpPr/>
            <p:nvPr/>
          </p:nvSpPr>
          <p:spPr>
            <a:xfrm flipH="false" flipV="false" rot="0">
              <a:off x="0" y="0"/>
              <a:ext cx="2457316" cy="1114213"/>
            </a:xfrm>
            <a:custGeom>
              <a:avLst/>
              <a:gdLst/>
              <a:ahLst/>
              <a:cxnLst/>
              <a:rect r="r" b="b" t="t" l="l"/>
              <a:pathLst>
                <a:path h="1114213" w="2457316">
                  <a:moveTo>
                    <a:pt x="0" y="0"/>
                  </a:moveTo>
                  <a:lnTo>
                    <a:pt x="2457316" y="0"/>
                  </a:lnTo>
                  <a:lnTo>
                    <a:pt x="2457316" y="1114213"/>
                  </a:lnTo>
                  <a:lnTo>
                    <a:pt x="0" y="1114213"/>
                  </a:lnTo>
                  <a:close/>
                </a:path>
              </a:pathLst>
            </a:custGeom>
            <a:solidFill>
              <a:srgbClr val="000000">
                <a:alpha val="0"/>
              </a:srgbClr>
            </a:solidFill>
          </p:spPr>
        </p:sp>
        <p:sp>
          <p:nvSpPr>
            <p:cNvPr name="TextBox 78" id="78"/>
            <p:cNvSpPr txBox="true"/>
            <p:nvPr/>
          </p:nvSpPr>
          <p:spPr>
            <a:xfrm>
              <a:off x="0" y="-47625"/>
              <a:ext cx="2457316" cy="1161838"/>
            </a:xfrm>
            <a:prstGeom prst="rect">
              <a:avLst/>
            </a:prstGeom>
          </p:spPr>
          <p:txBody>
            <a:bodyPr anchor="t" rtlCol="false" tIns="0" lIns="0" bIns="0" rIns="0"/>
            <a:lstStyle/>
            <a:p>
              <a:pPr algn="ctr">
                <a:lnSpc>
                  <a:spcPts val="2240"/>
                </a:lnSpc>
              </a:pPr>
              <a:r>
                <a:rPr lang="en-US" sz="1600" b="true">
                  <a:solidFill>
                    <a:srgbClr val="000000"/>
                  </a:solidFill>
                  <a:latin typeface="Poppins Bold"/>
                  <a:ea typeface="Poppins Bold"/>
                  <a:cs typeface="Poppins Bold"/>
                  <a:sym typeface="Poppins Bold"/>
                </a:rPr>
                <a:t>Problem Statement Documentation</a:t>
              </a:r>
            </a:p>
          </p:txBody>
        </p:sp>
      </p:grpSp>
      <p:grpSp>
        <p:nvGrpSpPr>
          <p:cNvPr name="Group 79" id="79"/>
          <p:cNvGrpSpPr/>
          <p:nvPr/>
        </p:nvGrpSpPr>
        <p:grpSpPr>
          <a:xfrm rot="0">
            <a:off x="3284761" y="5889048"/>
            <a:ext cx="1842987" cy="711200"/>
            <a:chOff x="0" y="0"/>
            <a:chExt cx="2457316" cy="948267"/>
          </a:xfrm>
        </p:grpSpPr>
        <p:sp>
          <p:nvSpPr>
            <p:cNvPr name="Freeform 80" id="80"/>
            <p:cNvSpPr/>
            <p:nvPr/>
          </p:nvSpPr>
          <p:spPr>
            <a:xfrm flipH="false" flipV="false" rot="0">
              <a:off x="0" y="0"/>
              <a:ext cx="2457316" cy="948267"/>
            </a:xfrm>
            <a:custGeom>
              <a:avLst/>
              <a:gdLst/>
              <a:ahLst/>
              <a:cxnLst/>
              <a:rect r="r" b="b" t="t" l="l"/>
              <a:pathLst>
                <a:path h="948267" w="2457316">
                  <a:moveTo>
                    <a:pt x="0" y="0"/>
                  </a:moveTo>
                  <a:lnTo>
                    <a:pt x="2457316" y="0"/>
                  </a:lnTo>
                  <a:lnTo>
                    <a:pt x="2457316" y="948267"/>
                  </a:lnTo>
                  <a:lnTo>
                    <a:pt x="0" y="948267"/>
                  </a:lnTo>
                  <a:close/>
                </a:path>
              </a:pathLst>
            </a:custGeom>
            <a:solidFill>
              <a:srgbClr val="000000">
                <a:alpha val="0"/>
              </a:srgbClr>
            </a:solidFill>
          </p:spPr>
        </p:sp>
        <p:sp>
          <p:nvSpPr>
            <p:cNvPr name="TextBox 81" id="81"/>
            <p:cNvSpPr txBox="true"/>
            <p:nvPr/>
          </p:nvSpPr>
          <p:spPr>
            <a:xfrm>
              <a:off x="0" y="-57150"/>
              <a:ext cx="2457316" cy="1005417"/>
            </a:xfrm>
            <a:prstGeom prst="rect">
              <a:avLst/>
            </a:prstGeom>
          </p:spPr>
          <p:txBody>
            <a:bodyPr anchor="t" rtlCol="false" tIns="0" lIns="0" bIns="0" rIns="0"/>
            <a:lstStyle/>
            <a:p>
              <a:pPr algn="ctr">
                <a:lnSpc>
                  <a:spcPts val="2799"/>
                </a:lnSpc>
              </a:pPr>
              <a:r>
                <a:rPr lang="en-US" sz="1999" b="true">
                  <a:solidFill>
                    <a:srgbClr val="000000"/>
                  </a:solidFill>
                  <a:latin typeface="Poppins Bold"/>
                  <a:ea typeface="Poppins Bold"/>
                  <a:cs typeface="Poppins Bold"/>
                  <a:sym typeface="Poppins Bold"/>
                </a:rPr>
                <a:t>Data Collection</a:t>
              </a:r>
            </a:p>
          </p:txBody>
        </p:sp>
      </p:grpSp>
      <p:grpSp>
        <p:nvGrpSpPr>
          <p:cNvPr name="Group 82" id="82"/>
          <p:cNvGrpSpPr/>
          <p:nvPr/>
        </p:nvGrpSpPr>
        <p:grpSpPr>
          <a:xfrm rot="0">
            <a:off x="5544524" y="1454592"/>
            <a:ext cx="1842987" cy="711200"/>
            <a:chOff x="0" y="0"/>
            <a:chExt cx="2457316" cy="948267"/>
          </a:xfrm>
        </p:grpSpPr>
        <p:sp>
          <p:nvSpPr>
            <p:cNvPr name="Freeform 83" id="83"/>
            <p:cNvSpPr/>
            <p:nvPr/>
          </p:nvSpPr>
          <p:spPr>
            <a:xfrm flipH="false" flipV="false" rot="0">
              <a:off x="0" y="0"/>
              <a:ext cx="2457316" cy="948267"/>
            </a:xfrm>
            <a:custGeom>
              <a:avLst/>
              <a:gdLst/>
              <a:ahLst/>
              <a:cxnLst/>
              <a:rect r="r" b="b" t="t" l="l"/>
              <a:pathLst>
                <a:path h="948267" w="2457316">
                  <a:moveTo>
                    <a:pt x="0" y="0"/>
                  </a:moveTo>
                  <a:lnTo>
                    <a:pt x="2457316" y="0"/>
                  </a:lnTo>
                  <a:lnTo>
                    <a:pt x="2457316" y="948267"/>
                  </a:lnTo>
                  <a:lnTo>
                    <a:pt x="0" y="948267"/>
                  </a:lnTo>
                  <a:close/>
                </a:path>
              </a:pathLst>
            </a:custGeom>
            <a:solidFill>
              <a:srgbClr val="000000">
                <a:alpha val="0"/>
              </a:srgbClr>
            </a:solidFill>
          </p:spPr>
        </p:sp>
        <p:sp>
          <p:nvSpPr>
            <p:cNvPr name="TextBox 84" id="84"/>
            <p:cNvSpPr txBox="true"/>
            <p:nvPr/>
          </p:nvSpPr>
          <p:spPr>
            <a:xfrm>
              <a:off x="0" y="-57150"/>
              <a:ext cx="2457316" cy="1005417"/>
            </a:xfrm>
            <a:prstGeom prst="rect">
              <a:avLst/>
            </a:prstGeom>
          </p:spPr>
          <p:txBody>
            <a:bodyPr anchor="t" rtlCol="false" tIns="0" lIns="0" bIns="0" rIns="0"/>
            <a:lstStyle/>
            <a:p>
              <a:pPr algn="ctr">
                <a:lnSpc>
                  <a:spcPts val="2799"/>
                </a:lnSpc>
              </a:pPr>
              <a:r>
                <a:rPr lang="en-US" sz="1999" b="true">
                  <a:solidFill>
                    <a:srgbClr val="000000"/>
                  </a:solidFill>
                  <a:latin typeface="Poppins Bold"/>
                  <a:ea typeface="Poppins Bold"/>
                  <a:cs typeface="Poppins Bold"/>
                  <a:sym typeface="Poppins Bold"/>
                </a:rPr>
                <a:t>Data Cleaning</a:t>
              </a:r>
            </a:p>
          </p:txBody>
        </p:sp>
      </p:grpSp>
      <p:grpSp>
        <p:nvGrpSpPr>
          <p:cNvPr name="Group 85" id="85"/>
          <p:cNvGrpSpPr/>
          <p:nvPr/>
        </p:nvGrpSpPr>
        <p:grpSpPr>
          <a:xfrm rot="0">
            <a:off x="9923834" y="1286635"/>
            <a:ext cx="1659683" cy="1009015"/>
            <a:chOff x="0" y="0"/>
            <a:chExt cx="2212911" cy="1345353"/>
          </a:xfrm>
        </p:grpSpPr>
        <p:sp>
          <p:nvSpPr>
            <p:cNvPr name="Freeform 86" id="86"/>
            <p:cNvSpPr/>
            <p:nvPr/>
          </p:nvSpPr>
          <p:spPr>
            <a:xfrm flipH="false" flipV="false" rot="0">
              <a:off x="0" y="0"/>
              <a:ext cx="2212911" cy="1345353"/>
            </a:xfrm>
            <a:custGeom>
              <a:avLst/>
              <a:gdLst/>
              <a:ahLst/>
              <a:cxnLst/>
              <a:rect r="r" b="b" t="t" l="l"/>
              <a:pathLst>
                <a:path h="1345353" w="2212911">
                  <a:moveTo>
                    <a:pt x="0" y="0"/>
                  </a:moveTo>
                  <a:lnTo>
                    <a:pt x="2212911" y="0"/>
                  </a:lnTo>
                  <a:lnTo>
                    <a:pt x="2212911" y="1345353"/>
                  </a:lnTo>
                  <a:lnTo>
                    <a:pt x="0" y="1345353"/>
                  </a:lnTo>
                  <a:close/>
                </a:path>
              </a:pathLst>
            </a:custGeom>
            <a:solidFill>
              <a:srgbClr val="000000">
                <a:alpha val="0"/>
              </a:srgbClr>
            </a:solidFill>
          </p:spPr>
        </p:sp>
        <p:sp>
          <p:nvSpPr>
            <p:cNvPr name="TextBox 87" id="87"/>
            <p:cNvSpPr txBox="true"/>
            <p:nvPr/>
          </p:nvSpPr>
          <p:spPr>
            <a:xfrm>
              <a:off x="0" y="-57150"/>
              <a:ext cx="2212911" cy="1402503"/>
            </a:xfrm>
            <a:prstGeom prst="rect">
              <a:avLst/>
            </a:prstGeom>
          </p:spPr>
          <p:txBody>
            <a:bodyPr anchor="t" rtlCol="false" tIns="0" lIns="0" bIns="0" rIns="0"/>
            <a:lstStyle/>
            <a:p>
              <a:pPr algn="ctr">
                <a:lnSpc>
                  <a:spcPts val="2659"/>
                </a:lnSpc>
              </a:pPr>
              <a:r>
                <a:rPr lang="en-US" sz="1899" b="true">
                  <a:solidFill>
                    <a:srgbClr val="000000"/>
                  </a:solidFill>
                  <a:latin typeface="Poppins Bold"/>
                  <a:ea typeface="Poppins Bold"/>
                  <a:cs typeface="Poppins Bold"/>
                  <a:sym typeface="Poppins Bold"/>
                </a:rPr>
                <a:t>Data Analysis in SQL</a:t>
              </a:r>
            </a:p>
          </p:txBody>
        </p:sp>
      </p:grpSp>
      <p:grpSp>
        <p:nvGrpSpPr>
          <p:cNvPr name="Group 88" id="88"/>
          <p:cNvGrpSpPr/>
          <p:nvPr/>
        </p:nvGrpSpPr>
        <p:grpSpPr>
          <a:xfrm rot="0">
            <a:off x="14304367" y="1454592"/>
            <a:ext cx="1500458" cy="711200"/>
            <a:chOff x="0" y="0"/>
            <a:chExt cx="2000611" cy="948267"/>
          </a:xfrm>
        </p:grpSpPr>
        <p:sp>
          <p:nvSpPr>
            <p:cNvPr name="Freeform 89" id="89"/>
            <p:cNvSpPr/>
            <p:nvPr/>
          </p:nvSpPr>
          <p:spPr>
            <a:xfrm flipH="false" flipV="false" rot="0">
              <a:off x="0" y="0"/>
              <a:ext cx="2000611" cy="948267"/>
            </a:xfrm>
            <a:custGeom>
              <a:avLst/>
              <a:gdLst/>
              <a:ahLst/>
              <a:cxnLst/>
              <a:rect r="r" b="b" t="t" l="l"/>
              <a:pathLst>
                <a:path h="948267" w="2000611">
                  <a:moveTo>
                    <a:pt x="0" y="0"/>
                  </a:moveTo>
                  <a:lnTo>
                    <a:pt x="2000611" y="0"/>
                  </a:lnTo>
                  <a:lnTo>
                    <a:pt x="2000611" y="948267"/>
                  </a:lnTo>
                  <a:lnTo>
                    <a:pt x="0" y="948267"/>
                  </a:lnTo>
                  <a:close/>
                </a:path>
              </a:pathLst>
            </a:custGeom>
            <a:solidFill>
              <a:srgbClr val="000000">
                <a:alpha val="0"/>
              </a:srgbClr>
            </a:solidFill>
          </p:spPr>
        </p:sp>
        <p:sp>
          <p:nvSpPr>
            <p:cNvPr name="TextBox 90" id="90"/>
            <p:cNvSpPr txBox="true"/>
            <p:nvPr/>
          </p:nvSpPr>
          <p:spPr>
            <a:xfrm>
              <a:off x="0" y="-57150"/>
              <a:ext cx="2000611" cy="1005417"/>
            </a:xfrm>
            <a:prstGeom prst="rect">
              <a:avLst/>
            </a:prstGeom>
          </p:spPr>
          <p:txBody>
            <a:bodyPr anchor="t" rtlCol="false" tIns="0" lIns="0" bIns="0" rIns="0"/>
            <a:lstStyle/>
            <a:p>
              <a:pPr algn="ctr">
                <a:lnSpc>
                  <a:spcPts val="2799"/>
                </a:lnSpc>
              </a:pPr>
              <a:r>
                <a:rPr lang="en-US" sz="1999" b="true">
                  <a:solidFill>
                    <a:srgbClr val="000000"/>
                  </a:solidFill>
                  <a:latin typeface="Poppins Bold"/>
                  <a:ea typeface="Poppins Bold"/>
                  <a:cs typeface="Poppins Bold"/>
                  <a:sym typeface="Poppins Bold"/>
                </a:rPr>
                <a:t>Dashboard in Power BI</a:t>
              </a:r>
            </a:p>
          </p:txBody>
        </p:sp>
      </p:grpSp>
      <p:grpSp>
        <p:nvGrpSpPr>
          <p:cNvPr name="Group 91" id="91"/>
          <p:cNvGrpSpPr/>
          <p:nvPr/>
        </p:nvGrpSpPr>
        <p:grpSpPr>
          <a:xfrm rot="0">
            <a:off x="7590668" y="5906828"/>
            <a:ext cx="1842987" cy="675640"/>
            <a:chOff x="0" y="0"/>
            <a:chExt cx="2457316" cy="900853"/>
          </a:xfrm>
        </p:grpSpPr>
        <p:sp>
          <p:nvSpPr>
            <p:cNvPr name="Freeform 92" id="92"/>
            <p:cNvSpPr/>
            <p:nvPr/>
          </p:nvSpPr>
          <p:spPr>
            <a:xfrm flipH="false" flipV="false" rot="0">
              <a:off x="0" y="0"/>
              <a:ext cx="2457316" cy="900853"/>
            </a:xfrm>
            <a:custGeom>
              <a:avLst/>
              <a:gdLst/>
              <a:ahLst/>
              <a:cxnLst/>
              <a:rect r="r" b="b" t="t" l="l"/>
              <a:pathLst>
                <a:path h="900853" w="2457316">
                  <a:moveTo>
                    <a:pt x="0" y="0"/>
                  </a:moveTo>
                  <a:lnTo>
                    <a:pt x="2457316" y="0"/>
                  </a:lnTo>
                  <a:lnTo>
                    <a:pt x="2457316" y="900853"/>
                  </a:lnTo>
                  <a:lnTo>
                    <a:pt x="0" y="900853"/>
                  </a:lnTo>
                  <a:close/>
                </a:path>
              </a:pathLst>
            </a:custGeom>
            <a:solidFill>
              <a:srgbClr val="000000">
                <a:alpha val="0"/>
              </a:srgbClr>
            </a:solidFill>
          </p:spPr>
        </p:sp>
        <p:sp>
          <p:nvSpPr>
            <p:cNvPr name="TextBox 93" id="93"/>
            <p:cNvSpPr txBox="true"/>
            <p:nvPr/>
          </p:nvSpPr>
          <p:spPr>
            <a:xfrm>
              <a:off x="0" y="-57150"/>
              <a:ext cx="2457316" cy="958003"/>
            </a:xfrm>
            <a:prstGeom prst="rect">
              <a:avLst/>
            </a:prstGeom>
          </p:spPr>
          <p:txBody>
            <a:bodyPr anchor="t" rtlCol="false" tIns="0" lIns="0" bIns="0" rIns="0"/>
            <a:lstStyle/>
            <a:p>
              <a:pPr algn="ctr">
                <a:lnSpc>
                  <a:spcPts val="2659"/>
                </a:lnSpc>
              </a:pPr>
              <a:r>
                <a:rPr lang="en-US" sz="1899" b="true">
                  <a:solidFill>
                    <a:srgbClr val="000000"/>
                  </a:solidFill>
                  <a:latin typeface="Poppins Bold"/>
                  <a:ea typeface="Poppins Bold"/>
                  <a:cs typeface="Poppins Bold"/>
                  <a:sym typeface="Poppins Bold"/>
                </a:rPr>
                <a:t>Exploratory Data Analysis</a:t>
              </a:r>
            </a:p>
          </p:txBody>
        </p:sp>
      </p:grpSp>
      <p:grpSp>
        <p:nvGrpSpPr>
          <p:cNvPr name="Group 94" id="94"/>
          <p:cNvGrpSpPr/>
          <p:nvPr/>
        </p:nvGrpSpPr>
        <p:grpSpPr>
          <a:xfrm rot="0">
            <a:off x="11862510" y="5852854"/>
            <a:ext cx="1452462" cy="809625"/>
            <a:chOff x="0" y="0"/>
            <a:chExt cx="1936616" cy="1079500"/>
          </a:xfrm>
        </p:grpSpPr>
        <p:sp>
          <p:nvSpPr>
            <p:cNvPr name="Freeform 95" id="95"/>
            <p:cNvSpPr/>
            <p:nvPr/>
          </p:nvSpPr>
          <p:spPr>
            <a:xfrm flipH="false" flipV="false" rot="0">
              <a:off x="0" y="0"/>
              <a:ext cx="1936616" cy="1079500"/>
            </a:xfrm>
            <a:custGeom>
              <a:avLst/>
              <a:gdLst/>
              <a:ahLst/>
              <a:cxnLst/>
              <a:rect r="r" b="b" t="t" l="l"/>
              <a:pathLst>
                <a:path h="1079500" w="1936616">
                  <a:moveTo>
                    <a:pt x="0" y="0"/>
                  </a:moveTo>
                  <a:lnTo>
                    <a:pt x="1936616" y="0"/>
                  </a:lnTo>
                  <a:lnTo>
                    <a:pt x="1936616" y="1079500"/>
                  </a:lnTo>
                  <a:lnTo>
                    <a:pt x="0" y="1079500"/>
                  </a:lnTo>
                  <a:close/>
                </a:path>
              </a:pathLst>
            </a:custGeom>
            <a:solidFill>
              <a:srgbClr val="000000">
                <a:alpha val="0"/>
              </a:srgbClr>
            </a:solidFill>
          </p:spPr>
        </p:sp>
        <p:sp>
          <p:nvSpPr>
            <p:cNvPr name="TextBox 96" id="96"/>
            <p:cNvSpPr txBox="true"/>
            <p:nvPr/>
          </p:nvSpPr>
          <p:spPr>
            <a:xfrm>
              <a:off x="0" y="-47625"/>
              <a:ext cx="1936616" cy="1127125"/>
            </a:xfrm>
            <a:prstGeom prst="rect">
              <a:avLst/>
            </a:prstGeom>
          </p:spPr>
          <p:txBody>
            <a:bodyPr anchor="t" rtlCol="false" tIns="0" lIns="0" bIns="0" rIns="0"/>
            <a:lstStyle/>
            <a:p>
              <a:pPr algn="ctr">
                <a:lnSpc>
                  <a:spcPts val="2100"/>
                </a:lnSpc>
              </a:pPr>
              <a:r>
                <a:rPr lang="en-US" sz="1500" b="true">
                  <a:solidFill>
                    <a:srgbClr val="000000"/>
                  </a:solidFill>
                  <a:latin typeface="Poppins Bold"/>
                  <a:ea typeface="Poppins Bold"/>
                  <a:cs typeface="Poppins Bold"/>
                  <a:sym typeface="Poppins Bold"/>
                </a:rPr>
                <a:t>Executive Dashboard in Excel</a:t>
              </a:r>
            </a:p>
          </p:txBody>
        </p:sp>
      </p:grpSp>
      <p:grpSp>
        <p:nvGrpSpPr>
          <p:cNvPr name="Group 97" id="97"/>
          <p:cNvGrpSpPr/>
          <p:nvPr/>
        </p:nvGrpSpPr>
        <p:grpSpPr>
          <a:xfrm rot="0">
            <a:off x="15897655" y="5889048"/>
            <a:ext cx="1842987" cy="711200"/>
            <a:chOff x="0" y="0"/>
            <a:chExt cx="2457316" cy="948267"/>
          </a:xfrm>
        </p:grpSpPr>
        <p:sp>
          <p:nvSpPr>
            <p:cNvPr name="Freeform 98" id="98"/>
            <p:cNvSpPr/>
            <p:nvPr/>
          </p:nvSpPr>
          <p:spPr>
            <a:xfrm flipH="false" flipV="false" rot="0">
              <a:off x="0" y="0"/>
              <a:ext cx="2457316" cy="948267"/>
            </a:xfrm>
            <a:custGeom>
              <a:avLst/>
              <a:gdLst/>
              <a:ahLst/>
              <a:cxnLst/>
              <a:rect r="r" b="b" t="t" l="l"/>
              <a:pathLst>
                <a:path h="948267" w="2457316">
                  <a:moveTo>
                    <a:pt x="0" y="0"/>
                  </a:moveTo>
                  <a:lnTo>
                    <a:pt x="2457316" y="0"/>
                  </a:lnTo>
                  <a:lnTo>
                    <a:pt x="2457316" y="948267"/>
                  </a:lnTo>
                  <a:lnTo>
                    <a:pt x="0" y="948267"/>
                  </a:lnTo>
                  <a:close/>
                </a:path>
              </a:pathLst>
            </a:custGeom>
            <a:solidFill>
              <a:srgbClr val="000000">
                <a:alpha val="0"/>
              </a:srgbClr>
            </a:solidFill>
          </p:spPr>
        </p:sp>
        <p:sp>
          <p:nvSpPr>
            <p:cNvPr name="TextBox 99" id="99"/>
            <p:cNvSpPr txBox="true"/>
            <p:nvPr/>
          </p:nvSpPr>
          <p:spPr>
            <a:xfrm>
              <a:off x="0" y="-57150"/>
              <a:ext cx="2457316" cy="1005417"/>
            </a:xfrm>
            <a:prstGeom prst="rect">
              <a:avLst/>
            </a:prstGeom>
          </p:spPr>
          <p:txBody>
            <a:bodyPr anchor="t" rtlCol="false" tIns="0" lIns="0" bIns="0" rIns="0"/>
            <a:lstStyle/>
            <a:p>
              <a:pPr algn="ctr">
                <a:lnSpc>
                  <a:spcPts val="2799"/>
                </a:lnSpc>
              </a:pPr>
              <a:r>
                <a:rPr lang="en-US" sz="1999" b="true">
                  <a:solidFill>
                    <a:srgbClr val="000000"/>
                  </a:solidFill>
                  <a:latin typeface="Poppins Bold"/>
                  <a:ea typeface="Poppins Bold"/>
                  <a:cs typeface="Poppins Bold"/>
                  <a:sym typeface="Poppins Bold"/>
                </a:rPr>
                <a:t>Project Presentation</a:t>
              </a:r>
            </a:p>
          </p:txBody>
        </p:sp>
      </p:grpSp>
      <p:grpSp>
        <p:nvGrpSpPr>
          <p:cNvPr name="Group 100" id="100"/>
          <p:cNvGrpSpPr/>
          <p:nvPr/>
        </p:nvGrpSpPr>
        <p:grpSpPr>
          <a:xfrm rot="0">
            <a:off x="972252" y="2516061"/>
            <a:ext cx="2135125" cy="2272847"/>
            <a:chOff x="0" y="0"/>
            <a:chExt cx="2846833" cy="3030463"/>
          </a:xfrm>
        </p:grpSpPr>
        <p:sp>
          <p:nvSpPr>
            <p:cNvPr name="Freeform 101" id="101"/>
            <p:cNvSpPr/>
            <p:nvPr/>
          </p:nvSpPr>
          <p:spPr>
            <a:xfrm flipH="false" flipV="false" rot="0">
              <a:off x="0" y="0"/>
              <a:ext cx="2846833" cy="3030463"/>
            </a:xfrm>
            <a:custGeom>
              <a:avLst/>
              <a:gdLst/>
              <a:ahLst/>
              <a:cxnLst/>
              <a:rect r="r" b="b" t="t" l="l"/>
              <a:pathLst>
                <a:path h="3030463" w="2846833">
                  <a:moveTo>
                    <a:pt x="0" y="0"/>
                  </a:moveTo>
                  <a:lnTo>
                    <a:pt x="2846833" y="0"/>
                  </a:lnTo>
                  <a:lnTo>
                    <a:pt x="2846833" y="3030463"/>
                  </a:lnTo>
                  <a:lnTo>
                    <a:pt x="0" y="3030463"/>
                  </a:lnTo>
                  <a:close/>
                </a:path>
              </a:pathLst>
            </a:custGeom>
            <a:solidFill>
              <a:srgbClr val="000000">
                <a:alpha val="0"/>
              </a:srgbClr>
            </a:solidFill>
          </p:spPr>
        </p:sp>
        <p:sp>
          <p:nvSpPr>
            <p:cNvPr name="TextBox 102" id="102"/>
            <p:cNvSpPr txBox="true"/>
            <p:nvPr/>
          </p:nvSpPr>
          <p:spPr>
            <a:xfrm>
              <a:off x="0" y="-28575"/>
              <a:ext cx="2846833" cy="3059038"/>
            </a:xfrm>
            <a:prstGeom prst="rect">
              <a:avLst/>
            </a:prstGeom>
          </p:spPr>
          <p:txBody>
            <a:bodyPr anchor="t" rtlCol="false" tIns="0" lIns="0" bIns="0" rIns="0"/>
            <a:lstStyle/>
            <a:p>
              <a:pPr algn="ctr">
                <a:lnSpc>
                  <a:spcPts val="2299"/>
                </a:lnSpc>
              </a:pPr>
              <a:r>
                <a:rPr lang="en-US" sz="1642" b="true">
                  <a:solidFill>
                    <a:srgbClr val="000000"/>
                  </a:solidFill>
                  <a:latin typeface="Open Sans Bold"/>
                  <a:ea typeface="Open Sans Bold"/>
                  <a:cs typeface="Open Sans Bold"/>
                  <a:sym typeface="Open Sans Bold"/>
                </a:rPr>
                <a:t> Developed a problem statement to explore and educate about the career aspirations of Gen-Z, addressing challenges and personal insights.</a:t>
              </a:r>
            </a:p>
          </p:txBody>
        </p:sp>
      </p:grpSp>
      <p:grpSp>
        <p:nvGrpSpPr>
          <p:cNvPr name="Group 103" id="103"/>
          <p:cNvGrpSpPr/>
          <p:nvPr/>
        </p:nvGrpSpPr>
        <p:grpSpPr>
          <a:xfrm rot="0">
            <a:off x="5151680" y="2516061"/>
            <a:ext cx="2220207" cy="2152917"/>
            <a:chOff x="0" y="0"/>
            <a:chExt cx="2960276" cy="2870556"/>
          </a:xfrm>
        </p:grpSpPr>
        <p:sp>
          <p:nvSpPr>
            <p:cNvPr name="Freeform 104" id="104"/>
            <p:cNvSpPr/>
            <p:nvPr/>
          </p:nvSpPr>
          <p:spPr>
            <a:xfrm flipH="false" flipV="false" rot="0">
              <a:off x="0" y="0"/>
              <a:ext cx="2960276" cy="2870556"/>
            </a:xfrm>
            <a:custGeom>
              <a:avLst/>
              <a:gdLst/>
              <a:ahLst/>
              <a:cxnLst/>
              <a:rect r="r" b="b" t="t" l="l"/>
              <a:pathLst>
                <a:path h="2870556" w="2960276">
                  <a:moveTo>
                    <a:pt x="0" y="0"/>
                  </a:moveTo>
                  <a:lnTo>
                    <a:pt x="2960276" y="0"/>
                  </a:lnTo>
                  <a:lnTo>
                    <a:pt x="2960276" y="2870556"/>
                  </a:lnTo>
                  <a:lnTo>
                    <a:pt x="0" y="2870556"/>
                  </a:lnTo>
                  <a:close/>
                </a:path>
              </a:pathLst>
            </a:custGeom>
            <a:solidFill>
              <a:srgbClr val="000000">
                <a:alpha val="0"/>
              </a:srgbClr>
            </a:solidFill>
          </p:spPr>
        </p:sp>
        <p:sp>
          <p:nvSpPr>
            <p:cNvPr name="TextBox 105" id="105"/>
            <p:cNvSpPr txBox="true"/>
            <p:nvPr/>
          </p:nvSpPr>
          <p:spPr>
            <a:xfrm>
              <a:off x="0" y="-28575"/>
              <a:ext cx="2960276" cy="2899131"/>
            </a:xfrm>
            <a:prstGeom prst="rect">
              <a:avLst/>
            </a:prstGeom>
          </p:spPr>
          <p:txBody>
            <a:bodyPr anchor="t" rtlCol="false" tIns="0" lIns="0" bIns="0" rIns="0"/>
            <a:lstStyle/>
            <a:p>
              <a:pPr algn="ctr">
                <a:lnSpc>
                  <a:spcPts val="2139"/>
                </a:lnSpc>
              </a:pPr>
              <a:r>
                <a:rPr lang="en-US" sz="1528" b="true">
                  <a:solidFill>
                    <a:srgbClr val="000000"/>
                  </a:solidFill>
                  <a:latin typeface="Open Sans Bold"/>
                  <a:ea typeface="Open Sans Bold"/>
                  <a:cs typeface="Open Sans Bold"/>
                  <a:sym typeface="Open Sans Bold"/>
                </a:rPr>
                <a:t>The provided dataset on Gen Z's career aspirations has been cleaned and prepared for analysis, ensuring accuracy and reliability in deriving meaningful insights.</a:t>
              </a:r>
            </a:p>
          </p:txBody>
        </p:sp>
      </p:grpSp>
      <p:grpSp>
        <p:nvGrpSpPr>
          <p:cNvPr name="Group 106" id="106"/>
          <p:cNvGrpSpPr/>
          <p:nvPr/>
        </p:nvGrpSpPr>
        <p:grpSpPr>
          <a:xfrm rot="0">
            <a:off x="2848416" y="6914573"/>
            <a:ext cx="2275920" cy="2445590"/>
            <a:chOff x="0" y="0"/>
            <a:chExt cx="3034560" cy="3260787"/>
          </a:xfrm>
        </p:grpSpPr>
        <p:sp>
          <p:nvSpPr>
            <p:cNvPr name="Freeform 107" id="107"/>
            <p:cNvSpPr/>
            <p:nvPr/>
          </p:nvSpPr>
          <p:spPr>
            <a:xfrm flipH="false" flipV="false" rot="0">
              <a:off x="0" y="0"/>
              <a:ext cx="3034560" cy="3260787"/>
            </a:xfrm>
            <a:custGeom>
              <a:avLst/>
              <a:gdLst/>
              <a:ahLst/>
              <a:cxnLst/>
              <a:rect r="r" b="b" t="t" l="l"/>
              <a:pathLst>
                <a:path h="3260787" w="3034560">
                  <a:moveTo>
                    <a:pt x="0" y="0"/>
                  </a:moveTo>
                  <a:lnTo>
                    <a:pt x="3034560" y="0"/>
                  </a:lnTo>
                  <a:lnTo>
                    <a:pt x="3034560" y="3260787"/>
                  </a:lnTo>
                  <a:lnTo>
                    <a:pt x="0" y="3260787"/>
                  </a:lnTo>
                  <a:close/>
                </a:path>
              </a:pathLst>
            </a:custGeom>
            <a:solidFill>
              <a:srgbClr val="000000">
                <a:alpha val="0"/>
              </a:srgbClr>
            </a:solidFill>
          </p:spPr>
        </p:sp>
        <p:sp>
          <p:nvSpPr>
            <p:cNvPr name="TextBox 108" id="108"/>
            <p:cNvSpPr txBox="true"/>
            <p:nvPr/>
          </p:nvSpPr>
          <p:spPr>
            <a:xfrm>
              <a:off x="0" y="-28575"/>
              <a:ext cx="3034560" cy="3289362"/>
            </a:xfrm>
            <a:prstGeom prst="rect">
              <a:avLst/>
            </a:prstGeom>
          </p:spPr>
          <p:txBody>
            <a:bodyPr anchor="t" rtlCol="false" tIns="0" lIns="0" bIns="0" rIns="0"/>
            <a:lstStyle/>
            <a:p>
              <a:pPr algn="ctr">
                <a:lnSpc>
                  <a:spcPts val="2188"/>
                </a:lnSpc>
              </a:pPr>
              <a:r>
                <a:rPr lang="en-US" sz="1563" b="true">
                  <a:solidFill>
                    <a:srgbClr val="000000"/>
                  </a:solidFill>
                  <a:latin typeface="Open Sans Bold"/>
                  <a:ea typeface="Open Sans Bold"/>
                  <a:cs typeface="Open Sans Bold"/>
                  <a:sym typeface="Open Sans Bold"/>
                </a:rPr>
                <a:t>This Google Form is designed to gather questions related to Gen Z's career aspirations, exploring their goals, motivations, and expectations in the evolving job market.</a:t>
              </a:r>
            </a:p>
          </p:txBody>
        </p:sp>
      </p:grpSp>
      <p:grpSp>
        <p:nvGrpSpPr>
          <p:cNvPr name="Group 109" id="109"/>
          <p:cNvGrpSpPr/>
          <p:nvPr/>
        </p:nvGrpSpPr>
        <p:grpSpPr>
          <a:xfrm rot="0">
            <a:off x="9283375" y="2484889"/>
            <a:ext cx="2315457" cy="2244054"/>
            <a:chOff x="0" y="0"/>
            <a:chExt cx="3087276" cy="2992072"/>
          </a:xfrm>
        </p:grpSpPr>
        <p:sp>
          <p:nvSpPr>
            <p:cNvPr name="Freeform 110" id="110"/>
            <p:cNvSpPr/>
            <p:nvPr/>
          </p:nvSpPr>
          <p:spPr>
            <a:xfrm flipH="false" flipV="false" rot="0">
              <a:off x="0" y="0"/>
              <a:ext cx="3087276" cy="2992072"/>
            </a:xfrm>
            <a:custGeom>
              <a:avLst/>
              <a:gdLst/>
              <a:ahLst/>
              <a:cxnLst/>
              <a:rect r="r" b="b" t="t" l="l"/>
              <a:pathLst>
                <a:path h="2992072" w="3087276">
                  <a:moveTo>
                    <a:pt x="0" y="0"/>
                  </a:moveTo>
                  <a:lnTo>
                    <a:pt x="3087276" y="0"/>
                  </a:lnTo>
                  <a:lnTo>
                    <a:pt x="3087276" y="2992072"/>
                  </a:lnTo>
                  <a:lnTo>
                    <a:pt x="0" y="2992072"/>
                  </a:lnTo>
                  <a:close/>
                </a:path>
              </a:pathLst>
            </a:custGeom>
            <a:solidFill>
              <a:srgbClr val="000000">
                <a:alpha val="0"/>
              </a:srgbClr>
            </a:solidFill>
          </p:spPr>
        </p:sp>
        <p:sp>
          <p:nvSpPr>
            <p:cNvPr name="TextBox 111" id="111"/>
            <p:cNvSpPr txBox="true"/>
            <p:nvPr/>
          </p:nvSpPr>
          <p:spPr>
            <a:xfrm>
              <a:off x="0" y="-28575"/>
              <a:ext cx="3087276" cy="3020647"/>
            </a:xfrm>
            <a:prstGeom prst="rect">
              <a:avLst/>
            </a:prstGeom>
          </p:spPr>
          <p:txBody>
            <a:bodyPr anchor="t" rtlCol="false" tIns="0" lIns="0" bIns="0" rIns="0"/>
            <a:lstStyle/>
            <a:p>
              <a:pPr algn="ctr">
                <a:lnSpc>
                  <a:spcPts val="2231"/>
                </a:lnSpc>
              </a:pPr>
              <a:r>
                <a:rPr lang="en-US" sz="1593" b="true">
                  <a:solidFill>
                    <a:srgbClr val="000000"/>
                  </a:solidFill>
                  <a:latin typeface="Open Sans Bold"/>
                  <a:ea typeface="Open Sans Bold"/>
                  <a:cs typeface="Open Sans Bold"/>
                  <a:sym typeface="Open Sans Bold"/>
                </a:rPr>
                <a:t>SQL is used for data analysis to extract insights from the Gen Z career aspiration dataset, enabling efficient querying, filtering, and trend identification.</a:t>
              </a:r>
            </a:p>
          </p:txBody>
        </p:sp>
      </p:grpSp>
      <p:grpSp>
        <p:nvGrpSpPr>
          <p:cNvPr name="Group 112" id="112"/>
          <p:cNvGrpSpPr/>
          <p:nvPr/>
        </p:nvGrpSpPr>
        <p:grpSpPr>
          <a:xfrm rot="0">
            <a:off x="13538577" y="2484889"/>
            <a:ext cx="2378128" cy="2304019"/>
            <a:chOff x="0" y="0"/>
            <a:chExt cx="3170837" cy="3072025"/>
          </a:xfrm>
        </p:grpSpPr>
        <p:sp>
          <p:nvSpPr>
            <p:cNvPr name="Freeform 113" id="113"/>
            <p:cNvSpPr/>
            <p:nvPr/>
          </p:nvSpPr>
          <p:spPr>
            <a:xfrm flipH="false" flipV="false" rot="0">
              <a:off x="0" y="0"/>
              <a:ext cx="3170837" cy="3072025"/>
            </a:xfrm>
            <a:custGeom>
              <a:avLst/>
              <a:gdLst/>
              <a:ahLst/>
              <a:cxnLst/>
              <a:rect r="r" b="b" t="t" l="l"/>
              <a:pathLst>
                <a:path h="3072025" w="3170837">
                  <a:moveTo>
                    <a:pt x="0" y="0"/>
                  </a:moveTo>
                  <a:lnTo>
                    <a:pt x="3170837" y="0"/>
                  </a:lnTo>
                  <a:lnTo>
                    <a:pt x="3170837" y="3072025"/>
                  </a:lnTo>
                  <a:lnTo>
                    <a:pt x="0" y="3072025"/>
                  </a:lnTo>
                  <a:close/>
                </a:path>
              </a:pathLst>
            </a:custGeom>
            <a:solidFill>
              <a:srgbClr val="000000">
                <a:alpha val="0"/>
              </a:srgbClr>
            </a:solidFill>
          </p:spPr>
        </p:sp>
        <p:sp>
          <p:nvSpPr>
            <p:cNvPr name="TextBox 114" id="114"/>
            <p:cNvSpPr txBox="true"/>
            <p:nvPr/>
          </p:nvSpPr>
          <p:spPr>
            <a:xfrm>
              <a:off x="0" y="-28575"/>
              <a:ext cx="3170837" cy="3100600"/>
            </a:xfrm>
            <a:prstGeom prst="rect">
              <a:avLst/>
            </a:prstGeom>
          </p:spPr>
          <p:txBody>
            <a:bodyPr anchor="t" rtlCol="false" tIns="0" lIns="0" bIns="0" rIns="0"/>
            <a:lstStyle/>
            <a:p>
              <a:pPr algn="ctr">
                <a:lnSpc>
                  <a:spcPts val="2291"/>
                </a:lnSpc>
              </a:pPr>
              <a:r>
                <a:rPr lang="en-US" sz="1636" b="true">
                  <a:solidFill>
                    <a:srgbClr val="000000"/>
                  </a:solidFill>
                  <a:latin typeface="Open Sans Bold"/>
                  <a:ea typeface="Open Sans Bold"/>
                  <a:cs typeface="Open Sans Bold"/>
                  <a:sym typeface="Open Sans Bold"/>
                </a:rPr>
                <a:t>A dynamic dashboard is created in Power BI to visualize and analyze Gen Z's career aspirations, providing interactive insights for better decision-making.</a:t>
              </a:r>
            </a:p>
          </p:txBody>
        </p:sp>
      </p:grpSp>
      <p:grpSp>
        <p:nvGrpSpPr>
          <p:cNvPr name="Group 115" id="115"/>
          <p:cNvGrpSpPr/>
          <p:nvPr/>
        </p:nvGrpSpPr>
        <p:grpSpPr>
          <a:xfrm rot="0">
            <a:off x="7019089" y="6950770"/>
            <a:ext cx="2275920" cy="2445590"/>
            <a:chOff x="0" y="0"/>
            <a:chExt cx="3034560" cy="3260787"/>
          </a:xfrm>
        </p:grpSpPr>
        <p:sp>
          <p:nvSpPr>
            <p:cNvPr name="Freeform 116" id="116"/>
            <p:cNvSpPr/>
            <p:nvPr/>
          </p:nvSpPr>
          <p:spPr>
            <a:xfrm flipH="false" flipV="false" rot="0">
              <a:off x="0" y="0"/>
              <a:ext cx="3034560" cy="3260787"/>
            </a:xfrm>
            <a:custGeom>
              <a:avLst/>
              <a:gdLst/>
              <a:ahLst/>
              <a:cxnLst/>
              <a:rect r="r" b="b" t="t" l="l"/>
              <a:pathLst>
                <a:path h="3260787" w="3034560">
                  <a:moveTo>
                    <a:pt x="0" y="0"/>
                  </a:moveTo>
                  <a:lnTo>
                    <a:pt x="3034560" y="0"/>
                  </a:lnTo>
                  <a:lnTo>
                    <a:pt x="3034560" y="3260787"/>
                  </a:lnTo>
                  <a:lnTo>
                    <a:pt x="0" y="3260787"/>
                  </a:lnTo>
                  <a:close/>
                </a:path>
              </a:pathLst>
            </a:custGeom>
            <a:solidFill>
              <a:srgbClr val="000000">
                <a:alpha val="0"/>
              </a:srgbClr>
            </a:solidFill>
          </p:spPr>
        </p:sp>
        <p:sp>
          <p:nvSpPr>
            <p:cNvPr name="TextBox 117" id="117"/>
            <p:cNvSpPr txBox="true"/>
            <p:nvPr/>
          </p:nvSpPr>
          <p:spPr>
            <a:xfrm>
              <a:off x="0" y="-28575"/>
              <a:ext cx="3034560" cy="3289362"/>
            </a:xfrm>
            <a:prstGeom prst="rect">
              <a:avLst/>
            </a:prstGeom>
          </p:spPr>
          <p:txBody>
            <a:bodyPr anchor="t" rtlCol="false" tIns="0" lIns="0" bIns="0" rIns="0"/>
            <a:lstStyle/>
            <a:p>
              <a:pPr algn="ctr">
                <a:lnSpc>
                  <a:spcPts val="2188"/>
                </a:lnSpc>
              </a:pPr>
              <a:r>
                <a:rPr lang="en-US" sz="1563" b="true">
                  <a:solidFill>
                    <a:srgbClr val="000000"/>
                  </a:solidFill>
                  <a:latin typeface="Open Sans Bold"/>
                  <a:ea typeface="Open Sans Bold"/>
                  <a:cs typeface="Open Sans Bold"/>
                  <a:sym typeface="Open Sans Bold"/>
                </a:rPr>
                <a:t>The next step is Exploratory Data Analysis (EDA) to uncover patterns, trends, and insights into Gen Z's career aspirations through statistical and visual exploration.</a:t>
              </a:r>
            </a:p>
          </p:txBody>
        </p:sp>
      </p:grpSp>
      <p:grpSp>
        <p:nvGrpSpPr>
          <p:cNvPr name="Group 118" id="118"/>
          <p:cNvGrpSpPr/>
          <p:nvPr/>
        </p:nvGrpSpPr>
        <p:grpSpPr>
          <a:xfrm rot="0">
            <a:off x="11167976" y="6847076"/>
            <a:ext cx="2398676" cy="2585480"/>
            <a:chOff x="0" y="0"/>
            <a:chExt cx="3198235" cy="3447307"/>
          </a:xfrm>
        </p:grpSpPr>
        <p:sp>
          <p:nvSpPr>
            <p:cNvPr name="Freeform 119" id="119"/>
            <p:cNvSpPr/>
            <p:nvPr/>
          </p:nvSpPr>
          <p:spPr>
            <a:xfrm flipH="false" flipV="false" rot="0">
              <a:off x="0" y="0"/>
              <a:ext cx="3198235" cy="3447307"/>
            </a:xfrm>
            <a:custGeom>
              <a:avLst/>
              <a:gdLst/>
              <a:ahLst/>
              <a:cxnLst/>
              <a:rect r="r" b="b" t="t" l="l"/>
              <a:pathLst>
                <a:path h="3447307" w="3198235">
                  <a:moveTo>
                    <a:pt x="0" y="0"/>
                  </a:moveTo>
                  <a:lnTo>
                    <a:pt x="3198235" y="0"/>
                  </a:lnTo>
                  <a:lnTo>
                    <a:pt x="3198235" y="3447307"/>
                  </a:lnTo>
                  <a:lnTo>
                    <a:pt x="0" y="3447307"/>
                  </a:lnTo>
                  <a:close/>
                </a:path>
              </a:pathLst>
            </a:custGeom>
            <a:solidFill>
              <a:srgbClr val="000000">
                <a:alpha val="0"/>
              </a:srgbClr>
            </a:solidFill>
          </p:spPr>
        </p:sp>
        <p:sp>
          <p:nvSpPr>
            <p:cNvPr name="TextBox 120" id="120"/>
            <p:cNvSpPr txBox="true"/>
            <p:nvPr/>
          </p:nvSpPr>
          <p:spPr>
            <a:xfrm>
              <a:off x="0" y="-38100"/>
              <a:ext cx="3198235" cy="3485407"/>
            </a:xfrm>
            <a:prstGeom prst="rect">
              <a:avLst/>
            </a:prstGeom>
          </p:spPr>
          <p:txBody>
            <a:bodyPr anchor="t" rtlCol="false" tIns="0" lIns="0" bIns="0" rIns="0"/>
            <a:lstStyle/>
            <a:p>
              <a:pPr algn="ctr">
                <a:lnSpc>
                  <a:spcPts val="2306"/>
                </a:lnSpc>
              </a:pPr>
              <a:r>
                <a:rPr lang="en-US" sz="1647" b="true">
                  <a:solidFill>
                    <a:srgbClr val="000000"/>
                  </a:solidFill>
                  <a:latin typeface="Open Sans Bold"/>
                  <a:ea typeface="Open Sans Bold"/>
                  <a:cs typeface="Open Sans Bold"/>
                  <a:sym typeface="Open Sans Bold"/>
                </a:rPr>
                <a:t>An executive dashboard is created in Excel to visualize key insights from the Gen Z career aspiration data, enabling easy interpretation of trends and patterns</a:t>
              </a:r>
            </a:p>
          </p:txBody>
        </p:sp>
      </p:grpSp>
      <p:grpSp>
        <p:nvGrpSpPr>
          <p:cNvPr name="Group 121" id="121"/>
          <p:cNvGrpSpPr/>
          <p:nvPr/>
        </p:nvGrpSpPr>
        <p:grpSpPr>
          <a:xfrm rot="0">
            <a:off x="15396267" y="6800273"/>
            <a:ext cx="2292807" cy="2458027"/>
            <a:chOff x="0" y="0"/>
            <a:chExt cx="3057076" cy="3277369"/>
          </a:xfrm>
        </p:grpSpPr>
        <p:sp>
          <p:nvSpPr>
            <p:cNvPr name="Freeform 122" id="122"/>
            <p:cNvSpPr/>
            <p:nvPr/>
          </p:nvSpPr>
          <p:spPr>
            <a:xfrm flipH="false" flipV="false" rot="0">
              <a:off x="0" y="0"/>
              <a:ext cx="3057076" cy="3277369"/>
            </a:xfrm>
            <a:custGeom>
              <a:avLst/>
              <a:gdLst/>
              <a:ahLst/>
              <a:cxnLst/>
              <a:rect r="r" b="b" t="t" l="l"/>
              <a:pathLst>
                <a:path h="3277369" w="3057076">
                  <a:moveTo>
                    <a:pt x="0" y="0"/>
                  </a:moveTo>
                  <a:lnTo>
                    <a:pt x="3057076" y="0"/>
                  </a:lnTo>
                  <a:lnTo>
                    <a:pt x="3057076" y="3277369"/>
                  </a:lnTo>
                  <a:lnTo>
                    <a:pt x="0" y="3277369"/>
                  </a:lnTo>
                  <a:close/>
                </a:path>
              </a:pathLst>
            </a:custGeom>
            <a:solidFill>
              <a:srgbClr val="000000">
                <a:alpha val="0"/>
              </a:srgbClr>
            </a:solidFill>
          </p:spPr>
        </p:sp>
        <p:sp>
          <p:nvSpPr>
            <p:cNvPr name="TextBox 123" id="123"/>
            <p:cNvSpPr txBox="true"/>
            <p:nvPr/>
          </p:nvSpPr>
          <p:spPr>
            <a:xfrm>
              <a:off x="0" y="-28575"/>
              <a:ext cx="3057076" cy="3305944"/>
            </a:xfrm>
            <a:prstGeom prst="rect">
              <a:avLst/>
            </a:prstGeom>
          </p:spPr>
          <p:txBody>
            <a:bodyPr anchor="t" rtlCol="false" tIns="0" lIns="0" bIns="0" rIns="0"/>
            <a:lstStyle/>
            <a:p>
              <a:pPr algn="ctr">
                <a:lnSpc>
                  <a:spcPts val="2480"/>
                </a:lnSpc>
              </a:pPr>
              <a:r>
                <a:rPr lang="en-US" sz="1771" b="true">
                  <a:solidFill>
                    <a:srgbClr val="000000"/>
                  </a:solidFill>
                  <a:latin typeface="Open Sans Bold"/>
                  <a:ea typeface="Open Sans Bold"/>
                  <a:cs typeface="Open Sans Bold"/>
                  <a:sym typeface="Open Sans Bold"/>
                </a:rPr>
                <a:t>This project presentation explores the career aspirations of Gen Z, highlighting key insights, trends, and analysis derived from collected data.</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1992274" y="826128"/>
            <a:ext cx="5984583" cy="4206892"/>
            <a:chOff x="0" y="0"/>
            <a:chExt cx="7979444" cy="5609189"/>
          </a:xfrm>
        </p:grpSpPr>
        <p:sp>
          <p:nvSpPr>
            <p:cNvPr name="Freeform 3" id="3"/>
            <p:cNvSpPr/>
            <p:nvPr/>
          </p:nvSpPr>
          <p:spPr>
            <a:xfrm flipH="false" flipV="false" rot="0">
              <a:off x="0" y="0"/>
              <a:ext cx="7979410" cy="5609209"/>
            </a:xfrm>
            <a:custGeom>
              <a:avLst/>
              <a:gdLst/>
              <a:ahLst/>
              <a:cxnLst/>
              <a:rect r="r" b="b" t="t" l="l"/>
              <a:pathLst>
                <a:path h="5609209" w="7979410">
                  <a:moveTo>
                    <a:pt x="0" y="0"/>
                  </a:moveTo>
                  <a:lnTo>
                    <a:pt x="7979410" y="0"/>
                  </a:lnTo>
                  <a:lnTo>
                    <a:pt x="7979410" y="5609209"/>
                  </a:lnTo>
                  <a:lnTo>
                    <a:pt x="0" y="5609209"/>
                  </a:lnTo>
                  <a:lnTo>
                    <a:pt x="0" y="0"/>
                  </a:lnTo>
                  <a:close/>
                </a:path>
              </a:pathLst>
            </a:custGeom>
            <a:blipFill>
              <a:blip r:embed="rId2"/>
              <a:stretch>
                <a:fillRect l="0" t="0" r="0" b="0"/>
              </a:stretch>
            </a:blipFill>
          </p:spPr>
        </p:sp>
      </p:grpSp>
      <p:grpSp>
        <p:nvGrpSpPr>
          <p:cNvPr name="Group 4" id="4"/>
          <p:cNvGrpSpPr/>
          <p:nvPr/>
        </p:nvGrpSpPr>
        <p:grpSpPr>
          <a:xfrm rot="0">
            <a:off x="10263769" y="826128"/>
            <a:ext cx="6079409" cy="4206892"/>
            <a:chOff x="0" y="0"/>
            <a:chExt cx="8105879" cy="5609189"/>
          </a:xfrm>
        </p:grpSpPr>
        <p:sp>
          <p:nvSpPr>
            <p:cNvPr name="Freeform 5" id="5"/>
            <p:cNvSpPr/>
            <p:nvPr/>
          </p:nvSpPr>
          <p:spPr>
            <a:xfrm flipH="false" flipV="false" rot="0">
              <a:off x="0" y="0"/>
              <a:ext cx="8105902" cy="5609209"/>
            </a:xfrm>
            <a:custGeom>
              <a:avLst/>
              <a:gdLst/>
              <a:ahLst/>
              <a:cxnLst/>
              <a:rect r="r" b="b" t="t" l="l"/>
              <a:pathLst>
                <a:path h="5609209" w="8105902">
                  <a:moveTo>
                    <a:pt x="0" y="0"/>
                  </a:moveTo>
                  <a:lnTo>
                    <a:pt x="8105902" y="0"/>
                  </a:lnTo>
                  <a:lnTo>
                    <a:pt x="8105902" y="5609209"/>
                  </a:lnTo>
                  <a:lnTo>
                    <a:pt x="0" y="5609209"/>
                  </a:lnTo>
                  <a:lnTo>
                    <a:pt x="0" y="0"/>
                  </a:lnTo>
                  <a:close/>
                </a:path>
              </a:pathLst>
            </a:custGeom>
            <a:blipFill>
              <a:blip r:embed="rId3"/>
              <a:stretch>
                <a:fillRect l="-96" t="0" r="-96" b="0"/>
              </a:stretch>
            </a:blipFill>
          </p:spPr>
        </p:sp>
      </p:grpSp>
      <p:grpSp>
        <p:nvGrpSpPr>
          <p:cNvPr name="Group 6" id="6"/>
          <p:cNvGrpSpPr/>
          <p:nvPr/>
        </p:nvGrpSpPr>
        <p:grpSpPr>
          <a:xfrm rot="0">
            <a:off x="4984566" y="5143500"/>
            <a:ext cx="8318908" cy="4772540"/>
            <a:chOff x="0" y="0"/>
            <a:chExt cx="11091877" cy="6363387"/>
          </a:xfrm>
        </p:grpSpPr>
        <p:sp>
          <p:nvSpPr>
            <p:cNvPr name="Freeform 7" id="7"/>
            <p:cNvSpPr/>
            <p:nvPr/>
          </p:nvSpPr>
          <p:spPr>
            <a:xfrm flipH="false" flipV="false" rot="0">
              <a:off x="0" y="0"/>
              <a:ext cx="11091926" cy="6363335"/>
            </a:xfrm>
            <a:custGeom>
              <a:avLst/>
              <a:gdLst/>
              <a:ahLst/>
              <a:cxnLst/>
              <a:rect r="r" b="b" t="t" l="l"/>
              <a:pathLst>
                <a:path h="6363335" w="11091926">
                  <a:moveTo>
                    <a:pt x="0" y="0"/>
                  </a:moveTo>
                  <a:lnTo>
                    <a:pt x="11091926" y="0"/>
                  </a:lnTo>
                  <a:lnTo>
                    <a:pt x="11091926" y="6363335"/>
                  </a:lnTo>
                  <a:lnTo>
                    <a:pt x="0" y="6363335"/>
                  </a:lnTo>
                  <a:lnTo>
                    <a:pt x="0" y="0"/>
                  </a:lnTo>
                  <a:close/>
                </a:path>
              </a:pathLst>
            </a:custGeom>
            <a:blipFill>
              <a:blip r:embed="rId4"/>
              <a:stretch>
                <a:fillRect l="-2927" t="0" r="-2926" b="0"/>
              </a:stretch>
            </a:blipFill>
          </p:spPr>
        </p:sp>
      </p:gr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61" t="0" r="-61" b="0"/>
            </a:stretch>
          </a:blipFill>
        </p:spPr>
      </p:sp>
      <p:grpSp>
        <p:nvGrpSpPr>
          <p:cNvPr name="Group 3" id="3"/>
          <p:cNvGrpSpPr/>
          <p:nvPr/>
        </p:nvGrpSpPr>
        <p:grpSpPr>
          <a:xfrm rot="0">
            <a:off x="1028700" y="1028700"/>
            <a:ext cx="4413388" cy="3202009"/>
            <a:chOff x="0" y="0"/>
            <a:chExt cx="5884517" cy="4269345"/>
          </a:xfrm>
        </p:grpSpPr>
        <p:sp>
          <p:nvSpPr>
            <p:cNvPr name="Freeform 4" id="4"/>
            <p:cNvSpPr/>
            <p:nvPr/>
          </p:nvSpPr>
          <p:spPr>
            <a:xfrm flipH="false" flipV="false" rot="0">
              <a:off x="0" y="0"/>
              <a:ext cx="5884545" cy="4269359"/>
            </a:xfrm>
            <a:custGeom>
              <a:avLst/>
              <a:gdLst/>
              <a:ahLst/>
              <a:cxnLst/>
              <a:rect r="r" b="b" t="t" l="l"/>
              <a:pathLst>
                <a:path h="4269359" w="5884545">
                  <a:moveTo>
                    <a:pt x="0" y="0"/>
                  </a:moveTo>
                  <a:lnTo>
                    <a:pt x="5884545" y="0"/>
                  </a:lnTo>
                  <a:lnTo>
                    <a:pt x="5884545" y="4269359"/>
                  </a:lnTo>
                  <a:lnTo>
                    <a:pt x="0" y="4269359"/>
                  </a:lnTo>
                  <a:lnTo>
                    <a:pt x="0" y="0"/>
                  </a:lnTo>
                  <a:close/>
                </a:path>
              </a:pathLst>
            </a:custGeom>
            <a:blipFill>
              <a:blip r:embed="rId4"/>
              <a:stretch>
                <a:fillRect l="-2" t="0" r="-1" b="0"/>
              </a:stretch>
            </a:blipFill>
          </p:spPr>
        </p:sp>
      </p:grpSp>
      <p:grpSp>
        <p:nvGrpSpPr>
          <p:cNvPr name="Group 5" id="5"/>
          <p:cNvGrpSpPr/>
          <p:nvPr/>
        </p:nvGrpSpPr>
        <p:grpSpPr>
          <a:xfrm rot="0">
            <a:off x="3235394" y="5037243"/>
            <a:ext cx="11085176" cy="4221057"/>
            <a:chOff x="0" y="0"/>
            <a:chExt cx="14780235" cy="5628076"/>
          </a:xfrm>
        </p:grpSpPr>
        <p:sp>
          <p:nvSpPr>
            <p:cNvPr name="Freeform 6" id="6"/>
            <p:cNvSpPr/>
            <p:nvPr/>
          </p:nvSpPr>
          <p:spPr>
            <a:xfrm flipH="false" flipV="false" rot="0">
              <a:off x="0" y="0"/>
              <a:ext cx="14780261" cy="5628132"/>
            </a:xfrm>
            <a:custGeom>
              <a:avLst/>
              <a:gdLst/>
              <a:ahLst/>
              <a:cxnLst/>
              <a:rect r="r" b="b" t="t" l="l"/>
              <a:pathLst>
                <a:path h="5628132" w="14780261">
                  <a:moveTo>
                    <a:pt x="0" y="0"/>
                  </a:moveTo>
                  <a:lnTo>
                    <a:pt x="14780261" y="0"/>
                  </a:lnTo>
                  <a:lnTo>
                    <a:pt x="14780261" y="5628132"/>
                  </a:lnTo>
                  <a:lnTo>
                    <a:pt x="0" y="5628132"/>
                  </a:lnTo>
                  <a:lnTo>
                    <a:pt x="0" y="0"/>
                  </a:lnTo>
                  <a:close/>
                </a:path>
              </a:pathLst>
            </a:custGeom>
            <a:blipFill>
              <a:blip r:embed="rId5"/>
              <a:stretch>
                <a:fillRect l="-2147" t="0" r="-2147" b="0"/>
              </a:stretch>
            </a:blipFill>
          </p:spPr>
        </p:sp>
      </p:grpSp>
      <p:grpSp>
        <p:nvGrpSpPr>
          <p:cNvPr name="Group 7" id="7"/>
          <p:cNvGrpSpPr/>
          <p:nvPr/>
        </p:nvGrpSpPr>
        <p:grpSpPr>
          <a:xfrm rot="0">
            <a:off x="6139671" y="1028700"/>
            <a:ext cx="5327236" cy="3202009"/>
            <a:chOff x="0" y="0"/>
            <a:chExt cx="7102981" cy="4269345"/>
          </a:xfrm>
        </p:grpSpPr>
        <p:sp>
          <p:nvSpPr>
            <p:cNvPr name="Freeform 8" id="8"/>
            <p:cNvSpPr/>
            <p:nvPr/>
          </p:nvSpPr>
          <p:spPr>
            <a:xfrm flipH="false" flipV="false" rot="0">
              <a:off x="0" y="0"/>
              <a:ext cx="7102983" cy="4269359"/>
            </a:xfrm>
            <a:custGeom>
              <a:avLst/>
              <a:gdLst/>
              <a:ahLst/>
              <a:cxnLst/>
              <a:rect r="r" b="b" t="t" l="l"/>
              <a:pathLst>
                <a:path h="4269359" w="7102983">
                  <a:moveTo>
                    <a:pt x="0" y="0"/>
                  </a:moveTo>
                  <a:lnTo>
                    <a:pt x="7102983" y="0"/>
                  </a:lnTo>
                  <a:lnTo>
                    <a:pt x="7102983" y="4269359"/>
                  </a:lnTo>
                  <a:lnTo>
                    <a:pt x="0" y="4269359"/>
                  </a:lnTo>
                  <a:lnTo>
                    <a:pt x="0" y="0"/>
                  </a:lnTo>
                  <a:close/>
                </a:path>
              </a:pathLst>
            </a:custGeom>
            <a:blipFill>
              <a:blip r:embed="rId6"/>
              <a:stretch>
                <a:fillRect l="0" t="-9" r="0" b="-9"/>
              </a:stretch>
            </a:blipFill>
          </p:spPr>
        </p:sp>
      </p:grpSp>
      <p:grpSp>
        <p:nvGrpSpPr>
          <p:cNvPr name="Group 9" id="9"/>
          <p:cNvGrpSpPr/>
          <p:nvPr/>
        </p:nvGrpSpPr>
        <p:grpSpPr>
          <a:xfrm rot="0">
            <a:off x="12162232" y="1028700"/>
            <a:ext cx="4316677" cy="3202009"/>
            <a:chOff x="0" y="0"/>
            <a:chExt cx="5755569" cy="4269345"/>
          </a:xfrm>
        </p:grpSpPr>
        <p:sp>
          <p:nvSpPr>
            <p:cNvPr name="Freeform 10" id="10"/>
            <p:cNvSpPr/>
            <p:nvPr/>
          </p:nvSpPr>
          <p:spPr>
            <a:xfrm flipH="false" flipV="false" rot="0">
              <a:off x="0" y="0"/>
              <a:ext cx="5755513" cy="4269359"/>
            </a:xfrm>
            <a:custGeom>
              <a:avLst/>
              <a:gdLst/>
              <a:ahLst/>
              <a:cxnLst/>
              <a:rect r="r" b="b" t="t" l="l"/>
              <a:pathLst>
                <a:path h="4269359" w="5755513">
                  <a:moveTo>
                    <a:pt x="0" y="0"/>
                  </a:moveTo>
                  <a:lnTo>
                    <a:pt x="5755513" y="0"/>
                  </a:lnTo>
                  <a:lnTo>
                    <a:pt x="5755513" y="4269359"/>
                  </a:lnTo>
                  <a:lnTo>
                    <a:pt x="0" y="4269359"/>
                  </a:lnTo>
                  <a:lnTo>
                    <a:pt x="0" y="0"/>
                  </a:lnTo>
                  <a:close/>
                </a:path>
              </a:pathLst>
            </a:custGeom>
            <a:blipFill>
              <a:blip r:embed="rId7"/>
              <a:stretch>
                <a:fillRect l="-60" t="0" r="-61" b="0"/>
              </a:stretch>
            </a:blipFill>
          </p:spPr>
        </p:sp>
      </p:gr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2700000"/>
        </a:gradFill>
      </p:bgPr>
    </p:bg>
    <p:spTree>
      <p:nvGrpSpPr>
        <p:cNvPr id="1" name=""/>
        <p:cNvGrpSpPr/>
        <p:nvPr/>
      </p:nvGrpSpPr>
      <p:grpSpPr>
        <a:xfrm>
          <a:off x="0" y="0"/>
          <a:ext cx="0" cy="0"/>
          <a:chOff x="0" y="0"/>
          <a:chExt cx="0" cy="0"/>
        </a:xfrm>
      </p:grpSpPr>
      <p:grpSp>
        <p:nvGrpSpPr>
          <p:cNvPr name="Group 2" id="2"/>
          <p:cNvGrpSpPr/>
          <p:nvPr/>
        </p:nvGrpSpPr>
        <p:grpSpPr>
          <a:xfrm rot="0">
            <a:off x="0" y="1565910"/>
            <a:ext cx="18288000" cy="7155180"/>
            <a:chOff x="0" y="0"/>
            <a:chExt cx="24384000" cy="9540240"/>
          </a:xfrm>
        </p:grpSpPr>
        <p:sp>
          <p:nvSpPr>
            <p:cNvPr name="Freeform 3" id="3"/>
            <p:cNvSpPr/>
            <p:nvPr/>
          </p:nvSpPr>
          <p:spPr>
            <a:xfrm flipH="false" flipV="false" rot="0">
              <a:off x="0" y="0"/>
              <a:ext cx="24384000" cy="9540240"/>
            </a:xfrm>
            <a:custGeom>
              <a:avLst/>
              <a:gdLst/>
              <a:ahLst/>
              <a:cxnLst/>
              <a:rect r="r" b="b" t="t" l="l"/>
              <a:pathLst>
                <a:path h="9540240" w="24384000">
                  <a:moveTo>
                    <a:pt x="0" y="0"/>
                  </a:moveTo>
                  <a:lnTo>
                    <a:pt x="24384000" y="0"/>
                  </a:lnTo>
                  <a:lnTo>
                    <a:pt x="24384000" y="9540240"/>
                  </a:lnTo>
                  <a:lnTo>
                    <a:pt x="0" y="9540240"/>
                  </a:lnTo>
                  <a:lnTo>
                    <a:pt x="0" y="0"/>
                  </a:lnTo>
                  <a:close/>
                </a:path>
              </a:pathLst>
            </a:custGeom>
            <a:blipFill>
              <a:blip r:embed="rId2"/>
              <a:stretch>
                <a:fillRect l="-31" t="0" r="-31" b="0"/>
              </a:stretch>
            </a:blipFill>
          </p:spPr>
        </p:sp>
      </p:gr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6306127" y="3441646"/>
            <a:ext cx="5675746" cy="3279883"/>
            <a:chOff x="0" y="0"/>
            <a:chExt cx="7567661" cy="4373177"/>
          </a:xfrm>
        </p:grpSpPr>
        <p:sp>
          <p:nvSpPr>
            <p:cNvPr name="Freeform 4" id="4"/>
            <p:cNvSpPr/>
            <p:nvPr/>
          </p:nvSpPr>
          <p:spPr>
            <a:xfrm flipH="false" flipV="false" rot="0">
              <a:off x="0" y="0"/>
              <a:ext cx="7567661" cy="4373177"/>
            </a:xfrm>
            <a:custGeom>
              <a:avLst/>
              <a:gdLst/>
              <a:ahLst/>
              <a:cxnLst/>
              <a:rect r="r" b="b" t="t" l="l"/>
              <a:pathLst>
                <a:path h="4373177" w="7567661">
                  <a:moveTo>
                    <a:pt x="0" y="0"/>
                  </a:moveTo>
                  <a:lnTo>
                    <a:pt x="7567661" y="0"/>
                  </a:lnTo>
                  <a:lnTo>
                    <a:pt x="7567661" y="4373177"/>
                  </a:lnTo>
                  <a:lnTo>
                    <a:pt x="0" y="4373177"/>
                  </a:lnTo>
                  <a:close/>
                </a:path>
              </a:pathLst>
            </a:custGeom>
            <a:solidFill>
              <a:srgbClr val="000000">
                <a:alpha val="0"/>
              </a:srgbClr>
            </a:solidFill>
          </p:spPr>
        </p:sp>
        <p:sp>
          <p:nvSpPr>
            <p:cNvPr name="TextBox 5" id="5"/>
            <p:cNvSpPr txBox="true"/>
            <p:nvPr/>
          </p:nvSpPr>
          <p:spPr>
            <a:xfrm>
              <a:off x="0" y="-123825"/>
              <a:ext cx="7567661" cy="4497002"/>
            </a:xfrm>
            <a:prstGeom prst="rect">
              <a:avLst/>
            </a:prstGeom>
          </p:spPr>
          <p:txBody>
            <a:bodyPr anchor="t" rtlCol="false" tIns="0" lIns="0" bIns="0" rIns="0"/>
            <a:lstStyle/>
            <a:p>
              <a:pPr algn="ctr">
                <a:lnSpc>
                  <a:spcPts val="8744"/>
                </a:lnSpc>
              </a:pPr>
              <a:r>
                <a:rPr lang="en-US" sz="6245" b="true">
                  <a:solidFill>
                    <a:srgbClr val="000000"/>
                  </a:solidFill>
                  <a:latin typeface="Open Sans Bold"/>
                  <a:ea typeface="Open Sans Bold"/>
                  <a:cs typeface="Open Sans Bold"/>
                  <a:sym typeface="Open Sans Bold"/>
                </a:rPr>
                <a:t>Stage 7 :</a:t>
              </a:r>
            </a:p>
            <a:p>
              <a:pPr algn="ctr">
                <a:lnSpc>
                  <a:spcPts val="8744"/>
                </a:lnSpc>
              </a:pPr>
              <a:r>
                <a:rPr lang="en-US" sz="6245" b="true">
                  <a:solidFill>
                    <a:srgbClr val="000000"/>
                  </a:solidFill>
                  <a:latin typeface="Open Sans Bold"/>
                  <a:ea typeface="Open Sans Bold"/>
                  <a:cs typeface="Open Sans Bold"/>
                  <a:sym typeface="Open Sans Bold"/>
                </a:rPr>
                <a:t>Dashboard in Power BI</a:t>
              </a:r>
            </a:p>
          </p:txBody>
        </p:sp>
      </p:grpSp>
      <p:sp>
        <p:nvSpPr>
          <p:cNvPr name="Freeform 6" id="6"/>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4">
              <a:extLst>
                <a:ext uri="{96DAC541-7B7A-43D3-8B79-37D633B846F1}">
                  <asvg:svgBlip xmlns:asvg="http://schemas.microsoft.com/office/drawing/2016/SVG/main" r:embed="rId5"/>
                </a:ext>
              </a:extLst>
            </a:blip>
            <a:stretch>
              <a:fillRect l="0" t="-180" r="0" b="-180"/>
            </a:stretch>
          </a:blipFill>
        </p:spPr>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608379" y="1955800"/>
            <a:ext cx="7433005" cy="7433005"/>
          </a:xfrm>
          <a:custGeom>
            <a:avLst/>
            <a:gdLst/>
            <a:ahLst/>
            <a:cxnLst/>
            <a:rect r="r" b="b" t="t" l="l"/>
            <a:pathLst>
              <a:path h="7433005" w="7433005">
                <a:moveTo>
                  <a:pt x="0" y="0"/>
                </a:moveTo>
                <a:lnTo>
                  <a:pt x="7433005" y="0"/>
                </a:lnTo>
                <a:lnTo>
                  <a:pt x="7433005" y="7433005"/>
                </a:lnTo>
                <a:lnTo>
                  <a:pt x="0" y="7433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495056" y="1880152"/>
            <a:ext cx="7640602" cy="7640602"/>
          </a:xfrm>
          <a:custGeom>
            <a:avLst/>
            <a:gdLst/>
            <a:ahLst/>
            <a:cxnLst/>
            <a:rect r="r" b="b" t="t" l="l"/>
            <a:pathLst>
              <a:path h="7640602" w="7640602">
                <a:moveTo>
                  <a:pt x="0" y="0"/>
                </a:moveTo>
                <a:lnTo>
                  <a:pt x="7640602" y="0"/>
                </a:lnTo>
                <a:lnTo>
                  <a:pt x="7640602" y="7640602"/>
                </a:lnTo>
                <a:lnTo>
                  <a:pt x="0" y="7640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0246044" y="1946275"/>
            <a:ext cx="7433005" cy="7433005"/>
          </a:xfrm>
          <a:custGeom>
            <a:avLst/>
            <a:gdLst/>
            <a:ahLst/>
            <a:cxnLst/>
            <a:rect r="r" b="b" t="t" l="l"/>
            <a:pathLst>
              <a:path h="7433005" w="7433005">
                <a:moveTo>
                  <a:pt x="0" y="0"/>
                </a:moveTo>
                <a:lnTo>
                  <a:pt x="7433005" y="0"/>
                </a:lnTo>
                <a:lnTo>
                  <a:pt x="7433005" y="7433005"/>
                </a:lnTo>
                <a:lnTo>
                  <a:pt x="0" y="743300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0160319" y="1833928"/>
            <a:ext cx="7640602" cy="7640602"/>
          </a:xfrm>
          <a:custGeom>
            <a:avLst/>
            <a:gdLst/>
            <a:ahLst/>
            <a:cxnLst/>
            <a:rect r="r" b="b" t="t" l="l"/>
            <a:pathLst>
              <a:path h="7640602" w="7640602">
                <a:moveTo>
                  <a:pt x="0" y="0"/>
                </a:moveTo>
                <a:lnTo>
                  <a:pt x="7640602" y="0"/>
                </a:lnTo>
                <a:lnTo>
                  <a:pt x="7640602" y="7640602"/>
                </a:lnTo>
                <a:lnTo>
                  <a:pt x="0" y="76406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6770159" y="98146"/>
            <a:ext cx="4747682" cy="930554"/>
            <a:chOff x="0" y="0"/>
            <a:chExt cx="6330243" cy="1240739"/>
          </a:xfrm>
        </p:grpSpPr>
        <p:sp>
          <p:nvSpPr>
            <p:cNvPr name="Freeform 7" id="7"/>
            <p:cNvSpPr/>
            <p:nvPr/>
          </p:nvSpPr>
          <p:spPr>
            <a:xfrm flipH="false" flipV="false" rot="0">
              <a:off x="0" y="0"/>
              <a:ext cx="6330243" cy="1240739"/>
            </a:xfrm>
            <a:custGeom>
              <a:avLst/>
              <a:gdLst/>
              <a:ahLst/>
              <a:cxnLst/>
              <a:rect r="r" b="b" t="t" l="l"/>
              <a:pathLst>
                <a:path h="1240739" w="6330243">
                  <a:moveTo>
                    <a:pt x="0" y="0"/>
                  </a:moveTo>
                  <a:lnTo>
                    <a:pt x="6330243" y="0"/>
                  </a:lnTo>
                  <a:lnTo>
                    <a:pt x="6330243" y="1240739"/>
                  </a:lnTo>
                  <a:lnTo>
                    <a:pt x="0" y="1240739"/>
                  </a:lnTo>
                  <a:close/>
                </a:path>
              </a:pathLst>
            </a:custGeom>
            <a:solidFill>
              <a:srgbClr val="000000">
                <a:alpha val="0"/>
              </a:srgbClr>
            </a:solidFill>
          </p:spPr>
        </p:sp>
        <p:sp>
          <p:nvSpPr>
            <p:cNvPr name="TextBox 8" id="8"/>
            <p:cNvSpPr txBox="true"/>
            <p:nvPr/>
          </p:nvSpPr>
          <p:spPr>
            <a:xfrm>
              <a:off x="0" y="-114300"/>
              <a:ext cx="6330243" cy="1355039"/>
            </a:xfrm>
            <a:prstGeom prst="rect">
              <a:avLst/>
            </a:prstGeom>
          </p:spPr>
          <p:txBody>
            <a:bodyPr anchor="t" rtlCol="false" tIns="0" lIns="0" bIns="0" rIns="0"/>
            <a:lstStyle/>
            <a:p>
              <a:pPr algn="ctr">
                <a:lnSpc>
                  <a:spcPts val="7535"/>
                </a:lnSpc>
              </a:pPr>
              <a:r>
                <a:rPr lang="en-US" sz="5381">
                  <a:solidFill>
                    <a:srgbClr val="000000"/>
                  </a:solidFill>
                  <a:latin typeface="Lilita One"/>
                  <a:ea typeface="Lilita One"/>
                  <a:cs typeface="Lilita One"/>
                  <a:sym typeface="Lilita One"/>
                </a:rPr>
                <a:t>INTRODUCTION</a:t>
              </a:r>
            </a:p>
          </p:txBody>
        </p:sp>
      </p:grpSp>
      <p:grpSp>
        <p:nvGrpSpPr>
          <p:cNvPr name="Group 9" id="9"/>
          <p:cNvGrpSpPr/>
          <p:nvPr/>
        </p:nvGrpSpPr>
        <p:grpSpPr>
          <a:xfrm rot="0">
            <a:off x="560754" y="3749734"/>
            <a:ext cx="7528255" cy="95250"/>
            <a:chOff x="0" y="0"/>
            <a:chExt cx="10037673" cy="127000"/>
          </a:xfrm>
        </p:grpSpPr>
        <p:sp>
          <p:nvSpPr>
            <p:cNvPr name="Freeform 10" id="10"/>
            <p:cNvSpPr/>
            <p:nvPr/>
          </p:nvSpPr>
          <p:spPr>
            <a:xfrm flipH="false" flipV="false" rot="0">
              <a:off x="63500" y="0"/>
              <a:ext cx="9906000" cy="127000"/>
            </a:xfrm>
            <a:custGeom>
              <a:avLst/>
              <a:gdLst/>
              <a:ahLst/>
              <a:cxnLst/>
              <a:rect r="r" b="b" t="t" l="l"/>
              <a:pathLst>
                <a:path h="127000" w="9906000">
                  <a:moveTo>
                    <a:pt x="508000" y="0"/>
                  </a:moveTo>
                  <a:lnTo>
                    <a:pt x="762000" y="0"/>
                  </a:lnTo>
                  <a:lnTo>
                    <a:pt x="762000" y="127000"/>
                  </a:lnTo>
                  <a:lnTo>
                    <a:pt x="508000" y="127000"/>
                  </a:lnTo>
                  <a:close/>
                  <a:moveTo>
                    <a:pt x="1016000" y="0"/>
                  </a:moveTo>
                  <a:lnTo>
                    <a:pt x="1270000" y="0"/>
                  </a:lnTo>
                  <a:lnTo>
                    <a:pt x="1270000" y="127000"/>
                  </a:lnTo>
                  <a:lnTo>
                    <a:pt x="1016000" y="127000"/>
                  </a:lnTo>
                  <a:close/>
                  <a:moveTo>
                    <a:pt x="1524000" y="127000"/>
                  </a:moveTo>
                  <a:lnTo>
                    <a:pt x="1778000" y="127000"/>
                  </a:lnTo>
                  <a:lnTo>
                    <a:pt x="1524000" y="127000"/>
                  </a:lnTo>
                  <a:close/>
                  <a:moveTo>
                    <a:pt x="2032000" y="127000"/>
                  </a:moveTo>
                  <a:lnTo>
                    <a:pt x="2286000" y="127000"/>
                  </a:lnTo>
                  <a:lnTo>
                    <a:pt x="2032000" y="127000"/>
                  </a:lnTo>
                  <a:close/>
                  <a:moveTo>
                    <a:pt x="2540000" y="127000"/>
                  </a:moveTo>
                  <a:lnTo>
                    <a:pt x="2794000" y="127000"/>
                  </a:lnTo>
                  <a:lnTo>
                    <a:pt x="2540000" y="127000"/>
                  </a:lnTo>
                  <a:close/>
                  <a:moveTo>
                    <a:pt x="3048000" y="127000"/>
                  </a:moveTo>
                  <a:lnTo>
                    <a:pt x="3302000" y="127000"/>
                  </a:lnTo>
                  <a:lnTo>
                    <a:pt x="3048000" y="127000"/>
                  </a:lnTo>
                  <a:close/>
                  <a:moveTo>
                    <a:pt x="3556000" y="127000"/>
                  </a:moveTo>
                  <a:lnTo>
                    <a:pt x="3810000" y="127000"/>
                  </a:lnTo>
                  <a:lnTo>
                    <a:pt x="3556000" y="127000"/>
                  </a:lnTo>
                  <a:close/>
                  <a:moveTo>
                    <a:pt x="4064000" y="127000"/>
                  </a:moveTo>
                  <a:lnTo>
                    <a:pt x="4318000" y="127000"/>
                  </a:lnTo>
                  <a:lnTo>
                    <a:pt x="4064000" y="127000"/>
                  </a:lnTo>
                  <a:close/>
                  <a:moveTo>
                    <a:pt x="4572000" y="127000"/>
                  </a:moveTo>
                  <a:lnTo>
                    <a:pt x="4826000" y="127000"/>
                  </a:lnTo>
                  <a:lnTo>
                    <a:pt x="4572000" y="127000"/>
                  </a:lnTo>
                  <a:close/>
                  <a:moveTo>
                    <a:pt x="5080000" y="127000"/>
                  </a:moveTo>
                  <a:lnTo>
                    <a:pt x="5334000" y="127000"/>
                  </a:lnTo>
                  <a:lnTo>
                    <a:pt x="5080000" y="127000"/>
                  </a:lnTo>
                  <a:close/>
                  <a:moveTo>
                    <a:pt x="5588000" y="127000"/>
                  </a:moveTo>
                  <a:lnTo>
                    <a:pt x="5842000" y="127000"/>
                  </a:lnTo>
                  <a:lnTo>
                    <a:pt x="5588000" y="127000"/>
                  </a:lnTo>
                  <a:close/>
                  <a:moveTo>
                    <a:pt x="6096000" y="127000"/>
                  </a:moveTo>
                  <a:lnTo>
                    <a:pt x="6350000" y="127000"/>
                  </a:lnTo>
                  <a:lnTo>
                    <a:pt x="6096000" y="127000"/>
                  </a:lnTo>
                  <a:close/>
                  <a:moveTo>
                    <a:pt x="6604000" y="127000"/>
                  </a:moveTo>
                  <a:lnTo>
                    <a:pt x="6858000" y="127000"/>
                  </a:lnTo>
                  <a:lnTo>
                    <a:pt x="6604000" y="127000"/>
                  </a:lnTo>
                  <a:close/>
                  <a:moveTo>
                    <a:pt x="7112000" y="127000"/>
                  </a:moveTo>
                  <a:lnTo>
                    <a:pt x="7366000" y="127000"/>
                  </a:lnTo>
                  <a:lnTo>
                    <a:pt x="7112000" y="127000"/>
                  </a:lnTo>
                  <a:close/>
                  <a:moveTo>
                    <a:pt x="7620000" y="127000"/>
                  </a:moveTo>
                  <a:lnTo>
                    <a:pt x="7874000" y="127000"/>
                  </a:lnTo>
                  <a:lnTo>
                    <a:pt x="7620000" y="127000"/>
                  </a:lnTo>
                  <a:close/>
                  <a:moveTo>
                    <a:pt x="8128000" y="127000"/>
                  </a:moveTo>
                  <a:lnTo>
                    <a:pt x="8382000" y="127000"/>
                  </a:lnTo>
                  <a:lnTo>
                    <a:pt x="8128000" y="127000"/>
                  </a:lnTo>
                  <a:close/>
                  <a:moveTo>
                    <a:pt x="8636000" y="127000"/>
                  </a:moveTo>
                  <a:lnTo>
                    <a:pt x="8890000" y="127000"/>
                  </a:lnTo>
                  <a:lnTo>
                    <a:pt x="8636000" y="127000"/>
                  </a:lnTo>
                  <a:close/>
                  <a:moveTo>
                    <a:pt x="9144000" y="127000"/>
                  </a:moveTo>
                  <a:lnTo>
                    <a:pt x="9398000" y="127000"/>
                  </a:lnTo>
                  <a:lnTo>
                    <a:pt x="9144000" y="127000"/>
                  </a:lnTo>
                  <a:close/>
                  <a:moveTo>
                    <a:pt x="9652000" y="127000"/>
                  </a:moveTo>
                  <a:lnTo>
                    <a:pt x="9906000" y="127000"/>
                  </a:lnTo>
                  <a:lnTo>
                    <a:pt x="9652000" y="127000"/>
                  </a:lnTo>
                  <a:close/>
                  <a:moveTo>
                    <a:pt x="0" y="0"/>
                  </a:moveTo>
                  <a:lnTo>
                    <a:pt x="254000" y="0"/>
                  </a:lnTo>
                  <a:lnTo>
                    <a:pt x="254000" y="127000"/>
                  </a:lnTo>
                  <a:lnTo>
                    <a:pt x="0" y="127000"/>
                  </a:lnTo>
                  <a:close/>
                </a:path>
              </a:pathLst>
            </a:custGeom>
            <a:solidFill>
              <a:srgbClr val="000000"/>
            </a:solidFill>
          </p:spPr>
        </p:sp>
      </p:grpSp>
      <p:grpSp>
        <p:nvGrpSpPr>
          <p:cNvPr name="Group 11" id="11"/>
          <p:cNvGrpSpPr/>
          <p:nvPr/>
        </p:nvGrpSpPr>
        <p:grpSpPr>
          <a:xfrm rot="0">
            <a:off x="2659249" y="1860550"/>
            <a:ext cx="3312216" cy="1704342"/>
            <a:chOff x="0" y="0"/>
            <a:chExt cx="4416288" cy="2272456"/>
          </a:xfrm>
        </p:grpSpPr>
        <p:sp>
          <p:nvSpPr>
            <p:cNvPr name="Freeform 12" id="12"/>
            <p:cNvSpPr/>
            <p:nvPr/>
          </p:nvSpPr>
          <p:spPr>
            <a:xfrm flipH="false" flipV="false" rot="0">
              <a:off x="0" y="0"/>
              <a:ext cx="4416288" cy="2272456"/>
            </a:xfrm>
            <a:custGeom>
              <a:avLst/>
              <a:gdLst/>
              <a:ahLst/>
              <a:cxnLst/>
              <a:rect r="r" b="b" t="t" l="l"/>
              <a:pathLst>
                <a:path h="2272456" w="4416288">
                  <a:moveTo>
                    <a:pt x="0" y="0"/>
                  </a:moveTo>
                  <a:lnTo>
                    <a:pt x="4416288" y="0"/>
                  </a:lnTo>
                  <a:lnTo>
                    <a:pt x="4416288" y="2272456"/>
                  </a:lnTo>
                  <a:lnTo>
                    <a:pt x="0" y="2272456"/>
                  </a:lnTo>
                  <a:close/>
                </a:path>
              </a:pathLst>
            </a:custGeom>
            <a:solidFill>
              <a:srgbClr val="000000">
                <a:alpha val="0"/>
              </a:srgbClr>
            </a:solidFill>
          </p:spPr>
        </p:sp>
        <p:sp>
          <p:nvSpPr>
            <p:cNvPr name="TextBox 13" id="13"/>
            <p:cNvSpPr txBox="true"/>
            <p:nvPr/>
          </p:nvSpPr>
          <p:spPr>
            <a:xfrm>
              <a:off x="0" y="-95250"/>
              <a:ext cx="4416288" cy="2367706"/>
            </a:xfrm>
            <a:prstGeom prst="rect">
              <a:avLst/>
            </a:prstGeom>
          </p:spPr>
          <p:txBody>
            <a:bodyPr anchor="t" rtlCol="false" tIns="0" lIns="0" bIns="0" rIns="0"/>
            <a:lstStyle/>
            <a:p>
              <a:pPr algn="ctr">
                <a:lnSpc>
                  <a:spcPts val="6858"/>
                </a:lnSpc>
              </a:pPr>
              <a:r>
                <a:rPr lang="en-US" sz="4898">
                  <a:solidFill>
                    <a:srgbClr val="000000"/>
                  </a:solidFill>
                  <a:latin typeface="Gagalin"/>
                  <a:ea typeface="Gagalin"/>
                  <a:cs typeface="Gagalin"/>
                  <a:sym typeface="Gagalin"/>
                </a:rPr>
                <a:t>MISSION ASPIRATIONS</a:t>
              </a:r>
            </a:p>
          </p:txBody>
        </p:sp>
      </p:grpSp>
      <p:grpSp>
        <p:nvGrpSpPr>
          <p:cNvPr name="Group 14" id="14"/>
          <p:cNvGrpSpPr/>
          <p:nvPr/>
        </p:nvGrpSpPr>
        <p:grpSpPr>
          <a:xfrm rot="0">
            <a:off x="774553" y="3959284"/>
            <a:ext cx="6369934" cy="556156"/>
            <a:chOff x="0" y="0"/>
            <a:chExt cx="8493245" cy="741541"/>
          </a:xfrm>
        </p:grpSpPr>
        <p:sp>
          <p:nvSpPr>
            <p:cNvPr name="Freeform 15" id="15"/>
            <p:cNvSpPr/>
            <p:nvPr/>
          </p:nvSpPr>
          <p:spPr>
            <a:xfrm flipH="false" flipV="false" rot="0">
              <a:off x="0" y="0"/>
              <a:ext cx="8493245" cy="741541"/>
            </a:xfrm>
            <a:custGeom>
              <a:avLst/>
              <a:gdLst/>
              <a:ahLst/>
              <a:cxnLst/>
              <a:rect r="r" b="b" t="t" l="l"/>
              <a:pathLst>
                <a:path h="741541" w="8493245">
                  <a:moveTo>
                    <a:pt x="0" y="0"/>
                  </a:moveTo>
                  <a:lnTo>
                    <a:pt x="8493245" y="0"/>
                  </a:lnTo>
                  <a:lnTo>
                    <a:pt x="8493245" y="741541"/>
                  </a:lnTo>
                  <a:lnTo>
                    <a:pt x="0" y="741541"/>
                  </a:lnTo>
                  <a:close/>
                </a:path>
              </a:pathLst>
            </a:custGeom>
            <a:solidFill>
              <a:srgbClr val="000000">
                <a:alpha val="0"/>
              </a:srgbClr>
            </a:solidFill>
          </p:spPr>
        </p:sp>
        <p:sp>
          <p:nvSpPr>
            <p:cNvPr name="TextBox 16" id="16"/>
            <p:cNvSpPr txBox="true"/>
            <p:nvPr/>
          </p:nvSpPr>
          <p:spPr>
            <a:xfrm>
              <a:off x="0" y="-66675"/>
              <a:ext cx="8493245" cy="808216"/>
            </a:xfrm>
            <a:prstGeom prst="rect">
              <a:avLst/>
            </a:prstGeom>
          </p:spPr>
          <p:txBody>
            <a:bodyPr anchor="t" rtlCol="false" tIns="0" lIns="0" bIns="0" rIns="0"/>
            <a:lstStyle/>
            <a:p>
              <a:pPr algn="ctr">
                <a:lnSpc>
                  <a:spcPts val="4520"/>
                </a:lnSpc>
              </a:pPr>
              <a:r>
                <a:rPr lang="en-US" sz="3228" b="true">
                  <a:solidFill>
                    <a:srgbClr val="000000"/>
                  </a:solidFill>
                  <a:latin typeface="Open Sans Bold"/>
                  <a:ea typeface="Open Sans Bold"/>
                  <a:cs typeface="Open Sans Bold"/>
                  <a:sym typeface="Open Sans Bold"/>
                </a:rPr>
                <a:t>Exploring Gen Z Work Trends :  </a:t>
              </a:r>
            </a:p>
          </p:txBody>
        </p:sp>
      </p:grpSp>
      <p:grpSp>
        <p:nvGrpSpPr>
          <p:cNvPr name="Group 17" id="17"/>
          <p:cNvGrpSpPr/>
          <p:nvPr/>
        </p:nvGrpSpPr>
        <p:grpSpPr>
          <a:xfrm rot="0">
            <a:off x="1032342" y="4639265"/>
            <a:ext cx="6585079" cy="3909527"/>
            <a:chOff x="0" y="0"/>
            <a:chExt cx="8780105" cy="5212703"/>
          </a:xfrm>
        </p:grpSpPr>
        <p:sp>
          <p:nvSpPr>
            <p:cNvPr name="Freeform 18" id="18"/>
            <p:cNvSpPr/>
            <p:nvPr/>
          </p:nvSpPr>
          <p:spPr>
            <a:xfrm flipH="false" flipV="false" rot="0">
              <a:off x="0" y="0"/>
              <a:ext cx="8780105" cy="5212703"/>
            </a:xfrm>
            <a:custGeom>
              <a:avLst/>
              <a:gdLst/>
              <a:ahLst/>
              <a:cxnLst/>
              <a:rect r="r" b="b" t="t" l="l"/>
              <a:pathLst>
                <a:path h="5212703" w="8780105">
                  <a:moveTo>
                    <a:pt x="0" y="0"/>
                  </a:moveTo>
                  <a:lnTo>
                    <a:pt x="8780105" y="0"/>
                  </a:lnTo>
                  <a:lnTo>
                    <a:pt x="8780105" y="5212703"/>
                  </a:lnTo>
                  <a:lnTo>
                    <a:pt x="0" y="5212703"/>
                  </a:lnTo>
                  <a:close/>
                </a:path>
              </a:pathLst>
            </a:custGeom>
            <a:solidFill>
              <a:srgbClr val="000000">
                <a:alpha val="0"/>
              </a:srgbClr>
            </a:solidFill>
          </p:spPr>
        </p:sp>
        <p:sp>
          <p:nvSpPr>
            <p:cNvPr name="TextBox 19" id="19"/>
            <p:cNvSpPr txBox="true"/>
            <p:nvPr/>
          </p:nvSpPr>
          <p:spPr>
            <a:xfrm>
              <a:off x="0" y="-57150"/>
              <a:ext cx="8780105" cy="5269853"/>
            </a:xfrm>
            <a:prstGeom prst="rect">
              <a:avLst/>
            </a:prstGeom>
          </p:spPr>
          <p:txBody>
            <a:bodyPr anchor="t" rtlCol="false" tIns="0" lIns="0" bIns="0" rIns="0"/>
            <a:lstStyle/>
            <a:p>
              <a:pPr algn="l">
                <a:lnSpc>
                  <a:spcPts val="4488"/>
                </a:lnSpc>
              </a:pPr>
              <a:r>
                <a:rPr lang="en-US" sz="3206" b="true">
                  <a:solidFill>
                    <a:srgbClr val="000000"/>
                  </a:solidFill>
                  <a:latin typeface="Open Sans Bold"/>
                  <a:ea typeface="Open Sans Bold"/>
                  <a:cs typeface="Open Sans Bold"/>
                  <a:sym typeface="Open Sans Bold"/>
                </a:rPr>
                <a:t>Analyzing salary expectations, mission alignment preferences, undefined mission preferences and the impact of company missions on employee satisfaction and the impact on laid off employees.</a:t>
              </a:r>
            </a:p>
          </p:txBody>
        </p:sp>
      </p:grpSp>
      <p:grpSp>
        <p:nvGrpSpPr>
          <p:cNvPr name="Group 20" id="20"/>
          <p:cNvGrpSpPr/>
          <p:nvPr/>
        </p:nvGrpSpPr>
        <p:grpSpPr>
          <a:xfrm rot="0">
            <a:off x="12306438" y="1860550"/>
            <a:ext cx="3312216" cy="1704342"/>
            <a:chOff x="0" y="0"/>
            <a:chExt cx="4416288" cy="2272456"/>
          </a:xfrm>
        </p:grpSpPr>
        <p:sp>
          <p:nvSpPr>
            <p:cNvPr name="Freeform 21" id="21"/>
            <p:cNvSpPr/>
            <p:nvPr/>
          </p:nvSpPr>
          <p:spPr>
            <a:xfrm flipH="false" flipV="false" rot="0">
              <a:off x="0" y="0"/>
              <a:ext cx="4416288" cy="2272456"/>
            </a:xfrm>
            <a:custGeom>
              <a:avLst/>
              <a:gdLst/>
              <a:ahLst/>
              <a:cxnLst/>
              <a:rect r="r" b="b" t="t" l="l"/>
              <a:pathLst>
                <a:path h="2272456" w="4416288">
                  <a:moveTo>
                    <a:pt x="0" y="0"/>
                  </a:moveTo>
                  <a:lnTo>
                    <a:pt x="4416288" y="0"/>
                  </a:lnTo>
                  <a:lnTo>
                    <a:pt x="4416288" y="2272456"/>
                  </a:lnTo>
                  <a:lnTo>
                    <a:pt x="0" y="2272456"/>
                  </a:lnTo>
                  <a:close/>
                </a:path>
              </a:pathLst>
            </a:custGeom>
            <a:solidFill>
              <a:srgbClr val="000000">
                <a:alpha val="0"/>
              </a:srgbClr>
            </a:solidFill>
          </p:spPr>
        </p:sp>
        <p:sp>
          <p:nvSpPr>
            <p:cNvPr name="TextBox 22" id="22"/>
            <p:cNvSpPr txBox="true"/>
            <p:nvPr/>
          </p:nvSpPr>
          <p:spPr>
            <a:xfrm>
              <a:off x="0" y="-95250"/>
              <a:ext cx="4416288" cy="2367706"/>
            </a:xfrm>
            <a:prstGeom prst="rect">
              <a:avLst/>
            </a:prstGeom>
          </p:spPr>
          <p:txBody>
            <a:bodyPr anchor="t" rtlCol="false" tIns="0" lIns="0" bIns="0" rIns="0"/>
            <a:lstStyle/>
            <a:p>
              <a:pPr algn="ctr">
                <a:lnSpc>
                  <a:spcPts val="6858"/>
                </a:lnSpc>
              </a:pPr>
              <a:r>
                <a:rPr lang="en-US" sz="4898">
                  <a:solidFill>
                    <a:srgbClr val="000000"/>
                  </a:solidFill>
                  <a:latin typeface="Gagalin"/>
                  <a:ea typeface="Gagalin"/>
                  <a:cs typeface="Gagalin"/>
                  <a:sym typeface="Gagalin"/>
                </a:rPr>
                <a:t>MANAGER ASPIRATIONS</a:t>
              </a:r>
            </a:p>
          </p:txBody>
        </p:sp>
      </p:grpSp>
      <p:grpSp>
        <p:nvGrpSpPr>
          <p:cNvPr name="Group 23" id="23"/>
          <p:cNvGrpSpPr/>
          <p:nvPr/>
        </p:nvGrpSpPr>
        <p:grpSpPr>
          <a:xfrm rot="0">
            <a:off x="10216492" y="3749734"/>
            <a:ext cx="7528255" cy="95250"/>
            <a:chOff x="0" y="0"/>
            <a:chExt cx="10037673" cy="127000"/>
          </a:xfrm>
        </p:grpSpPr>
        <p:sp>
          <p:nvSpPr>
            <p:cNvPr name="Freeform 24" id="24"/>
            <p:cNvSpPr/>
            <p:nvPr/>
          </p:nvSpPr>
          <p:spPr>
            <a:xfrm flipH="false" flipV="false" rot="0">
              <a:off x="63500" y="0"/>
              <a:ext cx="9906000" cy="127000"/>
            </a:xfrm>
            <a:custGeom>
              <a:avLst/>
              <a:gdLst/>
              <a:ahLst/>
              <a:cxnLst/>
              <a:rect r="r" b="b" t="t" l="l"/>
              <a:pathLst>
                <a:path h="127000" w="9906000">
                  <a:moveTo>
                    <a:pt x="508000" y="0"/>
                  </a:moveTo>
                  <a:lnTo>
                    <a:pt x="762000" y="0"/>
                  </a:lnTo>
                  <a:lnTo>
                    <a:pt x="762000" y="127000"/>
                  </a:lnTo>
                  <a:lnTo>
                    <a:pt x="508000" y="127000"/>
                  </a:lnTo>
                  <a:close/>
                  <a:moveTo>
                    <a:pt x="1016000" y="0"/>
                  </a:moveTo>
                  <a:lnTo>
                    <a:pt x="1270000" y="0"/>
                  </a:lnTo>
                  <a:lnTo>
                    <a:pt x="1270000" y="127000"/>
                  </a:lnTo>
                  <a:lnTo>
                    <a:pt x="1016000" y="127000"/>
                  </a:lnTo>
                  <a:close/>
                  <a:moveTo>
                    <a:pt x="1524000" y="127000"/>
                  </a:moveTo>
                  <a:lnTo>
                    <a:pt x="1778000" y="127000"/>
                  </a:lnTo>
                  <a:lnTo>
                    <a:pt x="1524000" y="127000"/>
                  </a:lnTo>
                  <a:close/>
                  <a:moveTo>
                    <a:pt x="2032000" y="127000"/>
                  </a:moveTo>
                  <a:lnTo>
                    <a:pt x="2286000" y="127000"/>
                  </a:lnTo>
                  <a:lnTo>
                    <a:pt x="2032000" y="127000"/>
                  </a:lnTo>
                  <a:close/>
                  <a:moveTo>
                    <a:pt x="2540000" y="127000"/>
                  </a:moveTo>
                  <a:lnTo>
                    <a:pt x="2794000" y="127000"/>
                  </a:lnTo>
                  <a:lnTo>
                    <a:pt x="2540000" y="127000"/>
                  </a:lnTo>
                  <a:close/>
                  <a:moveTo>
                    <a:pt x="3048000" y="127000"/>
                  </a:moveTo>
                  <a:lnTo>
                    <a:pt x="3302000" y="127000"/>
                  </a:lnTo>
                  <a:lnTo>
                    <a:pt x="3048000" y="127000"/>
                  </a:lnTo>
                  <a:close/>
                  <a:moveTo>
                    <a:pt x="3556000" y="127000"/>
                  </a:moveTo>
                  <a:lnTo>
                    <a:pt x="3810000" y="127000"/>
                  </a:lnTo>
                  <a:lnTo>
                    <a:pt x="3556000" y="127000"/>
                  </a:lnTo>
                  <a:close/>
                  <a:moveTo>
                    <a:pt x="4064000" y="127000"/>
                  </a:moveTo>
                  <a:lnTo>
                    <a:pt x="4318000" y="127000"/>
                  </a:lnTo>
                  <a:lnTo>
                    <a:pt x="4064000" y="127000"/>
                  </a:lnTo>
                  <a:close/>
                  <a:moveTo>
                    <a:pt x="4572000" y="127000"/>
                  </a:moveTo>
                  <a:lnTo>
                    <a:pt x="4826000" y="127000"/>
                  </a:lnTo>
                  <a:lnTo>
                    <a:pt x="4572000" y="127000"/>
                  </a:lnTo>
                  <a:close/>
                  <a:moveTo>
                    <a:pt x="5080000" y="127000"/>
                  </a:moveTo>
                  <a:lnTo>
                    <a:pt x="5334000" y="127000"/>
                  </a:lnTo>
                  <a:lnTo>
                    <a:pt x="5080000" y="127000"/>
                  </a:lnTo>
                  <a:close/>
                  <a:moveTo>
                    <a:pt x="5588000" y="127000"/>
                  </a:moveTo>
                  <a:lnTo>
                    <a:pt x="5842000" y="127000"/>
                  </a:lnTo>
                  <a:lnTo>
                    <a:pt x="5588000" y="127000"/>
                  </a:lnTo>
                  <a:close/>
                  <a:moveTo>
                    <a:pt x="6096000" y="127000"/>
                  </a:moveTo>
                  <a:lnTo>
                    <a:pt x="6350000" y="127000"/>
                  </a:lnTo>
                  <a:lnTo>
                    <a:pt x="6096000" y="127000"/>
                  </a:lnTo>
                  <a:close/>
                  <a:moveTo>
                    <a:pt x="6604000" y="127000"/>
                  </a:moveTo>
                  <a:lnTo>
                    <a:pt x="6858000" y="127000"/>
                  </a:lnTo>
                  <a:lnTo>
                    <a:pt x="6604000" y="127000"/>
                  </a:lnTo>
                  <a:close/>
                  <a:moveTo>
                    <a:pt x="7112000" y="127000"/>
                  </a:moveTo>
                  <a:lnTo>
                    <a:pt x="7366000" y="127000"/>
                  </a:lnTo>
                  <a:lnTo>
                    <a:pt x="7112000" y="127000"/>
                  </a:lnTo>
                  <a:close/>
                  <a:moveTo>
                    <a:pt x="7620000" y="127000"/>
                  </a:moveTo>
                  <a:lnTo>
                    <a:pt x="7874000" y="127000"/>
                  </a:lnTo>
                  <a:lnTo>
                    <a:pt x="7620000" y="127000"/>
                  </a:lnTo>
                  <a:close/>
                  <a:moveTo>
                    <a:pt x="8128000" y="127000"/>
                  </a:moveTo>
                  <a:lnTo>
                    <a:pt x="8382000" y="127000"/>
                  </a:lnTo>
                  <a:lnTo>
                    <a:pt x="8128000" y="127000"/>
                  </a:lnTo>
                  <a:close/>
                  <a:moveTo>
                    <a:pt x="8636000" y="127000"/>
                  </a:moveTo>
                  <a:lnTo>
                    <a:pt x="8890000" y="127000"/>
                  </a:lnTo>
                  <a:lnTo>
                    <a:pt x="8636000" y="127000"/>
                  </a:lnTo>
                  <a:close/>
                  <a:moveTo>
                    <a:pt x="9144000" y="127000"/>
                  </a:moveTo>
                  <a:lnTo>
                    <a:pt x="9398000" y="127000"/>
                  </a:lnTo>
                  <a:lnTo>
                    <a:pt x="9144000" y="127000"/>
                  </a:lnTo>
                  <a:close/>
                  <a:moveTo>
                    <a:pt x="9652000" y="127000"/>
                  </a:moveTo>
                  <a:lnTo>
                    <a:pt x="9906000" y="127000"/>
                  </a:lnTo>
                  <a:lnTo>
                    <a:pt x="9652000" y="127000"/>
                  </a:lnTo>
                  <a:close/>
                  <a:moveTo>
                    <a:pt x="0" y="0"/>
                  </a:moveTo>
                  <a:lnTo>
                    <a:pt x="254000" y="0"/>
                  </a:lnTo>
                  <a:lnTo>
                    <a:pt x="254000" y="127000"/>
                  </a:lnTo>
                  <a:lnTo>
                    <a:pt x="0" y="127000"/>
                  </a:lnTo>
                  <a:close/>
                </a:path>
              </a:pathLst>
            </a:custGeom>
            <a:solidFill>
              <a:srgbClr val="000000"/>
            </a:solidFill>
          </p:spPr>
        </p:sp>
      </p:grpSp>
      <p:grpSp>
        <p:nvGrpSpPr>
          <p:cNvPr name="Group 25" id="25"/>
          <p:cNvGrpSpPr/>
          <p:nvPr/>
        </p:nvGrpSpPr>
        <p:grpSpPr>
          <a:xfrm rot="0">
            <a:off x="10688080" y="3963486"/>
            <a:ext cx="5440242" cy="1046758"/>
            <a:chOff x="0" y="0"/>
            <a:chExt cx="7253656" cy="1395677"/>
          </a:xfrm>
        </p:grpSpPr>
        <p:sp>
          <p:nvSpPr>
            <p:cNvPr name="Freeform 26" id="26"/>
            <p:cNvSpPr/>
            <p:nvPr/>
          </p:nvSpPr>
          <p:spPr>
            <a:xfrm flipH="false" flipV="false" rot="0">
              <a:off x="0" y="0"/>
              <a:ext cx="7253656" cy="1395677"/>
            </a:xfrm>
            <a:custGeom>
              <a:avLst/>
              <a:gdLst/>
              <a:ahLst/>
              <a:cxnLst/>
              <a:rect r="r" b="b" t="t" l="l"/>
              <a:pathLst>
                <a:path h="1395677" w="7253656">
                  <a:moveTo>
                    <a:pt x="0" y="0"/>
                  </a:moveTo>
                  <a:lnTo>
                    <a:pt x="7253656" y="0"/>
                  </a:lnTo>
                  <a:lnTo>
                    <a:pt x="7253656" y="1395677"/>
                  </a:lnTo>
                  <a:lnTo>
                    <a:pt x="0" y="1395677"/>
                  </a:lnTo>
                  <a:close/>
                </a:path>
              </a:pathLst>
            </a:custGeom>
            <a:solidFill>
              <a:srgbClr val="000000">
                <a:alpha val="0"/>
              </a:srgbClr>
            </a:solidFill>
          </p:spPr>
        </p:sp>
        <p:sp>
          <p:nvSpPr>
            <p:cNvPr name="TextBox 27" id="27"/>
            <p:cNvSpPr txBox="true"/>
            <p:nvPr/>
          </p:nvSpPr>
          <p:spPr>
            <a:xfrm>
              <a:off x="0" y="-57150"/>
              <a:ext cx="7253656" cy="1452827"/>
            </a:xfrm>
            <a:prstGeom prst="rect">
              <a:avLst/>
            </a:prstGeom>
          </p:spPr>
          <p:txBody>
            <a:bodyPr anchor="t" rtlCol="false" tIns="0" lIns="0" bIns="0" rIns="0"/>
            <a:lstStyle/>
            <a:p>
              <a:pPr algn="l">
                <a:lnSpc>
                  <a:spcPts val="4216"/>
                </a:lnSpc>
              </a:pPr>
              <a:r>
                <a:rPr lang="en-US" sz="3010" b="true">
                  <a:solidFill>
                    <a:srgbClr val="000000"/>
                  </a:solidFill>
                  <a:latin typeface="Open Sans Bold"/>
                  <a:ea typeface="Open Sans Bold"/>
                  <a:cs typeface="Open Sans Bold"/>
                  <a:sym typeface="Open Sans Bold"/>
                </a:rPr>
                <a:t>Exploring Gen Z Managerial Dynamics :  </a:t>
              </a:r>
            </a:p>
          </p:txBody>
        </p:sp>
      </p:grpSp>
      <p:grpSp>
        <p:nvGrpSpPr>
          <p:cNvPr name="Group 28" id="28"/>
          <p:cNvGrpSpPr/>
          <p:nvPr/>
        </p:nvGrpSpPr>
        <p:grpSpPr>
          <a:xfrm rot="0">
            <a:off x="10688080" y="5201240"/>
            <a:ext cx="6585079" cy="3347552"/>
            <a:chOff x="0" y="0"/>
            <a:chExt cx="8780105" cy="4463403"/>
          </a:xfrm>
        </p:grpSpPr>
        <p:sp>
          <p:nvSpPr>
            <p:cNvPr name="Freeform 29" id="29"/>
            <p:cNvSpPr/>
            <p:nvPr/>
          </p:nvSpPr>
          <p:spPr>
            <a:xfrm flipH="false" flipV="false" rot="0">
              <a:off x="0" y="0"/>
              <a:ext cx="8780105" cy="4463403"/>
            </a:xfrm>
            <a:custGeom>
              <a:avLst/>
              <a:gdLst/>
              <a:ahLst/>
              <a:cxnLst/>
              <a:rect r="r" b="b" t="t" l="l"/>
              <a:pathLst>
                <a:path h="4463403" w="8780105">
                  <a:moveTo>
                    <a:pt x="0" y="0"/>
                  </a:moveTo>
                  <a:lnTo>
                    <a:pt x="8780105" y="0"/>
                  </a:lnTo>
                  <a:lnTo>
                    <a:pt x="8780105" y="4463403"/>
                  </a:lnTo>
                  <a:lnTo>
                    <a:pt x="0" y="4463403"/>
                  </a:lnTo>
                  <a:close/>
                </a:path>
              </a:pathLst>
            </a:custGeom>
            <a:solidFill>
              <a:srgbClr val="000000">
                <a:alpha val="0"/>
              </a:srgbClr>
            </a:solidFill>
          </p:spPr>
        </p:sp>
        <p:sp>
          <p:nvSpPr>
            <p:cNvPr name="TextBox 30" id="30"/>
            <p:cNvSpPr txBox="true"/>
            <p:nvPr/>
          </p:nvSpPr>
          <p:spPr>
            <a:xfrm>
              <a:off x="0" y="-57150"/>
              <a:ext cx="8780105" cy="4520553"/>
            </a:xfrm>
            <a:prstGeom prst="rect">
              <a:avLst/>
            </a:prstGeom>
          </p:spPr>
          <p:txBody>
            <a:bodyPr anchor="t" rtlCol="false" tIns="0" lIns="0" bIns="0" rIns="0"/>
            <a:lstStyle/>
            <a:p>
              <a:pPr algn="l">
                <a:lnSpc>
                  <a:spcPts val="4488"/>
                </a:lnSpc>
              </a:pPr>
              <a:r>
                <a:rPr lang="en-US" sz="3206" b="true">
                  <a:solidFill>
                    <a:srgbClr val="000000"/>
                  </a:solidFill>
                  <a:latin typeface="Open Sans Bold"/>
                  <a:ea typeface="Open Sans Bold"/>
                  <a:cs typeface="Open Sans Bold"/>
                  <a:sym typeface="Open Sans Bold"/>
                </a:rPr>
                <a:t>Unveiling preferences in tenure, managerial styles, employer qualities, and team sizes for a understanding of the evolving professional landscape due to Gen Z.</a:t>
              </a:r>
            </a:p>
          </p:txBody>
        </p:sp>
      </p:gr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0" y="0"/>
                  </a:moveTo>
                  <a:lnTo>
                    <a:pt x="24384000" y="0"/>
                  </a:lnTo>
                  <a:lnTo>
                    <a:pt x="24384000" y="13716000"/>
                  </a:lnTo>
                  <a:lnTo>
                    <a:pt x="0" y="13716000"/>
                  </a:lnTo>
                  <a:lnTo>
                    <a:pt x="0" y="0"/>
                  </a:lnTo>
                  <a:close/>
                </a:path>
              </a:pathLst>
            </a:custGeom>
            <a:blipFill>
              <a:blip r:embed="rId2"/>
              <a:stretch>
                <a:fillRect l="-47" t="0" r="-47" b="0"/>
              </a:stretch>
            </a:blipFill>
          </p:spPr>
        </p:sp>
      </p:grpSp>
    </p:spTree>
  </p:cSld>
  <p:clrMapOvr>
    <a:masterClrMapping/>
  </p:clrMapOvr>
</p:sld>
</file>

<file path=ppt/slides/slide2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100000">
              <a:srgbClr val="94B9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0" y="0"/>
            <a:ext cx="18328731" cy="10287000"/>
            <a:chOff x="0" y="0"/>
            <a:chExt cx="24438308" cy="13716000"/>
          </a:xfrm>
        </p:grpSpPr>
        <p:sp>
          <p:nvSpPr>
            <p:cNvPr name="Freeform 3" id="3"/>
            <p:cNvSpPr/>
            <p:nvPr/>
          </p:nvSpPr>
          <p:spPr>
            <a:xfrm flipH="false" flipV="false" rot="0">
              <a:off x="0" y="0"/>
              <a:ext cx="24438356" cy="13716000"/>
            </a:xfrm>
            <a:custGeom>
              <a:avLst/>
              <a:gdLst/>
              <a:ahLst/>
              <a:cxnLst/>
              <a:rect r="r" b="b" t="t" l="l"/>
              <a:pathLst>
                <a:path h="13716000" w="24438356">
                  <a:moveTo>
                    <a:pt x="0" y="0"/>
                  </a:moveTo>
                  <a:lnTo>
                    <a:pt x="24438356" y="0"/>
                  </a:lnTo>
                  <a:lnTo>
                    <a:pt x="24438356" y="13716000"/>
                  </a:lnTo>
                  <a:lnTo>
                    <a:pt x="0" y="13716000"/>
                  </a:lnTo>
                  <a:lnTo>
                    <a:pt x="0" y="0"/>
                  </a:lnTo>
                  <a:close/>
                </a:path>
              </a:pathLst>
            </a:custGeom>
            <a:blipFill>
              <a:blip r:embed="rId2"/>
              <a:stretch>
                <a:fillRect l="0" t="-20" r="0" b="-20"/>
              </a:stretch>
            </a:blipFill>
          </p:spPr>
        </p:sp>
      </p:grpSp>
    </p:spTree>
  </p:cSld>
  <p:clrMapOvr>
    <a:masterClrMapping/>
  </p:clrMapOvr>
</p:sld>
</file>

<file path=ppt/slides/slide2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6306127" y="3359731"/>
            <a:ext cx="5675746" cy="3443713"/>
            <a:chOff x="0" y="0"/>
            <a:chExt cx="7567661" cy="4591617"/>
          </a:xfrm>
        </p:grpSpPr>
        <p:sp>
          <p:nvSpPr>
            <p:cNvPr name="Freeform 4" id="4"/>
            <p:cNvSpPr/>
            <p:nvPr/>
          </p:nvSpPr>
          <p:spPr>
            <a:xfrm flipH="false" flipV="false" rot="0">
              <a:off x="0" y="0"/>
              <a:ext cx="7567661" cy="4591617"/>
            </a:xfrm>
            <a:custGeom>
              <a:avLst/>
              <a:gdLst/>
              <a:ahLst/>
              <a:cxnLst/>
              <a:rect r="r" b="b" t="t" l="l"/>
              <a:pathLst>
                <a:path h="4591617" w="7567661">
                  <a:moveTo>
                    <a:pt x="0" y="0"/>
                  </a:moveTo>
                  <a:lnTo>
                    <a:pt x="7567661" y="0"/>
                  </a:lnTo>
                  <a:lnTo>
                    <a:pt x="7567661" y="4591617"/>
                  </a:lnTo>
                  <a:lnTo>
                    <a:pt x="0" y="4591617"/>
                  </a:lnTo>
                  <a:close/>
                </a:path>
              </a:pathLst>
            </a:custGeom>
            <a:solidFill>
              <a:srgbClr val="000000">
                <a:alpha val="0"/>
              </a:srgbClr>
            </a:solidFill>
          </p:spPr>
        </p:sp>
        <p:sp>
          <p:nvSpPr>
            <p:cNvPr name="TextBox 5" id="5"/>
            <p:cNvSpPr txBox="true"/>
            <p:nvPr/>
          </p:nvSpPr>
          <p:spPr>
            <a:xfrm>
              <a:off x="0" y="-123825"/>
              <a:ext cx="7567661" cy="4715442"/>
            </a:xfrm>
            <a:prstGeom prst="rect">
              <a:avLst/>
            </a:prstGeom>
          </p:spPr>
          <p:txBody>
            <a:bodyPr anchor="t" rtlCol="false" tIns="0" lIns="0" bIns="0" rIns="0"/>
            <a:lstStyle/>
            <a:p>
              <a:pPr algn="ctr">
                <a:lnSpc>
                  <a:spcPts val="9164"/>
                </a:lnSpc>
              </a:pPr>
              <a:r>
                <a:rPr lang="en-US" sz="6545" b="true">
                  <a:solidFill>
                    <a:srgbClr val="000000"/>
                  </a:solidFill>
                  <a:latin typeface="Open Sans Bold"/>
                  <a:ea typeface="Open Sans Bold"/>
                  <a:cs typeface="Open Sans Bold"/>
                  <a:sym typeface="Open Sans Bold"/>
                </a:rPr>
                <a:t>Stage 8:</a:t>
              </a:r>
            </a:p>
            <a:p>
              <a:pPr algn="ctr">
                <a:lnSpc>
                  <a:spcPts val="9164"/>
                </a:lnSpc>
              </a:pPr>
              <a:r>
                <a:rPr lang="en-US" sz="6545" b="true">
                  <a:solidFill>
                    <a:srgbClr val="000000"/>
                  </a:solidFill>
                  <a:latin typeface="Open Sans Bold"/>
                  <a:ea typeface="Open Sans Bold"/>
                  <a:cs typeface="Open Sans Bold"/>
                  <a:sym typeface="Open Sans Bold"/>
                </a:rPr>
                <a:t>Project Presentation</a:t>
              </a:r>
            </a:p>
          </p:txBody>
        </p:sp>
      </p:grpSp>
      <p:sp>
        <p:nvSpPr>
          <p:cNvPr name="Freeform 6" id="6"/>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4">
              <a:extLst>
                <a:ext uri="{96DAC541-7B7A-43D3-8B79-37D633B846F1}">
                  <asvg:svgBlip xmlns:asvg="http://schemas.microsoft.com/office/drawing/2016/SVG/main" r:embed="rId5"/>
                </a:ext>
              </a:extLst>
            </a:blip>
            <a:stretch>
              <a:fillRect l="0" t="-180" r="0" b="-180"/>
            </a:stretch>
          </a:blipFill>
        </p:spPr>
      </p:sp>
    </p:spTree>
  </p:cSld>
  <p:clrMapOvr>
    <a:masterClrMapping/>
  </p:clrMapOvr>
</p:sld>
</file>

<file path=ppt/slides/slide28.xml><?xml version="1.0" encoding="utf-8"?>
<p:sld xmlns:p="http://schemas.openxmlformats.org/presentationml/2006/main" xmlns:a="http://schemas.openxmlformats.org/drawingml/2006/main">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488575" y="981075"/>
            <a:ext cx="17310850" cy="8741664"/>
            <a:chOff x="0" y="0"/>
            <a:chExt cx="23081133" cy="11655552"/>
          </a:xfrm>
        </p:grpSpPr>
        <p:sp>
          <p:nvSpPr>
            <p:cNvPr name="Freeform 3" id="3"/>
            <p:cNvSpPr/>
            <p:nvPr/>
          </p:nvSpPr>
          <p:spPr>
            <a:xfrm flipH="false" flipV="false" rot="0">
              <a:off x="0" y="0"/>
              <a:ext cx="23081134" cy="11655552"/>
            </a:xfrm>
            <a:custGeom>
              <a:avLst/>
              <a:gdLst/>
              <a:ahLst/>
              <a:cxnLst/>
              <a:rect r="r" b="b" t="t" l="l"/>
              <a:pathLst>
                <a:path h="11655552" w="23081134">
                  <a:moveTo>
                    <a:pt x="0" y="0"/>
                  </a:moveTo>
                  <a:lnTo>
                    <a:pt x="23081134" y="0"/>
                  </a:lnTo>
                  <a:lnTo>
                    <a:pt x="23081134" y="11655552"/>
                  </a:lnTo>
                  <a:lnTo>
                    <a:pt x="0" y="11655552"/>
                  </a:lnTo>
                  <a:close/>
                </a:path>
              </a:pathLst>
            </a:custGeom>
            <a:solidFill>
              <a:srgbClr val="000000">
                <a:alpha val="0"/>
              </a:srgbClr>
            </a:solidFill>
          </p:spPr>
        </p:sp>
        <p:sp>
          <p:nvSpPr>
            <p:cNvPr name="TextBox 4" id="4"/>
            <p:cNvSpPr txBox="true"/>
            <p:nvPr/>
          </p:nvSpPr>
          <p:spPr>
            <a:xfrm>
              <a:off x="0" y="-47625"/>
              <a:ext cx="23081133" cy="11703177"/>
            </a:xfrm>
            <a:prstGeom prst="rect">
              <a:avLst/>
            </a:prstGeom>
          </p:spPr>
          <p:txBody>
            <a:bodyPr anchor="t" rtlCol="false" tIns="0" lIns="0" bIns="0" rIns="0"/>
            <a:lstStyle/>
            <a:p>
              <a:pPr algn="ctr">
                <a:lnSpc>
                  <a:spcPts val="3834"/>
                </a:lnSpc>
              </a:pPr>
              <a:r>
                <a:rPr lang="en-US" sz="2738" b="true">
                  <a:solidFill>
                    <a:srgbClr val="000000"/>
                  </a:solidFill>
                  <a:latin typeface="Open Sans Bold"/>
                  <a:ea typeface="Open Sans Bold"/>
                  <a:cs typeface="Open Sans Bold"/>
                  <a:sym typeface="Open Sans Bold"/>
                </a:rPr>
                <a:t>Project Presentation - Internship Overview</a:t>
              </a:r>
            </a:p>
            <a:p>
              <a:pPr algn="ctr">
                <a:lnSpc>
                  <a:spcPts val="3834"/>
                </a:lnSpc>
              </a:pPr>
            </a:p>
            <a:p>
              <a:pPr algn="l">
                <a:lnSpc>
                  <a:spcPts val="3834"/>
                </a:lnSpc>
              </a:pPr>
              <a:r>
                <a:rPr lang="en-US" sz="2738" b="true">
                  <a:solidFill>
                    <a:srgbClr val="000000"/>
                  </a:solidFill>
                  <a:latin typeface="Open Sans Bold"/>
                  <a:ea typeface="Open Sans Bold"/>
                  <a:cs typeface="Open Sans Bold"/>
                  <a:sym typeface="Open Sans Bold"/>
                </a:rPr>
                <a:t>During my Data Analyst internship at Kulturehire, I gained hands-on experience in the end-to-end data analysis process. The internship covered:</a:t>
              </a:r>
            </a:p>
            <a:p>
              <a:pPr algn="l" marL="626172" indent="-208724" lvl="2">
                <a:lnSpc>
                  <a:spcPts val="3834"/>
                </a:lnSpc>
                <a:buFont typeface="Arial"/>
                <a:buChar char="⚬"/>
              </a:pPr>
              <a:r>
                <a:rPr lang="en-US" b="true" sz="2738">
                  <a:solidFill>
                    <a:srgbClr val="000000"/>
                  </a:solidFill>
                  <a:latin typeface="Open Sans Bold"/>
                  <a:ea typeface="Open Sans Bold"/>
                  <a:cs typeface="Open Sans Bold"/>
                  <a:sym typeface="Open Sans Bold"/>
                </a:rPr>
                <a:t>Data Collection &amp; Cleaning: Acquired skills in gathering, cleaning, and standardizing raw data to ensure accuracy and consistency.</a:t>
              </a:r>
            </a:p>
            <a:p>
              <a:pPr algn="l" marL="626172" indent="-208724" lvl="2">
                <a:lnSpc>
                  <a:spcPts val="3834"/>
                </a:lnSpc>
                <a:buFont typeface="Arial"/>
                <a:buChar char="⚬"/>
              </a:pPr>
              <a:r>
                <a:rPr lang="en-US" b="true" sz="2738">
                  <a:solidFill>
                    <a:srgbClr val="000000"/>
                  </a:solidFill>
                  <a:latin typeface="Open Sans Bold"/>
                  <a:ea typeface="Open Sans Bold"/>
                  <a:cs typeface="Open Sans Bold"/>
                  <a:sym typeface="Open Sans Bold"/>
                </a:rPr>
                <a:t>Exploratory Data Analysis (EDA): Applied statistical techniques to uncover patterns, trends, and insights within datasets.</a:t>
              </a:r>
            </a:p>
            <a:p>
              <a:pPr algn="l" marL="626172" indent="-208724" lvl="2">
                <a:lnSpc>
                  <a:spcPts val="3834"/>
                </a:lnSpc>
                <a:buFont typeface="Arial"/>
                <a:buChar char="⚬"/>
              </a:pPr>
              <a:r>
                <a:rPr lang="en-US" b="true" sz="2738">
                  <a:solidFill>
                    <a:srgbClr val="000000"/>
                  </a:solidFill>
                  <a:latin typeface="Open Sans Bold"/>
                  <a:ea typeface="Open Sans Bold"/>
                  <a:cs typeface="Open Sans Bold"/>
                  <a:sym typeface="Open Sans Bold"/>
                </a:rPr>
                <a:t>SQL for Data Analysis: Used SQL queries for data extraction, transformation, and manipulation to drive meaningful insights.</a:t>
              </a:r>
            </a:p>
            <a:p>
              <a:pPr algn="l" marL="626172" indent="-208724" lvl="2">
                <a:lnSpc>
                  <a:spcPts val="3834"/>
                </a:lnSpc>
                <a:buFont typeface="Arial"/>
                <a:buChar char="⚬"/>
              </a:pPr>
              <a:r>
                <a:rPr lang="en-US" b="true" sz="2738">
                  <a:solidFill>
                    <a:srgbClr val="000000"/>
                  </a:solidFill>
                  <a:latin typeface="Open Sans Bold"/>
                  <a:ea typeface="Open Sans Bold"/>
                  <a:cs typeface="Open Sans Bold"/>
                  <a:sym typeface="Open Sans Bold"/>
                </a:rPr>
                <a:t>Executive Dashboards (Excel &amp; Power BI): Designed interactive dashboards to visualize key metrics and support data-driven decision-making.</a:t>
              </a:r>
            </a:p>
            <a:p>
              <a:pPr algn="l" marL="626172" indent="-208724" lvl="2">
                <a:lnSpc>
                  <a:spcPts val="3834"/>
                </a:lnSpc>
                <a:buFont typeface="Arial"/>
                <a:buChar char="⚬"/>
              </a:pPr>
              <a:r>
                <a:rPr lang="en-US" b="true" sz="2738">
                  <a:solidFill>
                    <a:srgbClr val="000000"/>
                  </a:solidFill>
                  <a:latin typeface="Open Sans Bold"/>
                  <a:ea typeface="Open Sans Bold"/>
                  <a:cs typeface="Open Sans Bold"/>
                  <a:sym typeface="Open Sans Bold"/>
                </a:rPr>
                <a:t>Final Project Presentation: Combined all learned concepts to analyze a real-world dataset and present findings through compelling storytelling and visualizations.</a:t>
              </a:r>
            </a:p>
            <a:p>
              <a:pPr algn="ctr" marL="626172" indent="-208724" lvl="2">
                <a:lnSpc>
                  <a:spcPts val="3834"/>
                </a:lnSpc>
              </a:pPr>
            </a:p>
            <a:p>
              <a:pPr algn="l" marL="626172" indent="-208724" lvl="2">
                <a:lnSpc>
                  <a:spcPts val="3834"/>
                </a:lnSpc>
              </a:pPr>
              <a:r>
                <a:rPr lang="en-US" b="true" sz="2738">
                  <a:solidFill>
                    <a:srgbClr val="000000"/>
                  </a:solidFill>
                  <a:latin typeface="Open Sans Bold"/>
                  <a:ea typeface="Open Sans Bold"/>
                  <a:cs typeface="Open Sans Bold"/>
                  <a:sym typeface="Open Sans Bold"/>
                </a:rPr>
                <a:t>This internship enhanced my analytical skills, problem-solving abilities, and proficiency with industry-standard tools, preparing me for real-world data challenges.</a:t>
              </a:r>
            </a:p>
            <a:p>
              <a:pPr algn="ctr" marL="626172" indent="-208724" lvl="2">
                <a:lnSpc>
                  <a:spcPts val="3834"/>
                </a:lnSpc>
              </a:pPr>
            </a:p>
          </p:txBody>
        </p:sp>
      </p:grpSp>
    </p:spTree>
  </p:cSld>
  <p:clrMapOvr>
    <a:masterClrMapping/>
  </p:clrMapOvr>
</p:sld>
</file>

<file path=ppt/slides/slide2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61" t="0" r="-61" b="0"/>
            </a:stretch>
          </a:blipFill>
        </p:spPr>
      </p:sp>
      <p:sp>
        <p:nvSpPr>
          <p:cNvPr name="Freeform 3" id="3"/>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4">
              <a:extLst>
                <a:ext uri="{96DAC541-7B7A-43D3-8B79-37D633B846F1}">
                  <asvg:svgBlip xmlns:asvg="http://schemas.microsoft.com/office/drawing/2016/SVG/main" r:embed="rId5"/>
                </a:ext>
              </a:extLst>
            </a:blip>
            <a:stretch>
              <a:fillRect l="0" t="-13" r="0" b="-13"/>
            </a:stretch>
          </a:blipFill>
        </p:spPr>
      </p:sp>
      <p:sp>
        <p:nvSpPr>
          <p:cNvPr name="Freeform 4" id="4"/>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6">
              <a:extLst>
                <a:ext uri="{96DAC541-7B7A-43D3-8B79-37D633B846F1}">
                  <asvg:svgBlip xmlns:asvg="http://schemas.microsoft.com/office/drawing/2016/SVG/main" r:embed="rId7"/>
                </a:ext>
              </a:extLst>
            </a:blip>
            <a:stretch>
              <a:fillRect l="0" t="-180" r="0" b="-180"/>
            </a:stretch>
          </a:blipFill>
        </p:spPr>
      </p:sp>
      <p:sp>
        <p:nvSpPr>
          <p:cNvPr name="Freeform 5" id="5"/>
          <p:cNvSpPr/>
          <p:nvPr/>
        </p:nvSpPr>
        <p:spPr>
          <a:xfrm flipH="false" flipV="false" rot="0">
            <a:off x="4645017" y="3998304"/>
            <a:ext cx="8997967" cy="2290392"/>
          </a:xfrm>
          <a:custGeom>
            <a:avLst/>
            <a:gdLst/>
            <a:ahLst/>
            <a:cxnLst/>
            <a:rect r="r" b="b" t="t" l="l"/>
            <a:pathLst>
              <a:path h="2290392" w="8997967">
                <a:moveTo>
                  <a:pt x="0" y="0"/>
                </a:moveTo>
                <a:lnTo>
                  <a:pt x="8997967" y="0"/>
                </a:lnTo>
                <a:lnTo>
                  <a:pt x="8997967" y="2290392"/>
                </a:lnTo>
                <a:lnTo>
                  <a:pt x="0" y="2290392"/>
                </a:lnTo>
                <a:lnTo>
                  <a:pt x="0" y="0"/>
                </a:lnTo>
                <a:close/>
              </a:path>
            </a:pathLst>
          </a:custGeom>
          <a:blipFill>
            <a:blip r:embed="rId8">
              <a:extLst>
                <a:ext uri="{96DAC541-7B7A-43D3-8B79-37D633B846F1}">
                  <asvg:svgBlip xmlns:asvg="http://schemas.microsoft.com/office/drawing/2016/SVG/main" r:embed="rId9"/>
                </a:ext>
              </a:extLst>
            </a:blip>
            <a:stretch>
              <a:fillRect l="0" t="-302" r="0" b="-302"/>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4362926" y="3202741"/>
            <a:ext cx="9562148" cy="3767217"/>
            <a:chOff x="0" y="0"/>
            <a:chExt cx="12749531" cy="5022956"/>
          </a:xfrm>
        </p:grpSpPr>
        <p:sp>
          <p:nvSpPr>
            <p:cNvPr name="Freeform 4" id="4"/>
            <p:cNvSpPr/>
            <p:nvPr/>
          </p:nvSpPr>
          <p:spPr>
            <a:xfrm flipH="false" flipV="false" rot="0">
              <a:off x="0" y="0"/>
              <a:ext cx="12749531" cy="5022956"/>
            </a:xfrm>
            <a:custGeom>
              <a:avLst/>
              <a:gdLst/>
              <a:ahLst/>
              <a:cxnLst/>
              <a:rect r="r" b="b" t="t" l="l"/>
              <a:pathLst>
                <a:path h="5022956" w="12749531">
                  <a:moveTo>
                    <a:pt x="0" y="0"/>
                  </a:moveTo>
                  <a:lnTo>
                    <a:pt x="12749531" y="0"/>
                  </a:lnTo>
                  <a:lnTo>
                    <a:pt x="12749531" y="5022956"/>
                  </a:lnTo>
                  <a:lnTo>
                    <a:pt x="0" y="5022956"/>
                  </a:lnTo>
                  <a:close/>
                </a:path>
              </a:pathLst>
            </a:custGeom>
            <a:solidFill>
              <a:srgbClr val="000000">
                <a:alpha val="0"/>
              </a:srgbClr>
            </a:solidFill>
          </p:spPr>
        </p:sp>
        <p:sp>
          <p:nvSpPr>
            <p:cNvPr name="TextBox 5" id="5"/>
            <p:cNvSpPr txBox="true"/>
            <p:nvPr/>
          </p:nvSpPr>
          <p:spPr>
            <a:xfrm>
              <a:off x="0" y="-123825"/>
              <a:ext cx="12749531" cy="5146781"/>
            </a:xfrm>
            <a:prstGeom prst="rect">
              <a:avLst/>
            </a:prstGeom>
          </p:spPr>
          <p:txBody>
            <a:bodyPr anchor="t" rtlCol="false" tIns="0" lIns="0" bIns="0" rIns="0"/>
            <a:lstStyle/>
            <a:p>
              <a:pPr algn="ctr">
                <a:lnSpc>
                  <a:spcPts val="8604"/>
                </a:lnSpc>
              </a:pPr>
              <a:r>
                <a:rPr lang="en-US" sz="6145" b="true">
                  <a:solidFill>
                    <a:srgbClr val="000000"/>
                  </a:solidFill>
                  <a:latin typeface="Open Sans Bold"/>
                  <a:ea typeface="Open Sans Bold"/>
                  <a:cs typeface="Open Sans Bold"/>
                  <a:sym typeface="Open Sans Bold"/>
                </a:rPr>
                <a:t>Stage 1 :</a:t>
              </a:r>
            </a:p>
            <a:p>
              <a:pPr algn="ctr">
                <a:lnSpc>
                  <a:spcPts val="10812"/>
                </a:lnSpc>
              </a:pPr>
              <a:r>
                <a:rPr lang="en-US" sz="7722" b="true">
                  <a:solidFill>
                    <a:srgbClr val="000000"/>
                  </a:solidFill>
                  <a:latin typeface="Open Sans Bold"/>
                  <a:ea typeface="Open Sans Bold"/>
                  <a:cs typeface="Open Sans Bold"/>
                  <a:sym typeface="Open Sans Bold"/>
                </a:rPr>
                <a:t>Problem Statement</a:t>
              </a:r>
            </a:p>
            <a:p>
              <a:pPr algn="ctr">
                <a:lnSpc>
                  <a:spcPts val="10812"/>
                </a:lnSpc>
              </a:pPr>
              <a:r>
                <a:rPr lang="en-US" sz="7722" b="true">
                  <a:solidFill>
                    <a:srgbClr val="000000"/>
                  </a:solidFill>
                  <a:latin typeface="Open Sans Bold"/>
                  <a:ea typeface="Open Sans Bold"/>
                  <a:cs typeface="Open Sans Bold"/>
                  <a:sym typeface="Open Sans Bold"/>
                </a:rPr>
                <a:t> Documentation</a:t>
              </a:r>
            </a:p>
          </p:txBody>
        </p:sp>
      </p:grpSp>
      <p:sp>
        <p:nvSpPr>
          <p:cNvPr name="Freeform 6" id="6"/>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4">
              <a:extLst>
                <a:ext uri="{96DAC541-7B7A-43D3-8B79-37D633B846F1}">
                  <asvg:svgBlip xmlns:asvg="http://schemas.microsoft.com/office/drawing/2016/SVG/main" r:embed="rId5"/>
                </a:ext>
              </a:extLst>
            </a:blip>
            <a:stretch>
              <a:fillRect l="0" t="-180" r="0" b="-18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481565" y="1660781"/>
            <a:ext cx="8274767" cy="8274767"/>
          </a:xfrm>
          <a:custGeom>
            <a:avLst/>
            <a:gdLst/>
            <a:ahLst/>
            <a:cxnLst/>
            <a:rect r="r" b="b" t="t" l="l"/>
            <a:pathLst>
              <a:path h="8274767" w="8274767">
                <a:moveTo>
                  <a:pt x="0" y="0"/>
                </a:moveTo>
                <a:lnTo>
                  <a:pt x="8274767" y="0"/>
                </a:lnTo>
                <a:lnTo>
                  <a:pt x="8274767" y="8274767"/>
                </a:lnTo>
                <a:lnTo>
                  <a:pt x="0" y="827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701186" y="1660781"/>
            <a:ext cx="8274767" cy="8274767"/>
          </a:xfrm>
          <a:custGeom>
            <a:avLst/>
            <a:gdLst/>
            <a:ahLst/>
            <a:cxnLst/>
            <a:rect r="r" b="b" t="t" l="l"/>
            <a:pathLst>
              <a:path h="8274767" w="8274767">
                <a:moveTo>
                  <a:pt x="0" y="0"/>
                </a:moveTo>
                <a:lnTo>
                  <a:pt x="8274767" y="0"/>
                </a:lnTo>
                <a:lnTo>
                  <a:pt x="8274767" y="8274767"/>
                </a:lnTo>
                <a:lnTo>
                  <a:pt x="0" y="827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396890" y="1576107"/>
            <a:ext cx="8444117" cy="8444117"/>
          </a:xfrm>
          <a:custGeom>
            <a:avLst/>
            <a:gdLst/>
            <a:ahLst/>
            <a:cxnLst/>
            <a:rect r="r" b="b" t="t" l="l"/>
            <a:pathLst>
              <a:path h="8444117" w="8444117">
                <a:moveTo>
                  <a:pt x="0" y="0"/>
                </a:moveTo>
                <a:lnTo>
                  <a:pt x="8444117" y="0"/>
                </a:lnTo>
                <a:lnTo>
                  <a:pt x="8444117" y="8444117"/>
                </a:lnTo>
                <a:lnTo>
                  <a:pt x="0" y="844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5" id="5"/>
          <p:cNvGrpSpPr/>
          <p:nvPr/>
        </p:nvGrpSpPr>
        <p:grpSpPr>
          <a:xfrm rot="0">
            <a:off x="1210217" y="2111954"/>
            <a:ext cx="6817461" cy="7579433"/>
            <a:chOff x="0" y="0"/>
            <a:chExt cx="9089948" cy="10105911"/>
          </a:xfrm>
        </p:grpSpPr>
        <p:sp>
          <p:nvSpPr>
            <p:cNvPr name="Freeform 6" id="6"/>
            <p:cNvSpPr/>
            <p:nvPr/>
          </p:nvSpPr>
          <p:spPr>
            <a:xfrm flipH="false" flipV="false" rot="0">
              <a:off x="0" y="0"/>
              <a:ext cx="9089948" cy="10105911"/>
            </a:xfrm>
            <a:custGeom>
              <a:avLst/>
              <a:gdLst/>
              <a:ahLst/>
              <a:cxnLst/>
              <a:rect r="r" b="b" t="t" l="l"/>
              <a:pathLst>
                <a:path h="10105911" w="9089948">
                  <a:moveTo>
                    <a:pt x="0" y="0"/>
                  </a:moveTo>
                  <a:lnTo>
                    <a:pt x="9089948" y="0"/>
                  </a:lnTo>
                  <a:lnTo>
                    <a:pt x="9089948" y="10105911"/>
                  </a:lnTo>
                  <a:lnTo>
                    <a:pt x="0" y="10105911"/>
                  </a:lnTo>
                  <a:close/>
                </a:path>
              </a:pathLst>
            </a:custGeom>
            <a:solidFill>
              <a:srgbClr val="000000">
                <a:alpha val="0"/>
              </a:srgbClr>
            </a:solidFill>
          </p:spPr>
        </p:sp>
        <p:sp>
          <p:nvSpPr>
            <p:cNvPr name="TextBox 7" id="7"/>
            <p:cNvSpPr txBox="true"/>
            <p:nvPr/>
          </p:nvSpPr>
          <p:spPr>
            <a:xfrm>
              <a:off x="0" y="-57150"/>
              <a:ext cx="9089948" cy="10163061"/>
            </a:xfrm>
            <a:prstGeom prst="rect">
              <a:avLst/>
            </a:prstGeom>
          </p:spPr>
          <p:txBody>
            <a:bodyPr anchor="t" rtlCol="false" tIns="0" lIns="0" bIns="0" rIns="0"/>
            <a:lstStyle/>
            <a:p>
              <a:pPr algn="ctr">
                <a:lnSpc>
                  <a:spcPts val="4335"/>
                </a:lnSpc>
              </a:pPr>
              <a:r>
                <a:rPr lang="en-US" sz="3097" b="true">
                  <a:solidFill>
                    <a:srgbClr val="000000"/>
                  </a:solidFill>
                  <a:latin typeface="Open Sans Bold"/>
                  <a:ea typeface="Open Sans Bold"/>
                  <a:cs typeface="Open Sans Bold"/>
                  <a:sym typeface="Open Sans Bold"/>
                </a:rPr>
                <a:t>Current Trends and Challenges in Gen Z Career Choicesand Employment</a:t>
              </a:r>
            </a:p>
            <a:p>
              <a:pPr algn="ctr">
                <a:lnSpc>
                  <a:spcPts val="4335"/>
                </a:lnSpc>
              </a:pPr>
            </a:p>
            <a:p>
              <a:pPr algn="ctr">
                <a:lnSpc>
                  <a:spcPts val="4335"/>
                </a:lnSpc>
              </a:pPr>
              <a:r>
                <a:rPr lang="en-US" sz="3097" b="true">
                  <a:solidFill>
                    <a:srgbClr val="000000"/>
                  </a:solidFill>
                  <a:latin typeface="Open Sans Bold"/>
                  <a:ea typeface="Open Sans Bold"/>
                  <a:cs typeface="Open Sans Bold"/>
                  <a:sym typeface="Open Sans Bold"/>
                </a:rPr>
                <a:t>○Gen Z is drawn to industries like technology, education, and healthcare. They prioritize socialactivism and valueworking for organizations whose ethics and values align with their own. Salary is less important than meaningful work, company practices, and social impact.</a:t>
              </a:r>
            </a:p>
            <a:p>
              <a:pPr algn="ctr">
                <a:lnSpc>
                  <a:spcPts val="4335"/>
                </a:lnSpc>
              </a:pPr>
            </a:p>
          </p:txBody>
        </p:sp>
      </p:grpSp>
      <p:grpSp>
        <p:nvGrpSpPr>
          <p:cNvPr name="Group 8" id="8"/>
          <p:cNvGrpSpPr/>
          <p:nvPr/>
        </p:nvGrpSpPr>
        <p:grpSpPr>
          <a:xfrm rot="-5400000">
            <a:off x="5032890" y="5279448"/>
            <a:ext cx="8117443" cy="880112"/>
            <a:chOff x="0" y="0"/>
            <a:chExt cx="10823257" cy="1173483"/>
          </a:xfrm>
        </p:grpSpPr>
        <p:sp>
          <p:nvSpPr>
            <p:cNvPr name="Freeform 9" id="9"/>
            <p:cNvSpPr/>
            <p:nvPr/>
          </p:nvSpPr>
          <p:spPr>
            <a:xfrm flipH="false" flipV="false" rot="0">
              <a:off x="0" y="0"/>
              <a:ext cx="10823257" cy="1173483"/>
            </a:xfrm>
            <a:custGeom>
              <a:avLst/>
              <a:gdLst/>
              <a:ahLst/>
              <a:cxnLst/>
              <a:rect r="r" b="b" t="t" l="l"/>
              <a:pathLst>
                <a:path h="1173483" w="10823257">
                  <a:moveTo>
                    <a:pt x="0" y="0"/>
                  </a:moveTo>
                  <a:lnTo>
                    <a:pt x="10823257" y="0"/>
                  </a:lnTo>
                  <a:lnTo>
                    <a:pt x="10823257" y="1173483"/>
                  </a:lnTo>
                  <a:lnTo>
                    <a:pt x="0" y="1173483"/>
                  </a:lnTo>
                  <a:close/>
                </a:path>
              </a:pathLst>
            </a:custGeom>
            <a:solidFill>
              <a:srgbClr val="000000">
                <a:alpha val="0"/>
              </a:srgbClr>
            </a:solidFill>
          </p:spPr>
        </p:sp>
        <p:sp>
          <p:nvSpPr>
            <p:cNvPr name="TextBox 10" id="10"/>
            <p:cNvSpPr txBox="true"/>
            <p:nvPr/>
          </p:nvSpPr>
          <p:spPr>
            <a:xfrm>
              <a:off x="0" y="-104775"/>
              <a:ext cx="10823257"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 - - - - - - - - - - - - - - - - - - - -</a:t>
              </a:r>
            </a:p>
          </p:txBody>
        </p:sp>
      </p:grpSp>
      <p:sp>
        <p:nvSpPr>
          <p:cNvPr name="Freeform 11" id="11"/>
          <p:cNvSpPr/>
          <p:nvPr/>
        </p:nvSpPr>
        <p:spPr>
          <a:xfrm flipH="false" flipV="false" rot="0">
            <a:off x="9616511" y="1576107"/>
            <a:ext cx="8444117" cy="8444117"/>
          </a:xfrm>
          <a:custGeom>
            <a:avLst/>
            <a:gdLst/>
            <a:ahLst/>
            <a:cxnLst/>
            <a:rect r="r" b="b" t="t" l="l"/>
            <a:pathLst>
              <a:path h="8444117" w="8444117">
                <a:moveTo>
                  <a:pt x="0" y="0"/>
                </a:moveTo>
                <a:lnTo>
                  <a:pt x="8444117" y="0"/>
                </a:lnTo>
                <a:lnTo>
                  <a:pt x="8444117" y="8444117"/>
                </a:lnTo>
                <a:lnTo>
                  <a:pt x="0" y="844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2" id="12"/>
          <p:cNvGrpSpPr/>
          <p:nvPr/>
        </p:nvGrpSpPr>
        <p:grpSpPr>
          <a:xfrm rot="0">
            <a:off x="1210217" y="634364"/>
            <a:ext cx="5878351" cy="712472"/>
            <a:chOff x="0" y="0"/>
            <a:chExt cx="7837801" cy="949963"/>
          </a:xfrm>
        </p:grpSpPr>
        <p:sp>
          <p:nvSpPr>
            <p:cNvPr name="Freeform 13" id="13"/>
            <p:cNvSpPr/>
            <p:nvPr/>
          </p:nvSpPr>
          <p:spPr>
            <a:xfrm flipH="false" flipV="false" rot="0">
              <a:off x="0" y="0"/>
              <a:ext cx="7837801" cy="949963"/>
            </a:xfrm>
            <a:custGeom>
              <a:avLst/>
              <a:gdLst/>
              <a:ahLst/>
              <a:cxnLst/>
              <a:rect r="r" b="b" t="t" l="l"/>
              <a:pathLst>
                <a:path h="949963" w="7837801">
                  <a:moveTo>
                    <a:pt x="0" y="0"/>
                  </a:moveTo>
                  <a:lnTo>
                    <a:pt x="7837801" y="0"/>
                  </a:lnTo>
                  <a:lnTo>
                    <a:pt x="7837801" y="949963"/>
                  </a:lnTo>
                  <a:lnTo>
                    <a:pt x="0" y="949963"/>
                  </a:lnTo>
                  <a:close/>
                </a:path>
              </a:pathLst>
            </a:custGeom>
            <a:solidFill>
              <a:srgbClr val="000000">
                <a:alpha val="0"/>
              </a:srgbClr>
            </a:solidFill>
          </p:spPr>
        </p:sp>
        <p:sp>
          <p:nvSpPr>
            <p:cNvPr name="TextBox 14" id="14"/>
            <p:cNvSpPr txBox="true"/>
            <p:nvPr/>
          </p:nvSpPr>
          <p:spPr>
            <a:xfrm>
              <a:off x="0" y="-76200"/>
              <a:ext cx="7837801" cy="1026163"/>
            </a:xfrm>
            <a:prstGeom prst="rect">
              <a:avLst/>
            </a:prstGeom>
          </p:spPr>
          <p:txBody>
            <a:bodyPr anchor="t" rtlCol="false" tIns="0" lIns="0" bIns="0" rIns="0"/>
            <a:lstStyle/>
            <a:p>
              <a:pPr algn="ctr">
                <a:lnSpc>
                  <a:spcPts val="5878"/>
                </a:lnSpc>
              </a:pPr>
              <a:r>
                <a:rPr lang="en-US" sz="4198" b="true">
                  <a:solidFill>
                    <a:srgbClr val="000000"/>
                  </a:solidFill>
                  <a:latin typeface="Open Sans Bold"/>
                  <a:ea typeface="Open Sans Bold"/>
                  <a:cs typeface="Open Sans Bold"/>
                  <a:sym typeface="Open Sans Bold"/>
                </a:rPr>
                <a:t>What is happing ?</a:t>
              </a:r>
            </a:p>
          </p:txBody>
        </p:sp>
      </p:grpSp>
      <p:grpSp>
        <p:nvGrpSpPr>
          <p:cNvPr name="Group 15" id="15"/>
          <p:cNvGrpSpPr/>
          <p:nvPr/>
        </p:nvGrpSpPr>
        <p:grpSpPr>
          <a:xfrm rot="0">
            <a:off x="11172765" y="634364"/>
            <a:ext cx="5878351" cy="712472"/>
            <a:chOff x="0" y="0"/>
            <a:chExt cx="7837801" cy="949963"/>
          </a:xfrm>
        </p:grpSpPr>
        <p:sp>
          <p:nvSpPr>
            <p:cNvPr name="Freeform 16" id="16"/>
            <p:cNvSpPr/>
            <p:nvPr/>
          </p:nvSpPr>
          <p:spPr>
            <a:xfrm flipH="false" flipV="false" rot="0">
              <a:off x="0" y="0"/>
              <a:ext cx="7837801" cy="949963"/>
            </a:xfrm>
            <a:custGeom>
              <a:avLst/>
              <a:gdLst/>
              <a:ahLst/>
              <a:cxnLst/>
              <a:rect r="r" b="b" t="t" l="l"/>
              <a:pathLst>
                <a:path h="949963" w="7837801">
                  <a:moveTo>
                    <a:pt x="0" y="0"/>
                  </a:moveTo>
                  <a:lnTo>
                    <a:pt x="7837801" y="0"/>
                  </a:lnTo>
                  <a:lnTo>
                    <a:pt x="7837801" y="949963"/>
                  </a:lnTo>
                  <a:lnTo>
                    <a:pt x="0" y="949963"/>
                  </a:lnTo>
                  <a:close/>
                </a:path>
              </a:pathLst>
            </a:custGeom>
            <a:solidFill>
              <a:srgbClr val="000000">
                <a:alpha val="0"/>
              </a:srgbClr>
            </a:solidFill>
          </p:spPr>
        </p:sp>
        <p:sp>
          <p:nvSpPr>
            <p:cNvPr name="TextBox 17" id="17"/>
            <p:cNvSpPr txBox="true"/>
            <p:nvPr/>
          </p:nvSpPr>
          <p:spPr>
            <a:xfrm>
              <a:off x="0" y="-76200"/>
              <a:ext cx="7837801" cy="1026163"/>
            </a:xfrm>
            <a:prstGeom prst="rect">
              <a:avLst/>
            </a:prstGeom>
          </p:spPr>
          <p:txBody>
            <a:bodyPr anchor="t" rtlCol="false" tIns="0" lIns="0" bIns="0" rIns="0"/>
            <a:lstStyle/>
            <a:p>
              <a:pPr algn="ctr">
                <a:lnSpc>
                  <a:spcPts val="5878"/>
                </a:lnSpc>
              </a:pPr>
              <a:r>
                <a:rPr lang="en-US" sz="4198" b="true">
                  <a:solidFill>
                    <a:srgbClr val="000000"/>
                  </a:solidFill>
                  <a:latin typeface="Open Sans Bold"/>
                  <a:ea typeface="Open Sans Bold"/>
                  <a:cs typeface="Open Sans Bold"/>
                  <a:sym typeface="Open Sans Bold"/>
                </a:rPr>
                <a:t>Why is happing ?</a:t>
              </a:r>
            </a:p>
          </p:txBody>
        </p:sp>
      </p:grpSp>
      <p:grpSp>
        <p:nvGrpSpPr>
          <p:cNvPr name="Group 18" id="18"/>
          <p:cNvGrpSpPr/>
          <p:nvPr/>
        </p:nvGrpSpPr>
        <p:grpSpPr>
          <a:xfrm rot="0">
            <a:off x="10276521" y="2218335"/>
            <a:ext cx="7124096" cy="7376196"/>
            <a:chOff x="0" y="0"/>
            <a:chExt cx="9498795" cy="9834928"/>
          </a:xfrm>
        </p:grpSpPr>
        <p:sp>
          <p:nvSpPr>
            <p:cNvPr name="Freeform 19" id="19"/>
            <p:cNvSpPr/>
            <p:nvPr/>
          </p:nvSpPr>
          <p:spPr>
            <a:xfrm flipH="false" flipV="false" rot="0">
              <a:off x="0" y="0"/>
              <a:ext cx="9498795" cy="9834928"/>
            </a:xfrm>
            <a:custGeom>
              <a:avLst/>
              <a:gdLst/>
              <a:ahLst/>
              <a:cxnLst/>
              <a:rect r="r" b="b" t="t" l="l"/>
              <a:pathLst>
                <a:path h="9834928" w="9498795">
                  <a:moveTo>
                    <a:pt x="0" y="0"/>
                  </a:moveTo>
                  <a:lnTo>
                    <a:pt x="9498795" y="0"/>
                  </a:lnTo>
                  <a:lnTo>
                    <a:pt x="9498795" y="9834928"/>
                  </a:lnTo>
                  <a:lnTo>
                    <a:pt x="0" y="9834928"/>
                  </a:lnTo>
                  <a:close/>
                </a:path>
              </a:pathLst>
            </a:custGeom>
            <a:solidFill>
              <a:srgbClr val="000000">
                <a:alpha val="0"/>
              </a:srgbClr>
            </a:solidFill>
          </p:spPr>
        </p:sp>
        <p:sp>
          <p:nvSpPr>
            <p:cNvPr name="TextBox 20" id="20"/>
            <p:cNvSpPr txBox="true"/>
            <p:nvPr/>
          </p:nvSpPr>
          <p:spPr>
            <a:xfrm>
              <a:off x="0" y="-47625"/>
              <a:ext cx="9498795" cy="9882553"/>
            </a:xfrm>
            <a:prstGeom prst="rect">
              <a:avLst/>
            </a:prstGeom>
          </p:spPr>
          <p:txBody>
            <a:bodyPr anchor="t" rtlCol="false" tIns="0" lIns="0" bIns="0" rIns="0"/>
            <a:lstStyle/>
            <a:p>
              <a:pPr algn="ctr">
                <a:lnSpc>
                  <a:spcPts val="3691"/>
                </a:lnSpc>
              </a:pPr>
              <a:r>
                <a:rPr lang="en-US" sz="2635" b="true">
                  <a:solidFill>
                    <a:srgbClr val="000000"/>
                  </a:solidFill>
                  <a:latin typeface="Open Sans Bold"/>
                  <a:ea typeface="Open Sans Bold"/>
                  <a:cs typeface="Open Sans Bold"/>
                  <a:sym typeface="Open Sans Bold"/>
                </a:rPr>
                <a:t>1.Importance of Understanding Gen Z CareerPreferences:</a:t>
              </a:r>
            </a:p>
            <a:p>
              <a:pPr algn="ctr">
                <a:lnSpc>
                  <a:spcPts val="3691"/>
                </a:lnSpc>
              </a:pPr>
              <a:r>
                <a:rPr lang="en-US" sz="2635" b="true">
                  <a:solidFill>
                    <a:srgbClr val="000000"/>
                  </a:solidFill>
                  <a:latin typeface="Open Sans Bold"/>
                  <a:ea typeface="Open Sans Bold"/>
                  <a:cs typeface="Open Sans Bold"/>
                  <a:sym typeface="Open Sans Bold"/>
                </a:rPr>
                <a:t>○It is essential for employers, educators, and policymakers to understand Gen Z's career aspirations to foster talent, adapt to workforce changes, and promote societal progress.</a:t>
              </a:r>
            </a:p>
            <a:p>
              <a:pPr algn="ctr">
                <a:lnSpc>
                  <a:spcPts val="3691"/>
                </a:lnSpc>
              </a:pPr>
            </a:p>
            <a:p>
              <a:pPr algn="ctr">
                <a:lnSpc>
                  <a:spcPts val="3691"/>
                </a:lnSpc>
              </a:pPr>
              <a:r>
                <a:rPr lang="en-US" sz="2635" b="true">
                  <a:solidFill>
                    <a:srgbClr val="000000"/>
                  </a:solidFill>
                  <a:latin typeface="Open Sans Bold"/>
                  <a:ea typeface="Open Sans Bold"/>
                  <a:cs typeface="Open Sans Bold"/>
                  <a:sym typeface="Open Sans Bold"/>
                </a:rPr>
                <a:t>2.Why Gen Z Prioritizes Value Alignment with Employers:</a:t>
              </a:r>
            </a:p>
            <a:p>
              <a:pPr algn="ctr">
                <a:lnSpc>
                  <a:spcPts val="3691"/>
                </a:lnSpc>
              </a:pPr>
              <a:r>
                <a:rPr lang="en-US" sz="2635" b="true">
                  <a:solidFill>
                    <a:srgbClr val="000000"/>
                  </a:solidFill>
                  <a:latin typeface="Open Sans Bold"/>
                  <a:ea typeface="Open Sans Bold"/>
                  <a:cs typeface="Open Sans Bold"/>
                  <a:sym typeface="Open Sans Bold"/>
                </a:rPr>
                <a:t>○Gen Z seeks authenticity and purpose in their work, impacting employerbranding by highlighting ethics, social responsibility, and aligning with Gen Z's values to attract talent.</a:t>
              </a:r>
            </a:p>
            <a:p>
              <a:pPr algn="ctr">
                <a:lnSpc>
                  <a:spcPts val="3691"/>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9701186" y="1660781"/>
            <a:ext cx="8274767" cy="8274767"/>
          </a:xfrm>
          <a:custGeom>
            <a:avLst/>
            <a:gdLst/>
            <a:ahLst/>
            <a:cxnLst/>
            <a:rect r="r" b="b" t="t" l="l"/>
            <a:pathLst>
              <a:path h="8274767" w="8274767">
                <a:moveTo>
                  <a:pt x="0" y="0"/>
                </a:moveTo>
                <a:lnTo>
                  <a:pt x="8274767" y="0"/>
                </a:lnTo>
                <a:lnTo>
                  <a:pt x="8274767" y="8274767"/>
                </a:lnTo>
                <a:lnTo>
                  <a:pt x="0" y="827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9616511" y="1576107"/>
            <a:ext cx="8444117" cy="8444117"/>
          </a:xfrm>
          <a:custGeom>
            <a:avLst/>
            <a:gdLst/>
            <a:ahLst/>
            <a:cxnLst/>
            <a:rect r="r" b="b" t="t" l="l"/>
            <a:pathLst>
              <a:path h="8444117" w="8444117">
                <a:moveTo>
                  <a:pt x="0" y="0"/>
                </a:moveTo>
                <a:lnTo>
                  <a:pt x="8444117" y="0"/>
                </a:lnTo>
                <a:lnTo>
                  <a:pt x="8444117" y="8444117"/>
                </a:lnTo>
                <a:lnTo>
                  <a:pt x="0" y="844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5400000">
            <a:off x="5032890" y="5279448"/>
            <a:ext cx="8117443" cy="880112"/>
            <a:chOff x="0" y="0"/>
            <a:chExt cx="10823257" cy="1173483"/>
          </a:xfrm>
        </p:grpSpPr>
        <p:sp>
          <p:nvSpPr>
            <p:cNvPr name="Freeform 5" id="5"/>
            <p:cNvSpPr/>
            <p:nvPr/>
          </p:nvSpPr>
          <p:spPr>
            <a:xfrm flipH="false" flipV="false" rot="0">
              <a:off x="0" y="0"/>
              <a:ext cx="10823257" cy="1173483"/>
            </a:xfrm>
            <a:custGeom>
              <a:avLst/>
              <a:gdLst/>
              <a:ahLst/>
              <a:cxnLst/>
              <a:rect r="r" b="b" t="t" l="l"/>
              <a:pathLst>
                <a:path h="1173483" w="10823257">
                  <a:moveTo>
                    <a:pt x="0" y="0"/>
                  </a:moveTo>
                  <a:lnTo>
                    <a:pt x="10823257" y="0"/>
                  </a:lnTo>
                  <a:lnTo>
                    <a:pt x="10823257" y="1173483"/>
                  </a:lnTo>
                  <a:lnTo>
                    <a:pt x="0" y="1173483"/>
                  </a:lnTo>
                  <a:close/>
                </a:path>
              </a:pathLst>
            </a:custGeom>
            <a:solidFill>
              <a:srgbClr val="000000">
                <a:alpha val="0"/>
              </a:srgbClr>
            </a:solidFill>
          </p:spPr>
        </p:sp>
        <p:sp>
          <p:nvSpPr>
            <p:cNvPr name="TextBox 6" id="6"/>
            <p:cNvSpPr txBox="true"/>
            <p:nvPr/>
          </p:nvSpPr>
          <p:spPr>
            <a:xfrm>
              <a:off x="0" y="-104775"/>
              <a:ext cx="10823257" cy="1278258"/>
            </a:xfrm>
            <a:prstGeom prst="rect">
              <a:avLst/>
            </a:prstGeom>
          </p:spPr>
          <p:txBody>
            <a:bodyPr anchor="t" rtlCol="false" tIns="0" lIns="0" bIns="0" rIns="0"/>
            <a:lstStyle/>
            <a:p>
              <a:pPr algn="ctr">
                <a:lnSpc>
                  <a:spcPts val="7138"/>
                </a:lnSpc>
              </a:pPr>
              <a:r>
                <a:rPr lang="en-US" sz="5098" b="true">
                  <a:solidFill>
                    <a:srgbClr val="000000"/>
                  </a:solidFill>
                  <a:latin typeface="Open Sans Bold"/>
                  <a:ea typeface="Open Sans Bold"/>
                  <a:cs typeface="Open Sans Bold"/>
                  <a:sym typeface="Open Sans Bold"/>
                </a:rPr>
                <a:t>- - - - - - - - - - - - - - - - - - - - -</a:t>
              </a:r>
            </a:p>
          </p:txBody>
        </p:sp>
      </p:grpSp>
      <p:grpSp>
        <p:nvGrpSpPr>
          <p:cNvPr name="Group 7" id="7"/>
          <p:cNvGrpSpPr/>
          <p:nvPr/>
        </p:nvGrpSpPr>
        <p:grpSpPr>
          <a:xfrm rot="0">
            <a:off x="1347634" y="634364"/>
            <a:ext cx="5878351" cy="712472"/>
            <a:chOff x="0" y="0"/>
            <a:chExt cx="7837801" cy="949963"/>
          </a:xfrm>
        </p:grpSpPr>
        <p:sp>
          <p:nvSpPr>
            <p:cNvPr name="Freeform 8" id="8"/>
            <p:cNvSpPr/>
            <p:nvPr/>
          </p:nvSpPr>
          <p:spPr>
            <a:xfrm flipH="false" flipV="false" rot="0">
              <a:off x="0" y="0"/>
              <a:ext cx="7837801" cy="949963"/>
            </a:xfrm>
            <a:custGeom>
              <a:avLst/>
              <a:gdLst/>
              <a:ahLst/>
              <a:cxnLst/>
              <a:rect r="r" b="b" t="t" l="l"/>
              <a:pathLst>
                <a:path h="949963" w="7837801">
                  <a:moveTo>
                    <a:pt x="0" y="0"/>
                  </a:moveTo>
                  <a:lnTo>
                    <a:pt x="7837801" y="0"/>
                  </a:lnTo>
                  <a:lnTo>
                    <a:pt x="7837801" y="949963"/>
                  </a:lnTo>
                  <a:lnTo>
                    <a:pt x="0" y="949963"/>
                  </a:lnTo>
                  <a:close/>
                </a:path>
              </a:pathLst>
            </a:custGeom>
            <a:solidFill>
              <a:srgbClr val="000000">
                <a:alpha val="0"/>
              </a:srgbClr>
            </a:solidFill>
          </p:spPr>
        </p:sp>
        <p:sp>
          <p:nvSpPr>
            <p:cNvPr name="TextBox 9" id="9"/>
            <p:cNvSpPr txBox="true"/>
            <p:nvPr/>
          </p:nvSpPr>
          <p:spPr>
            <a:xfrm>
              <a:off x="0" y="-76200"/>
              <a:ext cx="7837801" cy="1026163"/>
            </a:xfrm>
            <a:prstGeom prst="rect">
              <a:avLst/>
            </a:prstGeom>
          </p:spPr>
          <p:txBody>
            <a:bodyPr anchor="t" rtlCol="false" tIns="0" lIns="0" bIns="0" rIns="0"/>
            <a:lstStyle/>
            <a:p>
              <a:pPr algn="ctr">
                <a:lnSpc>
                  <a:spcPts val="5878"/>
                </a:lnSpc>
              </a:pPr>
              <a:r>
                <a:rPr lang="en-US" sz="4198" b="true">
                  <a:solidFill>
                    <a:srgbClr val="000000"/>
                  </a:solidFill>
                  <a:latin typeface="Open Sans Bold"/>
                  <a:ea typeface="Open Sans Bold"/>
                  <a:cs typeface="Open Sans Bold"/>
                  <a:sym typeface="Open Sans Bold"/>
                </a:rPr>
                <a:t>Where is happing ?</a:t>
              </a:r>
            </a:p>
          </p:txBody>
        </p:sp>
      </p:grpSp>
      <p:grpSp>
        <p:nvGrpSpPr>
          <p:cNvPr name="Group 10" id="10"/>
          <p:cNvGrpSpPr/>
          <p:nvPr/>
        </p:nvGrpSpPr>
        <p:grpSpPr>
          <a:xfrm rot="0">
            <a:off x="11172765" y="634364"/>
            <a:ext cx="5878351" cy="712472"/>
            <a:chOff x="0" y="0"/>
            <a:chExt cx="7837801" cy="949963"/>
          </a:xfrm>
        </p:grpSpPr>
        <p:sp>
          <p:nvSpPr>
            <p:cNvPr name="Freeform 11" id="11"/>
            <p:cNvSpPr/>
            <p:nvPr/>
          </p:nvSpPr>
          <p:spPr>
            <a:xfrm flipH="false" flipV="false" rot="0">
              <a:off x="0" y="0"/>
              <a:ext cx="7837801" cy="949963"/>
            </a:xfrm>
            <a:custGeom>
              <a:avLst/>
              <a:gdLst/>
              <a:ahLst/>
              <a:cxnLst/>
              <a:rect r="r" b="b" t="t" l="l"/>
              <a:pathLst>
                <a:path h="949963" w="7837801">
                  <a:moveTo>
                    <a:pt x="0" y="0"/>
                  </a:moveTo>
                  <a:lnTo>
                    <a:pt x="7837801" y="0"/>
                  </a:lnTo>
                  <a:lnTo>
                    <a:pt x="7837801" y="949963"/>
                  </a:lnTo>
                  <a:lnTo>
                    <a:pt x="0" y="949963"/>
                  </a:lnTo>
                  <a:close/>
                </a:path>
              </a:pathLst>
            </a:custGeom>
            <a:solidFill>
              <a:srgbClr val="000000">
                <a:alpha val="0"/>
              </a:srgbClr>
            </a:solidFill>
          </p:spPr>
        </p:sp>
        <p:sp>
          <p:nvSpPr>
            <p:cNvPr name="TextBox 12" id="12"/>
            <p:cNvSpPr txBox="true"/>
            <p:nvPr/>
          </p:nvSpPr>
          <p:spPr>
            <a:xfrm>
              <a:off x="0" y="-76200"/>
              <a:ext cx="7837801" cy="1026163"/>
            </a:xfrm>
            <a:prstGeom prst="rect">
              <a:avLst/>
            </a:prstGeom>
          </p:spPr>
          <p:txBody>
            <a:bodyPr anchor="t" rtlCol="false" tIns="0" lIns="0" bIns="0" rIns="0"/>
            <a:lstStyle/>
            <a:p>
              <a:pPr algn="ctr">
                <a:lnSpc>
                  <a:spcPts val="5878"/>
                </a:lnSpc>
              </a:pPr>
              <a:r>
                <a:rPr lang="en-US" sz="4198" b="true">
                  <a:solidFill>
                    <a:srgbClr val="000000"/>
                  </a:solidFill>
                  <a:latin typeface="Open Sans Bold"/>
                  <a:ea typeface="Open Sans Bold"/>
                  <a:cs typeface="Open Sans Bold"/>
                  <a:sym typeface="Open Sans Bold"/>
                </a:rPr>
                <a:t>Who is happing ?</a:t>
              </a:r>
            </a:p>
          </p:txBody>
        </p:sp>
      </p:grpSp>
      <p:grpSp>
        <p:nvGrpSpPr>
          <p:cNvPr name="Group 13" id="13"/>
          <p:cNvGrpSpPr/>
          <p:nvPr/>
        </p:nvGrpSpPr>
        <p:grpSpPr>
          <a:xfrm rot="0">
            <a:off x="10074939" y="1879600"/>
            <a:ext cx="7527260" cy="7760930"/>
            <a:chOff x="0" y="0"/>
            <a:chExt cx="10036347" cy="10347907"/>
          </a:xfrm>
        </p:grpSpPr>
        <p:sp>
          <p:nvSpPr>
            <p:cNvPr name="Freeform 14" id="14"/>
            <p:cNvSpPr/>
            <p:nvPr/>
          </p:nvSpPr>
          <p:spPr>
            <a:xfrm flipH="false" flipV="false" rot="0">
              <a:off x="0" y="0"/>
              <a:ext cx="10036346" cy="10347906"/>
            </a:xfrm>
            <a:custGeom>
              <a:avLst/>
              <a:gdLst/>
              <a:ahLst/>
              <a:cxnLst/>
              <a:rect r="r" b="b" t="t" l="l"/>
              <a:pathLst>
                <a:path h="10347906" w="10036346">
                  <a:moveTo>
                    <a:pt x="0" y="0"/>
                  </a:moveTo>
                  <a:lnTo>
                    <a:pt x="10036346" y="0"/>
                  </a:lnTo>
                  <a:lnTo>
                    <a:pt x="10036346" y="10347906"/>
                  </a:lnTo>
                  <a:lnTo>
                    <a:pt x="0" y="10347906"/>
                  </a:lnTo>
                  <a:close/>
                </a:path>
              </a:pathLst>
            </a:custGeom>
            <a:solidFill>
              <a:srgbClr val="000000">
                <a:alpha val="0"/>
              </a:srgbClr>
            </a:solidFill>
          </p:spPr>
        </p:sp>
        <p:sp>
          <p:nvSpPr>
            <p:cNvPr name="TextBox 15" id="15"/>
            <p:cNvSpPr txBox="true"/>
            <p:nvPr/>
          </p:nvSpPr>
          <p:spPr>
            <a:xfrm>
              <a:off x="0" y="-76200"/>
              <a:ext cx="10036347" cy="10424107"/>
            </a:xfrm>
            <a:prstGeom prst="rect">
              <a:avLst/>
            </a:prstGeom>
          </p:spPr>
          <p:txBody>
            <a:bodyPr anchor="t" rtlCol="false" tIns="0" lIns="0" bIns="0" rIns="0"/>
            <a:lstStyle/>
            <a:p>
              <a:pPr algn="ctr">
                <a:lnSpc>
                  <a:spcPts val="5637"/>
                </a:lnSpc>
              </a:pPr>
              <a:r>
                <a:rPr lang="en-US" sz="4025" b="true">
                  <a:solidFill>
                    <a:srgbClr val="000000"/>
                  </a:solidFill>
                  <a:latin typeface="Open Sans Bold"/>
                  <a:ea typeface="Open Sans Bold"/>
                  <a:cs typeface="Open Sans Bold"/>
                  <a:sym typeface="Open Sans Bold"/>
                </a:rPr>
                <a:t>Key Decision-Makers Influencing Gen Z CareerChoices:</a:t>
              </a:r>
            </a:p>
            <a:p>
              <a:pPr algn="ctr">
                <a:lnSpc>
                  <a:spcPts val="5637"/>
                </a:lnSpc>
              </a:pPr>
              <a:r>
                <a:rPr lang="en-US" sz="4025" b="true">
                  <a:solidFill>
                    <a:srgbClr val="000000"/>
                  </a:solidFill>
                  <a:latin typeface="Open Sans Bold"/>
                  <a:ea typeface="Open Sans Bold"/>
                  <a:cs typeface="Open Sans Bold"/>
                  <a:sym typeface="Open Sans Bold"/>
                </a:rPr>
                <a:t>○Influences includeparents, peers, educators, influencers, and employerswho provide guidance and support throughout Gen Z's career path.</a:t>
              </a:r>
            </a:p>
            <a:p>
              <a:pPr algn="ctr">
                <a:lnSpc>
                  <a:spcPts val="5076"/>
                </a:lnSpc>
              </a:pPr>
            </a:p>
          </p:txBody>
        </p:sp>
      </p:grpSp>
      <p:sp>
        <p:nvSpPr>
          <p:cNvPr name="Freeform 16" id="16"/>
          <p:cNvSpPr/>
          <p:nvPr/>
        </p:nvSpPr>
        <p:spPr>
          <a:xfrm flipH="false" flipV="false" rot="0">
            <a:off x="396890" y="1576107"/>
            <a:ext cx="8274767" cy="8274767"/>
          </a:xfrm>
          <a:custGeom>
            <a:avLst/>
            <a:gdLst/>
            <a:ahLst/>
            <a:cxnLst/>
            <a:rect r="r" b="b" t="t" l="l"/>
            <a:pathLst>
              <a:path h="8274767" w="8274767">
                <a:moveTo>
                  <a:pt x="0" y="0"/>
                </a:moveTo>
                <a:lnTo>
                  <a:pt x="8274767" y="0"/>
                </a:lnTo>
                <a:lnTo>
                  <a:pt x="8274767" y="8274767"/>
                </a:lnTo>
                <a:lnTo>
                  <a:pt x="0" y="82747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7" id="17"/>
          <p:cNvSpPr/>
          <p:nvPr/>
        </p:nvSpPr>
        <p:spPr>
          <a:xfrm flipH="false" flipV="false" rot="0">
            <a:off x="312215" y="1491432"/>
            <a:ext cx="8444117" cy="8444117"/>
          </a:xfrm>
          <a:custGeom>
            <a:avLst/>
            <a:gdLst/>
            <a:ahLst/>
            <a:cxnLst/>
            <a:rect r="r" b="b" t="t" l="l"/>
            <a:pathLst>
              <a:path h="8444117" w="8444117">
                <a:moveTo>
                  <a:pt x="0" y="0"/>
                </a:moveTo>
                <a:lnTo>
                  <a:pt x="8444117" y="0"/>
                </a:lnTo>
                <a:lnTo>
                  <a:pt x="8444117" y="8444117"/>
                </a:lnTo>
                <a:lnTo>
                  <a:pt x="0" y="844411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377522" y="1726419"/>
            <a:ext cx="6313503" cy="8086343"/>
            <a:chOff x="0" y="0"/>
            <a:chExt cx="8418004" cy="10781791"/>
          </a:xfrm>
        </p:grpSpPr>
        <p:sp>
          <p:nvSpPr>
            <p:cNvPr name="Freeform 19" id="19"/>
            <p:cNvSpPr/>
            <p:nvPr/>
          </p:nvSpPr>
          <p:spPr>
            <a:xfrm flipH="false" flipV="false" rot="0">
              <a:off x="0" y="0"/>
              <a:ext cx="8418004" cy="10781791"/>
            </a:xfrm>
            <a:custGeom>
              <a:avLst/>
              <a:gdLst/>
              <a:ahLst/>
              <a:cxnLst/>
              <a:rect r="r" b="b" t="t" l="l"/>
              <a:pathLst>
                <a:path h="10781791" w="8418004">
                  <a:moveTo>
                    <a:pt x="0" y="0"/>
                  </a:moveTo>
                  <a:lnTo>
                    <a:pt x="8418004" y="0"/>
                  </a:lnTo>
                  <a:lnTo>
                    <a:pt x="8418004" y="10781791"/>
                  </a:lnTo>
                  <a:lnTo>
                    <a:pt x="0" y="10781791"/>
                  </a:lnTo>
                  <a:close/>
                </a:path>
              </a:pathLst>
            </a:custGeom>
            <a:solidFill>
              <a:srgbClr val="000000">
                <a:alpha val="0"/>
              </a:srgbClr>
            </a:solidFill>
          </p:spPr>
        </p:sp>
        <p:sp>
          <p:nvSpPr>
            <p:cNvPr name="TextBox 20" id="20"/>
            <p:cNvSpPr txBox="true"/>
            <p:nvPr/>
          </p:nvSpPr>
          <p:spPr>
            <a:xfrm>
              <a:off x="0" y="-66675"/>
              <a:ext cx="8418004" cy="10848466"/>
            </a:xfrm>
            <a:prstGeom prst="rect">
              <a:avLst/>
            </a:prstGeom>
          </p:spPr>
          <p:txBody>
            <a:bodyPr anchor="t" rtlCol="false" tIns="0" lIns="0" bIns="0" rIns="0"/>
            <a:lstStyle/>
            <a:p>
              <a:pPr algn="ctr">
                <a:lnSpc>
                  <a:spcPts val="4979"/>
                </a:lnSpc>
              </a:pPr>
              <a:r>
                <a:rPr lang="en-US" sz="3556" b="true">
                  <a:solidFill>
                    <a:srgbClr val="000000"/>
                  </a:solidFill>
                  <a:latin typeface="Open Sans Bold"/>
                  <a:ea typeface="Open Sans Bold"/>
                  <a:cs typeface="Open Sans Bold"/>
                  <a:sym typeface="Open Sans Bold"/>
                </a:rPr>
                <a:t>Where Gen Z SeeksEmployment Opportunities:</a:t>
              </a:r>
            </a:p>
            <a:p>
              <a:pPr algn="ctr">
                <a:lnSpc>
                  <a:spcPts val="4979"/>
                </a:lnSpc>
              </a:pPr>
              <a:r>
                <a:rPr lang="en-US" sz="3556" b="true">
                  <a:solidFill>
                    <a:srgbClr val="000000"/>
                  </a:solidFill>
                  <a:latin typeface="Open Sans Bold"/>
                  <a:ea typeface="Open Sans Bold"/>
                  <a:cs typeface="Open Sans Bold"/>
                  <a:sym typeface="Open Sans Bold"/>
                </a:rPr>
                <a:t>○They focus on industries such as technology, education, healthcare, and social impact sectors. They often use online platformsand social media to explorejob opportunities that offer growth and align with their values.</a:t>
              </a:r>
            </a:p>
            <a:p>
              <a:pPr algn="ctr">
                <a:lnSpc>
                  <a:spcPts val="4512"/>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CDFFD8">
                <a:alpha val="100000"/>
              </a:srgbClr>
            </a:gs>
            <a:gs pos="50000">
              <a:srgbClr val="94B9FF">
                <a:alpha val="100000"/>
              </a:srgbClr>
            </a:gs>
            <a:gs pos="100000">
              <a:srgbClr val="8DC8A8">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6017658" y="156762"/>
            <a:ext cx="5878351" cy="712472"/>
            <a:chOff x="0" y="0"/>
            <a:chExt cx="7837801" cy="949963"/>
          </a:xfrm>
        </p:grpSpPr>
        <p:sp>
          <p:nvSpPr>
            <p:cNvPr name="Freeform 3" id="3"/>
            <p:cNvSpPr/>
            <p:nvPr/>
          </p:nvSpPr>
          <p:spPr>
            <a:xfrm flipH="false" flipV="false" rot="0">
              <a:off x="0" y="0"/>
              <a:ext cx="7837801" cy="949963"/>
            </a:xfrm>
            <a:custGeom>
              <a:avLst/>
              <a:gdLst/>
              <a:ahLst/>
              <a:cxnLst/>
              <a:rect r="r" b="b" t="t" l="l"/>
              <a:pathLst>
                <a:path h="949963" w="7837801">
                  <a:moveTo>
                    <a:pt x="0" y="0"/>
                  </a:moveTo>
                  <a:lnTo>
                    <a:pt x="7837801" y="0"/>
                  </a:lnTo>
                  <a:lnTo>
                    <a:pt x="7837801" y="949963"/>
                  </a:lnTo>
                  <a:lnTo>
                    <a:pt x="0" y="949963"/>
                  </a:lnTo>
                  <a:close/>
                </a:path>
              </a:pathLst>
            </a:custGeom>
            <a:solidFill>
              <a:srgbClr val="000000">
                <a:alpha val="0"/>
              </a:srgbClr>
            </a:solidFill>
          </p:spPr>
        </p:sp>
        <p:sp>
          <p:nvSpPr>
            <p:cNvPr name="TextBox 4" id="4"/>
            <p:cNvSpPr txBox="true"/>
            <p:nvPr/>
          </p:nvSpPr>
          <p:spPr>
            <a:xfrm>
              <a:off x="0" y="-76200"/>
              <a:ext cx="7837801" cy="1026163"/>
            </a:xfrm>
            <a:prstGeom prst="rect">
              <a:avLst/>
            </a:prstGeom>
          </p:spPr>
          <p:txBody>
            <a:bodyPr anchor="t" rtlCol="false" tIns="0" lIns="0" bIns="0" rIns="0"/>
            <a:lstStyle/>
            <a:p>
              <a:pPr algn="ctr">
                <a:lnSpc>
                  <a:spcPts val="5878"/>
                </a:lnSpc>
              </a:pPr>
              <a:r>
                <a:rPr lang="en-US" sz="4198" b="true">
                  <a:solidFill>
                    <a:srgbClr val="000000"/>
                  </a:solidFill>
                  <a:latin typeface="Open Sans Bold"/>
                  <a:ea typeface="Open Sans Bold"/>
                  <a:cs typeface="Open Sans Bold"/>
                  <a:sym typeface="Open Sans Bold"/>
                </a:rPr>
                <a:t>When is happing ?</a:t>
              </a:r>
            </a:p>
          </p:txBody>
        </p:sp>
      </p:grpSp>
      <p:sp>
        <p:nvSpPr>
          <p:cNvPr name="Freeform 5" id="5"/>
          <p:cNvSpPr/>
          <p:nvPr/>
        </p:nvSpPr>
        <p:spPr>
          <a:xfrm flipH="false" flipV="false" rot="0">
            <a:off x="4671125" y="1302237"/>
            <a:ext cx="8571417" cy="8571417"/>
          </a:xfrm>
          <a:custGeom>
            <a:avLst/>
            <a:gdLst/>
            <a:ahLst/>
            <a:cxnLst/>
            <a:rect r="r" b="b" t="t" l="l"/>
            <a:pathLst>
              <a:path h="8571417" w="8571417">
                <a:moveTo>
                  <a:pt x="0" y="0"/>
                </a:moveTo>
                <a:lnTo>
                  <a:pt x="8571417" y="0"/>
                </a:lnTo>
                <a:lnTo>
                  <a:pt x="8571417" y="8571417"/>
                </a:lnTo>
                <a:lnTo>
                  <a:pt x="0" y="857141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4534273" y="1165386"/>
            <a:ext cx="8822173" cy="8822173"/>
          </a:xfrm>
          <a:custGeom>
            <a:avLst/>
            <a:gdLst/>
            <a:ahLst/>
            <a:cxnLst/>
            <a:rect r="r" b="b" t="t" l="l"/>
            <a:pathLst>
              <a:path h="8822173" w="8822173">
                <a:moveTo>
                  <a:pt x="0" y="0"/>
                </a:moveTo>
                <a:lnTo>
                  <a:pt x="8822173" y="0"/>
                </a:lnTo>
                <a:lnTo>
                  <a:pt x="8822173" y="8822173"/>
                </a:lnTo>
                <a:lnTo>
                  <a:pt x="0" y="88221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5526627" y="1509421"/>
            <a:ext cx="6837465" cy="8478138"/>
            <a:chOff x="0" y="0"/>
            <a:chExt cx="9116620" cy="11304184"/>
          </a:xfrm>
        </p:grpSpPr>
        <p:sp>
          <p:nvSpPr>
            <p:cNvPr name="Freeform 8" id="8"/>
            <p:cNvSpPr/>
            <p:nvPr/>
          </p:nvSpPr>
          <p:spPr>
            <a:xfrm flipH="false" flipV="false" rot="0">
              <a:off x="0" y="0"/>
              <a:ext cx="9116620" cy="11304184"/>
            </a:xfrm>
            <a:custGeom>
              <a:avLst/>
              <a:gdLst/>
              <a:ahLst/>
              <a:cxnLst/>
              <a:rect r="r" b="b" t="t" l="l"/>
              <a:pathLst>
                <a:path h="11304184" w="9116620">
                  <a:moveTo>
                    <a:pt x="0" y="0"/>
                  </a:moveTo>
                  <a:lnTo>
                    <a:pt x="9116620" y="0"/>
                  </a:lnTo>
                  <a:lnTo>
                    <a:pt x="9116620" y="11304184"/>
                  </a:lnTo>
                  <a:lnTo>
                    <a:pt x="0" y="11304184"/>
                  </a:lnTo>
                  <a:close/>
                </a:path>
              </a:pathLst>
            </a:custGeom>
            <a:solidFill>
              <a:srgbClr val="000000">
                <a:alpha val="0"/>
              </a:srgbClr>
            </a:solidFill>
          </p:spPr>
        </p:sp>
        <p:sp>
          <p:nvSpPr>
            <p:cNvPr name="TextBox 9" id="9"/>
            <p:cNvSpPr txBox="true"/>
            <p:nvPr/>
          </p:nvSpPr>
          <p:spPr>
            <a:xfrm>
              <a:off x="0" y="-95250"/>
              <a:ext cx="9116620" cy="11399434"/>
            </a:xfrm>
            <a:prstGeom prst="rect">
              <a:avLst/>
            </a:prstGeom>
          </p:spPr>
          <p:txBody>
            <a:bodyPr anchor="t" rtlCol="false" tIns="0" lIns="0" bIns="0" rIns="0"/>
            <a:lstStyle/>
            <a:p>
              <a:pPr algn="ctr">
                <a:lnSpc>
                  <a:spcPts val="6519"/>
                </a:lnSpc>
              </a:pPr>
              <a:r>
                <a:rPr lang="en-US" sz="4656" b="true">
                  <a:solidFill>
                    <a:srgbClr val="000000"/>
                  </a:solidFill>
                  <a:latin typeface="Open Sans Bold"/>
                  <a:ea typeface="Open Sans Bold"/>
                  <a:cs typeface="Open Sans Bold"/>
                  <a:sym typeface="Open Sans Bold"/>
                </a:rPr>
                <a:t>When Did the Shiftin Career Expectations Occur:</a:t>
              </a:r>
            </a:p>
            <a:p>
              <a:pPr algn="ctr">
                <a:lnSpc>
                  <a:spcPts val="5398"/>
                </a:lnSpc>
              </a:pPr>
              <a:r>
                <a:rPr lang="en-US" sz="3856" b="true">
                  <a:solidFill>
                    <a:srgbClr val="000000"/>
                  </a:solidFill>
                  <a:latin typeface="Open Sans Bold"/>
                  <a:ea typeface="Open Sans Bold"/>
                  <a:cs typeface="Open Sans Bold"/>
                  <a:sym typeface="Open Sans Bold"/>
                </a:rPr>
                <a:t>○Initially focusedon salary and stability, Gen Z now prioritizes work-lifebalance, social impact, and value alignment, evolving from a growing awareness of societal issues.</a:t>
              </a:r>
            </a:p>
            <a:p>
              <a:pPr algn="ctr">
                <a:lnSpc>
                  <a:spcPts val="4932"/>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5170304" y="3418317"/>
            <a:ext cx="7947392" cy="2537859"/>
            <a:chOff x="0" y="0"/>
            <a:chExt cx="10596523" cy="3383812"/>
          </a:xfrm>
        </p:grpSpPr>
        <p:sp>
          <p:nvSpPr>
            <p:cNvPr name="Freeform 4" id="4"/>
            <p:cNvSpPr/>
            <p:nvPr/>
          </p:nvSpPr>
          <p:spPr>
            <a:xfrm flipH="false" flipV="false" rot="0">
              <a:off x="0" y="0"/>
              <a:ext cx="10596523" cy="3383812"/>
            </a:xfrm>
            <a:custGeom>
              <a:avLst/>
              <a:gdLst/>
              <a:ahLst/>
              <a:cxnLst/>
              <a:rect r="r" b="b" t="t" l="l"/>
              <a:pathLst>
                <a:path h="3383812" w="10596523">
                  <a:moveTo>
                    <a:pt x="0" y="0"/>
                  </a:moveTo>
                  <a:lnTo>
                    <a:pt x="10596523" y="0"/>
                  </a:lnTo>
                  <a:lnTo>
                    <a:pt x="10596523" y="3383812"/>
                  </a:lnTo>
                  <a:lnTo>
                    <a:pt x="0" y="3383812"/>
                  </a:lnTo>
                  <a:close/>
                </a:path>
              </a:pathLst>
            </a:custGeom>
            <a:solidFill>
              <a:srgbClr val="000000">
                <a:alpha val="0"/>
              </a:srgbClr>
            </a:solidFill>
          </p:spPr>
        </p:sp>
        <p:sp>
          <p:nvSpPr>
            <p:cNvPr name="TextBox 5" id="5"/>
            <p:cNvSpPr txBox="true"/>
            <p:nvPr/>
          </p:nvSpPr>
          <p:spPr>
            <a:xfrm>
              <a:off x="0" y="-123825"/>
              <a:ext cx="10596523" cy="3507637"/>
            </a:xfrm>
            <a:prstGeom prst="rect">
              <a:avLst/>
            </a:prstGeom>
          </p:spPr>
          <p:txBody>
            <a:bodyPr anchor="t" rtlCol="false" tIns="0" lIns="0" bIns="0" rIns="0"/>
            <a:lstStyle/>
            <a:p>
              <a:pPr algn="ctr">
                <a:lnSpc>
                  <a:spcPts val="9164"/>
                </a:lnSpc>
              </a:pPr>
              <a:r>
                <a:rPr lang="en-US" sz="6545" b="true">
                  <a:solidFill>
                    <a:srgbClr val="000000"/>
                  </a:solidFill>
                  <a:latin typeface="Open Sans Bold"/>
                  <a:ea typeface="Open Sans Bold"/>
                  <a:cs typeface="Open Sans Bold"/>
                  <a:sym typeface="Open Sans Bold"/>
                </a:rPr>
                <a:t>Stage 2 :</a:t>
              </a:r>
            </a:p>
            <a:p>
              <a:pPr algn="ctr">
                <a:lnSpc>
                  <a:spcPts val="11372"/>
                </a:lnSpc>
              </a:pPr>
              <a:r>
                <a:rPr lang="en-US" sz="8122" b="true">
                  <a:solidFill>
                    <a:srgbClr val="000000"/>
                  </a:solidFill>
                  <a:latin typeface="Open Sans Bold"/>
                  <a:ea typeface="Open Sans Bold"/>
                  <a:cs typeface="Open Sans Bold"/>
                  <a:sym typeface="Open Sans Bold"/>
                </a:rPr>
                <a:t>Data Collection</a:t>
              </a:r>
            </a:p>
          </p:txBody>
        </p:sp>
      </p:grpSp>
      <p:sp>
        <p:nvSpPr>
          <p:cNvPr name="Freeform 6" id="6"/>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4">
              <a:extLst>
                <a:ext uri="{96DAC541-7B7A-43D3-8B79-37D633B846F1}">
                  <asvg:svgBlip xmlns:asvg="http://schemas.microsoft.com/office/drawing/2016/SVG/main" r:embed="rId5"/>
                </a:ext>
              </a:extLst>
            </a:blip>
            <a:stretch>
              <a:fillRect l="0" t="-180" r="0" b="-18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extLst>
                <a:ext uri="{96DAC541-7B7A-43D3-8B79-37D633B846F1}">
                  <asvg:svgBlip xmlns:asvg="http://schemas.microsoft.com/office/drawing/2016/SVG/main" r:embed="rId3"/>
                </a:ext>
              </a:extLst>
            </a:blip>
            <a:stretch>
              <a:fillRect l="-61" t="0" r="-61" b="0"/>
            </a:stretch>
          </a:blipFill>
        </p:spPr>
      </p:sp>
      <p:sp>
        <p:nvSpPr>
          <p:cNvPr name="Freeform 3" id="3"/>
          <p:cNvSpPr/>
          <p:nvPr/>
        </p:nvSpPr>
        <p:spPr>
          <a:xfrm flipH="false" flipV="false" rot="0">
            <a:off x="1028700" y="233643"/>
            <a:ext cx="15275578" cy="3221758"/>
          </a:xfrm>
          <a:custGeom>
            <a:avLst/>
            <a:gdLst/>
            <a:ahLst/>
            <a:cxnLst/>
            <a:rect r="r" b="b" t="t" l="l"/>
            <a:pathLst>
              <a:path h="3221758" w="15275578">
                <a:moveTo>
                  <a:pt x="0" y="0"/>
                </a:moveTo>
                <a:lnTo>
                  <a:pt x="15275578" y="0"/>
                </a:lnTo>
                <a:lnTo>
                  <a:pt x="15275578" y="3221758"/>
                </a:lnTo>
                <a:lnTo>
                  <a:pt x="0" y="3221758"/>
                </a:lnTo>
                <a:lnTo>
                  <a:pt x="0" y="0"/>
                </a:lnTo>
                <a:close/>
              </a:path>
            </a:pathLst>
          </a:custGeom>
          <a:blipFill>
            <a:blip r:embed="rId4">
              <a:extLst>
                <a:ext uri="{96DAC541-7B7A-43D3-8B79-37D633B846F1}">
                  <asvg:svgBlip xmlns:asvg="http://schemas.microsoft.com/office/drawing/2016/SVG/main" r:embed="rId5"/>
                </a:ext>
              </a:extLst>
            </a:blip>
            <a:stretch>
              <a:fillRect l="-20" t="0" r="-20" b="0"/>
            </a:stretch>
          </a:blipFill>
        </p:spPr>
      </p:sp>
      <p:sp>
        <p:nvSpPr>
          <p:cNvPr name="Freeform 4" id="4"/>
          <p:cNvSpPr/>
          <p:nvPr/>
        </p:nvSpPr>
        <p:spPr>
          <a:xfrm flipH="false" flipV="false" rot="0">
            <a:off x="1028700" y="3593985"/>
            <a:ext cx="15275578" cy="3221758"/>
          </a:xfrm>
          <a:custGeom>
            <a:avLst/>
            <a:gdLst/>
            <a:ahLst/>
            <a:cxnLst/>
            <a:rect r="r" b="b" t="t" l="l"/>
            <a:pathLst>
              <a:path h="3221758" w="15275578">
                <a:moveTo>
                  <a:pt x="0" y="0"/>
                </a:moveTo>
                <a:lnTo>
                  <a:pt x="15275578" y="0"/>
                </a:lnTo>
                <a:lnTo>
                  <a:pt x="15275578" y="3221758"/>
                </a:lnTo>
                <a:lnTo>
                  <a:pt x="0" y="3221758"/>
                </a:lnTo>
                <a:lnTo>
                  <a:pt x="0" y="0"/>
                </a:lnTo>
                <a:close/>
              </a:path>
            </a:pathLst>
          </a:custGeom>
          <a:blipFill>
            <a:blip r:embed="rId4">
              <a:extLst>
                <a:ext uri="{96DAC541-7B7A-43D3-8B79-37D633B846F1}">
                  <asvg:svgBlip xmlns:asvg="http://schemas.microsoft.com/office/drawing/2016/SVG/main" r:embed="rId5"/>
                </a:ext>
              </a:extLst>
            </a:blip>
            <a:stretch>
              <a:fillRect l="-20" t="0" r="-20" b="0"/>
            </a:stretch>
          </a:blipFill>
        </p:spPr>
      </p:sp>
      <p:sp>
        <p:nvSpPr>
          <p:cNvPr name="Freeform 5" id="5"/>
          <p:cNvSpPr/>
          <p:nvPr/>
        </p:nvSpPr>
        <p:spPr>
          <a:xfrm flipH="false" flipV="false" rot="0">
            <a:off x="1028700" y="6954328"/>
            <a:ext cx="15275578" cy="3221758"/>
          </a:xfrm>
          <a:custGeom>
            <a:avLst/>
            <a:gdLst/>
            <a:ahLst/>
            <a:cxnLst/>
            <a:rect r="r" b="b" t="t" l="l"/>
            <a:pathLst>
              <a:path h="3221758" w="15275578">
                <a:moveTo>
                  <a:pt x="0" y="0"/>
                </a:moveTo>
                <a:lnTo>
                  <a:pt x="15275578" y="0"/>
                </a:lnTo>
                <a:lnTo>
                  <a:pt x="15275578" y="3221758"/>
                </a:lnTo>
                <a:lnTo>
                  <a:pt x="0" y="3221758"/>
                </a:lnTo>
                <a:lnTo>
                  <a:pt x="0" y="0"/>
                </a:lnTo>
                <a:close/>
              </a:path>
            </a:pathLst>
          </a:custGeom>
          <a:blipFill>
            <a:blip r:embed="rId4">
              <a:extLst>
                <a:ext uri="{96DAC541-7B7A-43D3-8B79-37D633B846F1}">
                  <asvg:svgBlip xmlns:asvg="http://schemas.microsoft.com/office/drawing/2016/SVG/main" r:embed="rId5"/>
                </a:ext>
              </a:extLst>
            </a:blip>
            <a:stretch>
              <a:fillRect l="-20" t="0" r="-20" b="0"/>
            </a:stretch>
          </a:blipFill>
        </p:spPr>
      </p:sp>
      <p:grpSp>
        <p:nvGrpSpPr>
          <p:cNvPr name="Group 6" id="6"/>
          <p:cNvGrpSpPr/>
          <p:nvPr/>
        </p:nvGrpSpPr>
        <p:grpSpPr>
          <a:xfrm rot="0">
            <a:off x="8628389" y="3705045"/>
            <a:ext cx="38100" cy="2999639"/>
            <a:chOff x="0" y="0"/>
            <a:chExt cx="50800" cy="3999519"/>
          </a:xfrm>
        </p:grpSpPr>
        <p:sp>
          <p:nvSpPr>
            <p:cNvPr name="Freeform 7" id="7"/>
            <p:cNvSpPr/>
            <p:nvPr/>
          </p:nvSpPr>
          <p:spPr>
            <a:xfrm flipH="false" flipV="false" rot="0">
              <a:off x="0" y="25400"/>
              <a:ext cx="50800" cy="3948684"/>
            </a:xfrm>
            <a:custGeom>
              <a:avLst/>
              <a:gdLst/>
              <a:ahLst/>
              <a:cxnLst/>
              <a:rect r="r" b="b" t="t" l="l"/>
              <a:pathLst>
                <a:path h="3948684" w="50800">
                  <a:moveTo>
                    <a:pt x="50800" y="203200"/>
                  </a:moveTo>
                  <a:lnTo>
                    <a:pt x="50800" y="304800"/>
                  </a:lnTo>
                  <a:lnTo>
                    <a:pt x="0" y="304800"/>
                  </a:lnTo>
                  <a:lnTo>
                    <a:pt x="0" y="203200"/>
                  </a:lnTo>
                  <a:close/>
                  <a:moveTo>
                    <a:pt x="50800" y="406400"/>
                  </a:moveTo>
                  <a:lnTo>
                    <a:pt x="50800" y="508000"/>
                  </a:lnTo>
                  <a:lnTo>
                    <a:pt x="0" y="508000"/>
                  </a:lnTo>
                  <a:lnTo>
                    <a:pt x="0" y="406400"/>
                  </a:lnTo>
                  <a:close/>
                  <a:moveTo>
                    <a:pt x="50800" y="609600"/>
                  </a:moveTo>
                  <a:lnTo>
                    <a:pt x="50800" y="711200"/>
                  </a:lnTo>
                  <a:lnTo>
                    <a:pt x="0" y="711200"/>
                  </a:lnTo>
                  <a:lnTo>
                    <a:pt x="0" y="609600"/>
                  </a:lnTo>
                  <a:close/>
                  <a:moveTo>
                    <a:pt x="50800" y="812800"/>
                  </a:moveTo>
                  <a:lnTo>
                    <a:pt x="50800" y="914400"/>
                  </a:lnTo>
                  <a:lnTo>
                    <a:pt x="0" y="914400"/>
                  </a:lnTo>
                  <a:lnTo>
                    <a:pt x="0" y="812800"/>
                  </a:lnTo>
                  <a:close/>
                  <a:moveTo>
                    <a:pt x="50800" y="1016000"/>
                  </a:moveTo>
                  <a:lnTo>
                    <a:pt x="50800" y="1117600"/>
                  </a:lnTo>
                  <a:lnTo>
                    <a:pt x="0" y="1117600"/>
                  </a:lnTo>
                  <a:lnTo>
                    <a:pt x="0" y="1016000"/>
                  </a:lnTo>
                  <a:close/>
                  <a:moveTo>
                    <a:pt x="50800" y="1219200"/>
                  </a:moveTo>
                  <a:lnTo>
                    <a:pt x="50800" y="1320800"/>
                  </a:lnTo>
                  <a:lnTo>
                    <a:pt x="0" y="1320800"/>
                  </a:lnTo>
                  <a:lnTo>
                    <a:pt x="0" y="1219200"/>
                  </a:lnTo>
                  <a:close/>
                  <a:moveTo>
                    <a:pt x="0" y="1422400"/>
                  </a:moveTo>
                  <a:lnTo>
                    <a:pt x="0" y="1524000"/>
                  </a:lnTo>
                  <a:lnTo>
                    <a:pt x="0" y="1422400"/>
                  </a:lnTo>
                  <a:close/>
                  <a:moveTo>
                    <a:pt x="0" y="1625600"/>
                  </a:moveTo>
                  <a:lnTo>
                    <a:pt x="0" y="1727200"/>
                  </a:lnTo>
                  <a:lnTo>
                    <a:pt x="0" y="1625600"/>
                  </a:lnTo>
                  <a:close/>
                  <a:moveTo>
                    <a:pt x="0" y="1828800"/>
                  </a:moveTo>
                  <a:lnTo>
                    <a:pt x="0" y="1930400"/>
                  </a:lnTo>
                  <a:lnTo>
                    <a:pt x="0" y="1828800"/>
                  </a:lnTo>
                  <a:close/>
                  <a:moveTo>
                    <a:pt x="0" y="2032000"/>
                  </a:moveTo>
                  <a:lnTo>
                    <a:pt x="0" y="2133600"/>
                  </a:lnTo>
                  <a:lnTo>
                    <a:pt x="0" y="2032000"/>
                  </a:lnTo>
                  <a:close/>
                  <a:moveTo>
                    <a:pt x="0" y="2235200"/>
                  </a:moveTo>
                  <a:lnTo>
                    <a:pt x="0" y="2336800"/>
                  </a:lnTo>
                  <a:lnTo>
                    <a:pt x="0" y="2235200"/>
                  </a:lnTo>
                  <a:close/>
                  <a:moveTo>
                    <a:pt x="0" y="2438400"/>
                  </a:moveTo>
                  <a:lnTo>
                    <a:pt x="0" y="2540000"/>
                  </a:lnTo>
                  <a:lnTo>
                    <a:pt x="0" y="2438400"/>
                  </a:lnTo>
                  <a:close/>
                  <a:moveTo>
                    <a:pt x="0" y="2641600"/>
                  </a:moveTo>
                  <a:lnTo>
                    <a:pt x="0" y="2743200"/>
                  </a:lnTo>
                  <a:lnTo>
                    <a:pt x="0" y="2641600"/>
                  </a:lnTo>
                  <a:close/>
                  <a:moveTo>
                    <a:pt x="0" y="2844800"/>
                  </a:moveTo>
                  <a:lnTo>
                    <a:pt x="0" y="2946400"/>
                  </a:lnTo>
                  <a:lnTo>
                    <a:pt x="0" y="2844800"/>
                  </a:lnTo>
                  <a:close/>
                  <a:moveTo>
                    <a:pt x="0" y="3048000"/>
                  </a:moveTo>
                  <a:lnTo>
                    <a:pt x="0" y="3149600"/>
                  </a:lnTo>
                  <a:lnTo>
                    <a:pt x="0" y="3048000"/>
                  </a:lnTo>
                  <a:close/>
                  <a:moveTo>
                    <a:pt x="0" y="3251200"/>
                  </a:moveTo>
                  <a:lnTo>
                    <a:pt x="0" y="3352800"/>
                  </a:lnTo>
                  <a:lnTo>
                    <a:pt x="0" y="3251200"/>
                  </a:lnTo>
                  <a:close/>
                  <a:moveTo>
                    <a:pt x="0" y="3454400"/>
                  </a:moveTo>
                  <a:lnTo>
                    <a:pt x="0" y="3556000"/>
                  </a:lnTo>
                  <a:lnTo>
                    <a:pt x="0" y="3454400"/>
                  </a:lnTo>
                  <a:close/>
                  <a:moveTo>
                    <a:pt x="0" y="3657600"/>
                  </a:moveTo>
                  <a:lnTo>
                    <a:pt x="0" y="3759200"/>
                  </a:lnTo>
                  <a:lnTo>
                    <a:pt x="0" y="3657600"/>
                  </a:lnTo>
                  <a:close/>
                  <a:moveTo>
                    <a:pt x="0" y="3860800"/>
                  </a:moveTo>
                  <a:lnTo>
                    <a:pt x="0" y="3948684"/>
                  </a:lnTo>
                  <a:lnTo>
                    <a:pt x="0" y="3860800"/>
                  </a:lnTo>
                  <a:close/>
                  <a:moveTo>
                    <a:pt x="50800" y="0"/>
                  </a:moveTo>
                  <a:lnTo>
                    <a:pt x="50800" y="101600"/>
                  </a:lnTo>
                  <a:lnTo>
                    <a:pt x="0" y="101600"/>
                  </a:lnTo>
                  <a:lnTo>
                    <a:pt x="0" y="0"/>
                  </a:lnTo>
                  <a:close/>
                </a:path>
              </a:pathLst>
            </a:custGeom>
            <a:solidFill>
              <a:srgbClr val="000000"/>
            </a:solidFill>
          </p:spPr>
        </p:sp>
      </p:grpSp>
      <p:grpSp>
        <p:nvGrpSpPr>
          <p:cNvPr name="Group 8" id="8"/>
          <p:cNvGrpSpPr/>
          <p:nvPr/>
        </p:nvGrpSpPr>
        <p:grpSpPr>
          <a:xfrm rot="0">
            <a:off x="8609339" y="7065388"/>
            <a:ext cx="38100" cy="2999639"/>
            <a:chOff x="0" y="0"/>
            <a:chExt cx="50800" cy="3999519"/>
          </a:xfrm>
        </p:grpSpPr>
        <p:sp>
          <p:nvSpPr>
            <p:cNvPr name="Freeform 9" id="9"/>
            <p:cNvSpPr/>
            <p:nvPr/>
          </p:nvSpPr>
          <p:spPr>
            <a:xfrm flipH="false" flipV="false" rot="0">
              <a:off x="0" y="25400"/>
              <a:ext cx="50800" cy="3948684"/>
            </a:xfrm>
            <a:custGeom>
              <a:avLst/>
              <a:gdLst/>
              <a:ahLst/>
              <a:cxnLst/>
              <a:rect r="r" b="b" t="t" l="l"/>
              <a:pathLst>
                <a:path h="3948684" w="50800">
                  <a:moveTo>
                    <a:pt x="50800" y="203200"/>
                  </a:moveTo>
                  <a:lnTo>
                    <a:pt x="50800" y="304800"/>
                  </a:lnTo>
                  <a:lnTo>
                    <a:pt x="0" y="304800"/>
                  </a:lnTo>
                  <a:lnTo>
                    <a:pt x="0" y="203200"/>
                  </a:lnTo>
                  <a:close/>
                  <a:moveTo>
                    <a:pt x="50800" y="406400"/>
                  </a:moveTo>
                  <a:lnTo>
                    <a:pt x="50800" y="508000"/>
                  </a:lnTo>
                  <a:lnTo>
                    <a:pt x="0" y="508000"/>
                  </a:lnTo>
                  <a:lnTo>
                    <a:pt x="0" y="406400"/>
                  </a:lnTo>
                  <a:close/>
                  <a:moveTo>
                    <a:pt x="50800" y="609600"/>
                  </a:moveTo>
                  <a:lnTo>
                    <a:pt x="50800" y="711200"/>
                  </a:lnTo>
                  <a:lnTo>
                    <a:pt x="0" y="711200"/>
                  </a:lnTo>
                  <a:lnTo>
                    <a:pt x="0" y="609600"/>
                  </a:lnTo>
                  <a:close/>
                  <a:moveTo>
                    <a:pt x="50800" y="812800"/>
                  </a:moveTo>
                  <a:lnTo>
                    <a:pt x="50800" y="914400"/>
                  </a:lnTo>
                  <a:lnTo>
                    <a:pt x="0" y="914400"/>
                  </a:lnTo>
                  <a:lnTo>
                    <a:pt x="0" y="812800"/>
                  </a:lnTo>
                  <a:close/>
                  <a:moveTo>
                    <a:pt x="50800" y="1016000"/>
                  </a:moveTo>
                  <a:lnTo>
                    <a:pt x="50800" y="1117600"/>
                  </a:lnTo>
                  <a:lnTo>
                    <a:pt x="0" y="1117600"/>
                  </a:lnTo>
                  <a:lnTo>
                    <a:pt x="0" y="1016000"/>
                  </a:lnTo>
                  <a:close/>
                  <a:moveTo>
                    <a:pt x="50800" y="1219200"/>
                  </a:moveTo>
                  <a:lnTo>
                    <a:pt x="50800" y="1320800"/>
                  </a:lnTo>
                  <a:lnTo>
                    <a:pt x="0" y="1320800"/>
                  </a:lnTo>
                  <a:lnTo>
                    <a:pt x="0" y="1219200"/>
                  </a:lnTo>
                  <a:close/>
                  <a:moveTo>
                    <a:pt x="0" y="1422400"/>
                  </a:moveTo>
                  <a:lnTo>
                    <a:pt x="0" y="1524000"/>
                  </a:lnTo>
                  <a:lnTo>
                    <a:pt x="0" y="1422400"/>
                  </a:lnTo>
                  <a:close/>
                  <a:moveTo>
                    <a:pt x="0" y="1625600"/>
                  </a:moveTo>
                  <a:lnTo>
                    <a:pt x="0" y="1727200"/>
                  </a:lnTo>
                  <a:lnTo>
                    <a:pt x="0" y="1625600"/>
                  </a:lnTo>
                  <a:close/>
                  <a:moveTo>
                    <a:pt x="0" y="1828800"/>
                  </a:moveTo>
                  <a:lnTo>
                    <a:pt x="0" y="1930400"/>
                  </a:lnTo>
                  <a:lnTo>
                    <a:pt x="0" y="1828800"/>
                  </a:lnTo>
                  <a:close/>
                  <a:moveTo>
                    <a:pt x="0" y="2032000"/>
                  </a:moveTo>
                  <a:lnTo>
                    <a:pt x="0" y="2133600"/>
                  </a:lnTo>
                  <a:lnTo>
                    <a:pt x="0" y="2032000"/>
                  </a:lnTo>
                  <a:close/>
                  <a:moveTo>
                    <a:pt x="0" y="2235200"/>
                  </a:moveTo>
                  <a:lnTo>
                    <a:pt x="0" y="2336800"/>
                  </a:lnTo>
                  <a:lnTo>
                    <a:pt x="0" y="2235200"/>
                  </a:lnTo>
                  <a:close/>
                  <a:moveTo>
                    <a:pt x="0" y="2438400"/>
                  </a:moveTo>
                  <a:lnTo>
                    <a:pt x="0" y="2540000"/>
                  </a:lnTo>
                  <a:lnTo>
                    <a:pt x="0" y="2438400"/>
                  </a:lnTo>
                  <a:close/>
                  <a:moveTo>
                    <a:pt x="0" y="2641600"/>
                  </a:moveTo>
                  <a:lnTo>
                    <a:pt x="0" y="2743200"/>
                  </a:lnTo>
                  <a:lnTo>
                    <a:pt x="0" y="2641600"/>
                  </a:lnTo>
                  <a:close/>
                  <a:moveTo>
                    <a:pt x="0" y="2844800"/>
                  </a:moveTo>
                  <a:lnTo>
                    <a:pt x="0" y="2946400"/>
                  </a:lnTo>
                  <a:lnTo>
                    <a:pt x="0" y="2844800"/>
                  </a:lnTo>
                  <a:close/>
                  <a:moveTo>
                    <a:pt x="0" y="3048000"/>
                  </a:moveTo>
                  <a:lnTo>
                    <a:pt x="0" y="3149600"/>
                  </a:lnTo>
                  <a:lnTo>
                    <a:pt x="0" y="3048000"/>
                  </a:lnTo>
                  <a:close/>
                  <a:moveTo>
                    <a:pt x="0" y="3251200"/>
                  </a:moveTo>
                  <a:lnTo>
                    <a:pt x="0" y="3352800"/>
                  </a:lnTo>
                  <a:lnTo>
                    <a:pt x="0" y="3251200"/>
                  </a:lnTo>
                  <a:close/>
                  <a:moveTo>
                    <a:pt x="0" y="3454400"/>
                  </a:moveTo>
                  <a:lnTo>
                    <a:pt x="0" y="3556000"/>
                  </a:lnTo>
                  <a:lnTo>
                    <a:pt x="0" y="3454400"/>
                  </a:lnTo>
                  <a:close/>
                  <a:moveTo>
                    <a:pt x="0" y="3657600"/>
                  </a:moveTo>
                  <a:lnTo>
                    <a:pt x="0" y="3759200"/>
                  </a:lnTo>
                  <a:lnTo>
                    <a:pt x="0" y="3657600"/>
                  </a:lnTo>
                  <a:close/>
                  <a:moveTo>
                    <a:pt x="0" y="3860800"/>
                  </a:moveTo>
                  <a:lnTo>
                    <a:pt x="0" y="3948684"/>
                  </a:lnTo>
                  <a:lnTo>
                    <a:pt x="0" y="3860800"/>
                  </a:lnTo>
                  <a:close/>
                  <a:moveTo>
                    <a:pt x="50800" y="0"/>
                  </a:moveTo>
                  <a:lnTo>
                    <a:pt x="50800" y="101600"/>
                  </a:lnTo>
                  <a:lnTo>
                    <a:pt x="0" y="101600"/>
                  </a:lnTo>
                  <a:lnTo>
                    <a:pt x="0" y="0"/>
                  </a:lnTo>
                  <a:close/>
                </a:path>
              </a:pathLst>
            </a:custGeom>
            <a:solidFill>
              <a:srgbClr val="000000"/>
            </a:solidFill>
          </p:spPr>
        </p:sp>
      </p:grpSp>
      <p:sp>
        <p:nvSpPr>
          <p:cNvPr name="Freeform 10" id="10"/>
          <p:cNvSpPr/>
          <p:nvPr/>
        </p:nvSpPr>
        <p:spPr>
          <a:xfrm flipH="false" flipV="false" rot="0">
            <a:off x="4970789" y="820302"/>
            <a:ext cx="7315200" cy="332509"/>
          </a:xfrm>
          <a:custGeom>
            <a:avLst/>
            <a:gdLst/>
            <a:ahLst/>
            <a:cxnLst/>
            <a:rect r="r" b="b" t="t" l="l"/>
            <a:pathLst>
              <a:path h="332509" w="7315200">
                <a:moveTo>
                  <a:pt x="0" y="0"/>
                </a:moveTo>
                <a:lnTo>
                  <a:pt x="7315200" y="0"/>
                </a:lnTo>
                <a:lnTo>
                  <a:pt x="7315200" y="332509"/>
                </a:lnTo>
                <a:lnTo>
                  <a:pt x="0" y="332509"/>
                </a:lnTo>
                <a:lnTo>
                  <a:pt x="0" y="0"/>
                </a:lnTo>
                <a:close/>
              </a:path>
            </a:pathLst>
          </a:custGeom>
          <a:blipFill>
            <a:blip r:embed="rId6">
              <a:extLst>
                <a:ext uri="{96DAC541-7B7A-43D3-8B79-37D633B846F1}">
                  <asvg:svgBlip xmlns:asvg="http://schemas.microsoft.com/office/drawing/2016/SVG/main" r:embed="rId7"/>
                </a:ext>
              </a:extLst>
            </a:blip>
            <a:stretch>
              <a:fillRect l="0" t="-2994" r="0" b="-2994"/>
            </a:stretch>
          </a:blipFill>
        </p:spPr>
      </p:sp>
      <p:grpSp>
        <p:nvGrpSpPr>
          <p:cNvPr name="Group 11" id="11"/>
          <p:cNvGrpSpPr/>
          <p:nvPr/>
        </p:nvGrpSpPr>
        <p:grpSpPr>
          <a:xfrm rot="0">
            <a:off x="1394466" y="1209962"/>
            <a:ext cx="14562782" cy="1893767"/>
            <a:chOff x="0" y="0"/>
            <a:chExt cx="19417043" cy="2525023"/>
          </a:xfrm>
        </p:grpSpPr>
        <p:sp>
          <p:nvSpPr>
            <p:cNvPr name="Freeform 12" id="12"/>
            <p:cNvSpPr/>
            <p:nvPr/>
          </p:nvSpPr>
          <p:spPr>
            <a:xfrm flipH="false" flipV="false" rot="0">
              <a:off x="0" y="0"/>
              <a:ext cx="19417043" cy="2525023"/>
            </a:xfrm>
            <a:custGeom>
              <a:avLst/>
              <a:gdLst/>
              <a:ahLst/>
              <a:cxnLst/>
              <a:rect r="r" b="b" t="t" l="l"/>
              <a:pathLst>
                <a:path h="2525023" w="19417043">
                  <a:moveTo>
                    <a:pt x="0" y="0"/>
                  </a:moveTo>
                  <a:lnTo>
                    <a:pt x="19417043" y="0"/>
                  </a:lnTo>
                  <a:lnTo>
                    <a:pt x="19417043" y="2525023"/>
                  </a:lnTo>
                  <a:lnTo>
                    <a:pt x="0" y="2525023"/>
                  </a:lnTo>
                  <a:close/>
                </a:path>
              </a:pathLst>
            </a:custGeom>
            <a:solidFill>
              <a:srgbClr val="000000">
                <a:alpha val="0"/>
              </a:srgbClr>
            </a:solidFill>
          </p:spPr>
        </p:sp>
        <p:sp>
          <p:nvSpPr>
            <p:cNvPr name="TextBox 13" id="13"/>
            <p:cNvSpPr txBox="true"/>
            <p:nvPr/>
          </p:nvSpPr>
          <p:spPr>
            <a:xfrm>
              <a:off x="0" y="-57150"/>
              <a:ext cx="19417043" cy="2582173"/>
            </a:xfrm>
            <a:prstGeom prst="rect">
              <a:avLst/>
            </a:prstGeom>
          </p:spPr>
          <p:txBody>
            <a:bodyPr anchor="t" rtlCol="false" tIns="0" lIns="0" bIns="0" rIns="0"/>
            <a:lstStyle/>
            <a:p>
              <a:pPr algn="ctr">
                <a:lnSpc>
                  <a:spcPts val="3769"/>
                </a:lnSpc>
              </a:pPr>
              <a:r>
                <a:rPr lang="en-US" sz="2692" b="true">
                  <a:solidFill>
                    <a:srgbClr val="000000"/>
                  </a:solidFill>
                  <a:latin typeface="Open Sans Bold"/>
                  <a:ea typeface="Open Sans Bold"/>
                  <a:cs typeface="Open Sans Bold"/>
                  <a:sym typeface="Open Sans Bold"/>
                </a:rPr>
                <a:t>Welcome! We are conducting a survey to better understand the career aspirations, preferences, and motivations of Gen Z. This survey is designed to gather insights into the types of careers that Gen Z individuals are interested in, the factors influencing their career choices, and how they envision their future work environment.</a:t>
              </a:r>
            </a:p>
          </p:txBody>
        </p:sp>
      </p:grpSp>
      <p:grpSp>
        <p:nvGrpSpPr>
          <p:cNvPr name="Group 14" id="14"/>
          <p:cNvGrpSpPr/>
          <p:nvPr/>
        </p:nvGrpSpPr>
        <p:grpSpPr>
          <a:xfrm rot="0">
            <a:off x="6082833" y="269526"/>
            <a:ext cx="5167312" cy="511811"/>
            <a:chOff x="0" y="0"/>
            <a:chExt cx="6889749" cy="682415"/>
          </a:xfrm>
        </p:grpSpPr>
        <p:sp>
          <p:nvSpPr>
            <p:cNvPr name="Freeform 15" id="15"/>
            <p:cNvSpPr/>
            <p:nvPr/>
          </p:nvSpPr>
          <p:spPr>
            <a:xfrm flipH="false" flipV="false" rot="0">
              <a:off x="0" y="0"/>
              <a:ext cx="6889749" cy="682415"/>
            </a:xfrm>
            <a:custGeom>
              <a:avLst/>
              <a:gdLst/>
              <a:ahLst/>
              <a:cxnLst/>
              <a:rect r="r" b="b" t="t" l="l"/>
              <a:pathLst>
                <a:path h="682415" w="6889749">
                  <a:moveTo>
                    <a:pt x="0" y="0"/>
                  </a:moveTo>
                  <a:lnTo>
                    <a:pt x="6889749" y="0"/>
                  </a:lnTo>
                  <a:lnTo>
                    <a:pt x="6889749" y="682415"/>
                  </a:lnTo>
                  <a:lnTo>
                    <a:pt x="0" y="682415"/>
                  </a:lnTo>
                  <a:close/>
                </a:path>
              </a:pathLst>
            </a:custGeom>
            <a:solidFill>
              <a:srgbClr val="000000">
                <a:alpha val="0"/>
              </a:srgbClr>
            </a:solidFill>
          </p:spPr>
        </p:sp>
        <p:sp>
          <p:nvSpPr>
            <p:cNvPr name="TextBox 16" id="16"/>
            <p:cNvSpPr txBox="true"/>
            <p:nvPr/>
          </p:nvSpPr>
          <p:spPr>
            <a:xfrm>
              <a:off x="0" y="-57150"/>
              <a:ext cx="6889749" cy="739565"/>
            </a:xfrm>
            <a:prstGeom prst="rect">
              <a:avLst/>
            </a:prstGeom>
          </p:spPr>
          <p:txBody>
            <a:bodyPr anchor="t" rtlCol="false" tIns="0" lIns="0" bIns="0" rIns="0"/>
            <a:lstStyle/>
            <a:p>
              <a:pPr algn="ctr">
                <a:lnSpc>
                  <a:spcPts val="4339"/>
                </a:lnSpc>
              </a:pPr>
              <a:r>
                <a:rPr lang="en-US" sz="3099" b="true">
                  <a:solidFill>
                    <a:srgbClr val="000000"/>
                  </a:solidFill>
                  <a:latin typeface="Open Sans Bold"/>
                  <a:ea typeface="Open Sans Bold"/>
                  <a:cs typeface="Open Sans Bold"/>
                  <a:sym typeface="Open Sans Bold"/>
                </a:rPr>
                <a:t>Career Aspiration of Gen Z</a:t>
              </a:r>
            </a:p>
          </p:txBody>
        </p:sp>
      </p:grpSp>
      <p:grpSp>
        <p:nvGrpSpPr>
          <p:cNvPr name="Group 17" id="17"/>
          <p:cNvGrpSpPr/>
          <p:nvPr/>
        </p:nvGrpSpPr>
        <p:grpSpPr>
          <a:xfrm rot="0">
            <a:off x="2177139" y="3893551"/>
            <a:ext cx="4506516" cy="435294"/>
            <a:chOff x="0" y="0"/>
            <a:chExt cx="6008688" cy="580392"/>
          </a:xfrm>
        </p:grpSpPr>
        <p:sp>
          <p:nvSpPr>
            <p:cNvPr name="Freeform 18" id="18"/>
            <p:cNvSpPr/>
            <p:nvPr/>
          </p:nvSpPr>
          <p:spPr>
            <a:xfrm flipH="false" flipV="false" rot="0">
              <a:off x="0" y="0"/>
              <a:ext cx="6008688" cy="580392"/>
            </a:xfrm>
            <a:custGeom>
              <a:avLst/>
              <a:gdLst/>
              <a:ahLst/>
              <a:cxnLst/>
              <a:rect r="r" b="b" t="t" l="l"/>
              <a:pathLst>
                <a:path h="580392" w="6008688">
                  <a:moveTo>
                    <a:pt x="0" y="0"/>
                  </a:moveTo>
                  <a:lnTo>
                    <a:pt x="6008688" y="0"/>
                  </a:lnTo>
                  <a:lnTo>
                    <a:pt x="6008688" y="580392"/>
                  </a:lnTo>
                  <a:lnTo>
                    <a:pt x="0" y="580392"/>
                  </a:lnTo>
                  <a:close/>
                </a:path>
              </a:pathLst>
            </a:custGeom>
            <a:solidFill>
              <a:srgbClr val="000000">
                <a:alpha val="0"/>
              </a:srgbClr>
            </a:solidFill>
          </p:spPr>
        </p:sp>
        <p:sp>
          <p:nvSpPr>
            <p:cNvPr name="TextBox 19" id="19"/>
            <p:cNvSpPr txBox="true"/>
            <p:nvPr/>
          </p:nvSpPr>
          <p:spPr>
            <a:xfrm>
              <a:off x="0" y="-47625"/>
              <a:ext cx="6008688" cy="628017"/>
            </a:xfrm>
            <a:prstGeom prst="rect">
              <a:avLst/>
            </a:prstGeom>
          </p:spPr>
          <p:txBody>
            <a:bodyPr anchor="t" rtlCol="false" tIns="0" lIns="0" bIns="0" rIns="0"/>
            <a:lstStyle/>
            <a:p>
              <a:pPr algn="ctr">
                <a:lnSpc>
                  <a:spcPts val="3569"/>
                </a:lnSpc>
              </a:pPr>
              <a:r>
                <a:rPr lang="en-US" sz="2549" b="true">
                  <a:solidFill>
                    <a:srgbClr val="000000"/>
                  </a:solidFill>
                  <a:latin typeface="Open Sans Bold"/>
                  <a:ea typeface="Open Sans Bold"/>
                  <a:cs typeface="Open Sans Bold"/>
                  <a:sym typeface="Open Sans Bold"/>
                </a:rPr>
                <a:t>1. What is your current age?</a:t>
              </a:r>
            </a:p>
          </p:txBody>
        </p:sp>
      </p:grpSp>
      <p:grpSp>
        <p:nvGrpSpPr>
          <p:cNvPr name="Group 20" id="20"/>
          <p:cNvGrpSpPr/>
          <p:nvPr/>
        </p:nvGrpSpPr>
        <p:grpSpPr>
          <a:xfrm rot="0">
            <a:off x="2970738" y="4404092"/>
            <a:ext cx="773787" cy="297180"/>
            <a:chOff x="0" y="0"/>
            <a:chExt cx="1031716" cy="396240"/>
          </a:xfrm>
        </p:grpSpPr>
        <p:sp>
          <p:nvSpPr>
            <p:cNvPr name="Freeform 21" id="21"/>
            <p:cNvSpPr/>
            <p:nvPr/>
          </p:nvSpPr>
          <p:spPr>
            <a:xfrm flipH="false" flipV="false" rot="0">
              <a:off x="0" y="0"/>
              <a:ext cx="1031716" cy="396240"/>
            </a:xfrm>
            <a:custGeom>
              <a:avLst/>
              <a:gdLst/>
              <a:ahLst/>
              <a:cxnLst/>
              <a:rect r="r" b="b" t="t" l="l"/>
              <a:pathLst>
                <a:path h="396240" w="1031716">
                  <a:moveTo>
                    <a:pt x="0" y="0"/>
                  </a:moveTo>
                  <a:lnTo>
                    <a:pt x="1031716" y="0"/>
                  </a:lnTo>
                  <a:lnTo>
                    <a:pt x="1031716" y="396240"/>
                  </a:lnTo>
                  <a:lnTo>
                    <a:pt x="0" y="396240"/>
                  </a:lnTo>
                  <a:close/>
                </a:path>
              </a:pathLst>
            </a:custGeom>
            <a:solidFill>
              <a:srgbClr val="000000">
                <a:alpha val="0"/>
              </a:srgbClr>
            </a:solidFill>
          </p:spPr>
        </p:sp>
        <p:sp>
          <p:nvSpPr>
            <p:cNvPr name="TextBox 22" id="22"/>
            <p:cNvSpPr txBox="true"/>
            <p:nvPr/>
          </p:nvSpPr>
          <p:spPr>
            <a:xfrm>
              <a:off x="0" y="-28575"/>
              <a:ext cx="1031716"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 10 - 15</a:t>
              </a:r>
            </a:p>
          </p:txBody>
        </p:sp>
      </p:grpSp>
      <p:grpSp>
        <p:nvGrpSpPr>
          <p:cNvPr name="Group 23" id="23"/>
          <p:cNvGrpSpPr/>
          <p:nvPr/>
        </p:nvGrpSpPr>
        <p:grpSpPr>
          <a:xfrm rot="0">
            <a:off x="2665589" y="4466640"/>
            <a:ext cx="139779" cy="181610"/>
            <a:chOff x="0" y="0"/>
            <a:chExt cx="186372" cy="242147"/>
          </a:xfrm>
        </p:grpSpPr>
        <p:sp>
          <p:nvSpPr>
            <p:cNvPr name="Freeform 24" id="24"/>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25" id="25"/>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26" id="26"/>
          <p:cNvGrpSpPr/>
          <p:nvPr/>
        </p:nvGrpSpPr>
        <p:grpSpPr>
          <a:xfrm rot="0">
            <a:off x="2665589" y="4790490"/>
            <a:ext cx="139779" cy="181610"/>
            <a:chOff x="0" y="0"/>
            <a:chExt cx="186372" cy="242147"/>
          </a:xfrm>
        </p:grpSpPr>
        <p:sp>
          <p:nvSpPr>
            <p:cNvPr name="Freeform 27" id="27"/>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28" id="28"/>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29" id="29"/>
          <p:cNvGrpSpPr/>
          <p:nvPr/>
        </p:nvGrpSpPr>
        <p:grpSpPr>
          <a:xfrm rot="0">
            <a:off x="2665589" y="5163870"/>
            <a:ext cx="139779" cy="181610"/>
            <a:chOff x="0" y="0"/>
            <a:chExt cx="186372" cy="242147"/>
          </a:xfrm>
        </p:grpSpPr>
        <p:sp>
          <p:nvSpPr>
            <p:cNvPr name="Freeform 30" id="30"/>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31" id="31"/>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32" id="32"/>
          <p:cNvGrpSpPr/>
          <p:nvPr/>
        </p:nvGrpSpPr>
        <p:grpSpPr>
          <a:xfrm rot="0">
            <a:off x="2665589" y="5535980"/>
            <a:ext cx="139779" cy="181610"/>
            <a:chOff x="0" y="0"/>
            <a:chExt cx="186372" cy="242147"/>
          </a:xfrm>
        </p:grpSpPr>
        <p:sp>
          <p:nvSpPr>
            <p:cNvPr name="Freeform 33" id="33"/>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34" id="34"/>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35" id="35"/>
          <p:cNvGrpSpPr/>
          <p:nvPr/>
        </p:nvGrpSpPr>
        <p:grpSpPr>
          <a:xfrm rot="0">
            <a:off x="3030150" y="4727942"/>
            <a:ext cx="714375" cy="297180"/>
            <a:chOff x="0" y="0"/>
            <a:chExt cx="952500" cy="396240"/>
          </a:xfrm>
        </p:grpSpPr>
        <p:sp>
          <p:nvSpPr>
            <p:cNvPr name="Freeform 36" id="36"/>
            <p:cNvSpPr/>
            <p:nvPr/>
          </p:nvSpPr>
          <p:spPr>
            <a:xfrm flipH="false" flipV="false" rot="0">
              <a:off x="0" y="0"/>
              <a:ext cx="952500" cy="396240"/>
            </a:xfrm>
            <a:custGeom>
              <a:avLst/>
              <a:gdLst/>
              <a:ahLst/>
              <a:cxnLst/>
              <a:rect r="r" b="b" t="t" l="l"/>
              <a:pathLst>
                <a:path h="396240" w="952500">
                  <a:moveTo>
                    <a:pt x="0" y="0"/>
                  </a:moveTo>
                  <a:lnTo>
                    <a:pt x="952500" y="0"/>
                  </a:lnTo>
                  <a:lnTo>
                    <a:pt x="952500" y="396240"/>
                  </a:lnTo>
                  <a:lnTo>
                    <a:pt x="0" y="396240"/>
                  </a:lnTo>
                  <a:close/>
                </a:path>
              </a:pathLst>
            </a:custGeom>
            <a:solidFill>
              <a:srgbClr val="000000">
                <a:alpha val="0"/>
              </a:srgbClr>
            </a:solidFill>
          </p:spPr>
        </p:sp>
        <p:sp>
          <p:nvSpPr>
            <p:cNvPr name="TextBox 37" id="37"/>
            <p:cNvSpPr txBox="true"/>
            <p:nvPr/>
          </p:nvSpPr>
          <p:spPr>
            <a:xfrm>
              <a:off x="0" y="-28575"/>
              <a:ext cx="952500"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16 - 20</a:t>
              </a:r>
            </a:p>
          </p:txBody>
        </p:sp>
      </p:grpSp>
      <p:grpSp>
        <p:nvGrpSpPr>
          <p:cNvPr name="Group 38" id="38"/>
          <p:cNvGrpSpPr/>
          <p:nvPr/>
        </p:nvGrpSpPr>
        <p:grpSpPr>
          <a:xfrm rot="0">
            <a:off x="3039675" y="5101322"/>
            <a:ext cx="714375" cy="297180"/>
            <a:chOff x="0" y="0"/>
            <a:chExt cx="952500" cy="396240"/>
          </a:xfrm>
        </p:grpSpPr>
        <p:sp>
          <p:nvSpPr>
            <p:cNvPr name="Freeform 39" id="39"/>
            <p:cNvSpPr/>
            <p:nvPr/>
          </p:nvSpPr>
          <p:spPr>
            <a:xfrm flipH="false" flipV="false" rot="0">
              <a:off x="0" y="0"/>
              <a:ext cx="952500" cy="396240"/>
            </a:xfrm>
            <a:custGeom>
              <a:avLst/>
              <a:gdLst/>
              <a:ahLst/>
              <a:cxnLst/>
              <a:rect r="r" b="b" t="t" l="l"/>
              <a:pathLst>
                <a:path h="396240" w="952500">
                  <a:moveTo>
                    <a:pt x="0" y="0"/>
                  </a:moveTo>
                  <a:lnTo>
                    <a:pt x="952500" y="0"/>
                  </a:lnTo>
                  <a:lnTo>
                    <a:pt x="952500" y="396240"/>
                  </a:lnTo>
                  <a:lnTo>
                    <a:pt x="0" y="396240"/>
                  </a:lnTo>
                  <a:close/>
                </a:path>
              </a:pathLst>
            </a:custGeom>
            <a:solidFill>
              <a:srgbClr val="000000">
                <a:alpha val="0"/>
              </a:srgbClr>
            </a:solidFill>
          </p:spPr>
        </p:sp>
        <p:sp>
          <p:nvSpPr>
            <p:cNvPr name="TextBox 40" id="40"/>
            <p:cNvSpPr txBox="true"/>
            <p:nvPr/>
          </p:nvSpPr>
          <p:spPr>
            <a:xfrm>
              <a:off x="0" y="-28575"/>
              <a:ext cx="952500"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21 - 25</a:t>
              </a:r>
            </a:p>
          </p:txBody>
        </p:sp>
      </p:grpSp>
      <p:grpSp>
        <p:nvGrpSpPr>
          <p:cNvPr name="Group 41" id="41"/>
          <p:cNvGrpSpPr/>
          <p:nvPr/>
        </p:nvGrpSpPr>
        <p:grpSpPr>
          <a:xfrm rot="0">
            <a:off x="3039675" y="5474702"/>
            <a:ext cx="391478" cy="297180"/>
            <a:chOff x="0" y="0"/>
            <a:chExt cx="521971" cy="396240"/>
          </a:xfrm>
        </p:grpSpPr>
        <p:sp>
          <p:nvSpPr>
            <p:cNvPr name="Freeform 42" id="42"/>
            <p:cNvSpPr/>
            <p:nvPr/>
          </p:nvSpPr>
          <p:spPr>
            <a:xfrm flipH="false" flipV="false" rot="0">
              <a:off x="0" y="0"/>
              <a:ext cx="521971" cy="396240"/>
            </a:xfrm>
            <a:custGeom>
              <a:avLst/>
              <a:gdLst/>
              <a:ahLst/>
              <a:cxnLst/>
              <a:rect r="r" b="b" t="t" l="l"/>
              <a:pathLst>
                <a:path h="396240" w="521971">
                  <a:moveTo>
                    <a:pt x="0" y="0"/>
                  </a:moveTo>
                  <a:lnTo>
                    <a:pt x="521971" y="0"/>
                  </a:lnTo>
                  <a:lnTo>
                    <a:pt x="521971" y="396240"/>
                  </a:lnTo>
                  <a:lnTo>
                    <a:pt x="0" y="396240"/>
                  </a:lnTo>
                  <a:close/>
                </a:path>
              </a:pathLst>
            </a:custGeom>
            <a:solidFill>
              <a:srgbClr val="000000">
                <a:alpha val="0"/>
              </a:srgbClr>
            </a:solidFill>
          </p:spPr>
        </p:sp>
        <p:sp>
          <p:nvSpPr>
            <p:cNvPr name="TextBox 43" id="43"/>
            <p:cNvSpPr txBox="true"/>
            <p:nvPr/>
          </p:nvSpPr>
          <p:spPr>
            <a:xfrm>
              <a:off x="0" y="-28575"/>
              <a:ext cx="521971"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26+</a:t>
              </a:r>
            </a:p>
          </p:txBody>
        </p:sp>
      </p:grpSp>
      <p:grpSp>
        <p:nvGrpSpPr>
          <p:cNvPr name="Group 44" id="44"/>
          <p:cNvGrpSpPr/>
          <p:nvPr/>
        </p:nvGrpSpPr>
        <p:grpSpPr>
          <a:xfrm rot="0">
            <a:off x="9016426" y="3913712"/>
            <a:ext cx="6710125" cy="404496"/>
            <a:chOff x="0" y="0"/>
            <a:chExt cx="8946833" cy="539328"/>
          </a:xfrm>
        </p:grpSpPr>
        <p:sp>
          <p:nvSpPr>
            <p:cNvPr name="Freeform 45" id="45"/>
            <p:cNvSpPr/>
            <p:nvPr/>
          </p:nvSpPr>
          <p:spPr>
            <a:xfrm flipH="false" flipV="false" rot="0">
              <a:off x="0" y="0"/>
              <a:ext cx="8946833" cy="539328"/>
            </a:xfrm>
            <a:custGeom>
              <a:avLst/>
              <a:gdLst/>
              <a:ahLst/>
              <a:cxnLst/>
              <a:rect r="r" b="b" t="t" l="l"/>
              <a:pathLst>
                <a:path h="539328" w="8946833">
                  <a:moveTo>
                    <a:pt x="0" y="0"/>
                  </a:moveTo>
                  <a:lnTo>
                    <a:pt x="8946833" y="0"/>
                  </a:lnTo>
                  <a:lnTo>
                    <a:pt x="8946833" y="539328"/>
                  </a:lnTo>
                  <a:lnTo>
                    <a:pt x="0" y="539328"/>
                  </a:lnTo>
                  <a:close/>
                </a:path>
              </a:pathLst>
            </a:custGeom>
            <a:solidFill>
              <a:srgbClr val="000000">
                <a:alpha val="0"/>
              </a:srgbClr>
            </a:solidFill>
          </p:spPr>
        </p:sp>
        <p:sp>
          <p:nvSpPr>
            <p:cNvPr name="TextBox 46" id="46"/>
            <p:cNvSpPr txBox="true"/>
            <p:nvPr/>
          </p:nvSpPr>
          <p:spPr>
            <a:xfrm>
              <a:off x="0" y="-38100"/>
              <a:ext cx="8946833" cy="577428"/>
            </a:xfrm>
            <a:prstGeom prst="rect">
              <a:avLst/>
            </a:prstGeom>
          </p:spPr>
          <p:txBody>
            <a:bodyPr anchor="t" rtlCol="false" tIns="0" lIns="0" bIns="0" rIns="0"/>
            <a:lstStyle/>
            <a:p>
              <a:pPr algn="ctr">
                <a:lnSpc>
                  <a:spcPts val="3429"/>
                </a:lnSpc>
              </a:pPr>
              <a:r>
                <a:rPr lang="en-US" sz="2449" b="true">
                  <a:solidFill>
                    <a:srgbClr val="000000"/>
                  </a:solidFill>
                  <a:latin typeface="Open Sans Bold"/>
                  <a:ea typeface="Open Sans Bold"/>
                  <a:cs typeface="Open Sans Bold"/>
                  <a:sym typeface="Open Sans Bold"/>
                </a:rPr>
                <a:t>2. How do you identify in terms of gender?  </a:t>
              </a:r>
            </a:p>
          </p:txBody>
        </p:sp>
      </p:grpSp>
      <p:grpSp>
        <p:nvGrpSpPr>
          <p:cNvPr name="Group 47" id="47"/>
          <p:cNvGrpSpPr/>
          <p:nvPr/>
        </p:nvGrpSpPr>
        <p:grpSpPr>
          <a:xfrm rot="0">
            <a:off x="9424472" y="4466640"/>
            <a:ext cx="139779" cy="181610"/>
            <a:chOff x="0" y="0"/>
            <a:chExt cx="186372" cy="242147"/>
          </a:xfrm>
        </p:grpSpPr>
        <p:sp>
          <p:nvSpPr>
            <p:cNvPr name="Freeform 48" id="48"/>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49" id="49"/>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50" id="50"/>
          <p:cNvGrpSpPr/>
          <p:nvPr/>
        </p:nvGrpSpPr>
        <p:grpSpPr>
          <a:xfrm rot="0">
            <a:off x="9731689" y="4404092"/>
            <a:ext cx="558522" cy="297180"/>
            <a:chOff x="0" y="0"/>
            <a:chExt cx="744696" cy="396240"/>
          </a:xfrm>
        </p:grpSpPr>
        <p:sp>
          <p:nvSpPr>
            <p:cNvPr name="Freeform 51" id="51"/>
            <p:cNvSpPr/>
            <p:nvPr/>
          </p:nvSpPr>
          <p:spPr>
            <a:xfrm flipH="false" flipV="false" rot="0">
              <a:off x="0" y="0"/>
              <a:ext cx="744696" cy="396240"/>
            </a:xfrm>
            <a:custGeom>
              <a:avLst/>
              <a:gdLst/>
              <a:ahLst/>
              <a:cxnLst/>
              <a:rect r="r" b="b" t="t" l="l"/>
              <a:pathLst>
                <a:path h="396240" w="744696">
                  <a:moveTo>
                    <a:pt x="0" y="0"/>
                  </a:moveTo>
                  <a:lnTo>
                    <a:pt x="744696" y="0"/>
                  </a:lnTo>
                  <a:lnTo>
                    <a:pt x="744696" y="396240"/>
                  </a:lnTo>
                  <a:lnTo>
                    <a:pt x="0" y="396240"/>
                  </a:lnTo>
                  <a:close/>
                </a:path>
              </a:pathLst>
            </a:custGeom>
            <a:solidFill>
              <a:srgbClr val="000000">
                <a:alpha val="0"/>
              </a:srgbClr>
            </a:solidFill>
          </p:spPr>
        </p:sp>
        <p:sp>
          <p:nvSpPr>
            <p:cNvPr name="TextBox 52" id="52"/>
            <p:cNvSpPr txBox="true"/>
            <p:nvPr/>
          </p:nvSpPr>
          <p:spPr>
            <a:xfrm>
              <a:off x="0" y="-28575"/>
              <a:ext cx="744696"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Male</a:t>
              </a:r>
            </a:p>
          </p:txBody>
        </p:sp>
      </p:grpSp>
      <p:grpSp>
        <p:nvGrpSpPr>
          <p:cNvPr name="Group 53" id="53"/>
          <p:cNvGrpSpPr/>
          <p:nvPr/>
        </p:nvGrpSpPr>
        <p:grpSpPr>
          <a:xfrm rot="0">
            <a:off x="9731689" y="4727942"/>
            <a:ext cx="827961" cy="297180"/>
            <a:chOff x="0" y="0"/>
            <a:chExt cx="1103948" cy="396240"/>
          </a:xfrm>
        </p:grpSpPr>
        <p:sp>
          <p:nvSpPr>
            <p:cNvPr name="Freeform 54" id="54"/>
            <p:cNvSpPr/>
            <p:nvPr/>
          </p:nvSpPr>
          <p:spPr>
            <a:xfrm flipH="false" flipV="false" rot="0">
              <a:off x="0" y="0"/>
              <a:ext cx="1103948" cy="396240"/>
            </a:xfrm>
            <a:custGeom>
              <a:avLst/>
              <a:gdLst/>
              <a:ahLst/>
              <a:cxnLst/>
              <a:rect r="r" b="b" t="t" l="l"/>
              <a:pathLst>
                <a:path h="396240" w="1103948">
                  <a:moveTo>
                    <a:pt x="0" y="0"/>
                  </a:moveTo>
                  <a:lnTo>
                    <a:pt x="1103948" y="0"/>
                  </a:lnTo>
                  <a:lnTo>
                    <a:pt x="1103948" y="396240"/>
                  </a:lnTo>
                  <a:lnTo>
                    <a:pt x="0" y="396240"/>
                  </a:lnTo>
                  <a:close/>
                </a:path>
              </a:pathLst>
            </a:custGeom>
            <a:solidFill>
              <a:srgbClr val="000000">
                <a:alpha val="0"/>
              </a:srgbClr>
            </a:solidFill>
          </p:spPr>
        </p:sp>
        <p:sp>
          <p:nvSpPr>
            <p:cNvPr name="TextBox 55" id="55"/>
            <p:cNvSpPr txBox="true"/>
            <p:nvPr/>
          </p:nvSpPr>
          <p:spPr>
            <a:xfrm>
              <a:off x="0" y="-28575"/>
              <a:ext cx="1103948"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Female</a:t>
              </a:r>
            </a:p>
          </p:txBody>
        </p:sp>
      </p:grpSp>
      <p:grpSp>
        <p:nvGrpSpPr>
          <p:cNvPr name="Group 56" id="56"/>
          <p:cNvGrpSpPr/>
          <p:nvPr/>
        </p:nvGrpSpPr>
        <p:grpSpPr>
          <a:xfrm rot="0">
            <a:off x="9424472" y="4790490"/>
            <a:ext cx="139779" cy="181610"/>
            <a:chOff x="0" y="0"/>
            <a:chExt cx="186372" cy="242147"/>
          </a:xfrm>
        </p:grpSpPr>
        <p:sp>
          <p:nvSpPr>
            <p:cNvPr name="Freeform 57" id="57"/>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58" id="58"/>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59" id="59"/>
          <p:cNvGrpSpPr/>
          <p:nvPr/>
        </p:nvGrpSpPr>
        <p:grpSpPr>
          <a:xfrm rot="0">
            <a:off x="2177139" y="7301519"/>
            <a:ext cx="5406152" cy="435294"/>
            <a:chOff x="0" y="0"/>
            <a:chExt cx="7208203" cy="580392"/>
          </a:xfrm>
        </p:grpSpPr>
        <p:sp>
          <p:nvSpPr>
            <p:cNvPr name="Freeform 60" id="60"/>
            <p:cNvSpPr/>
            <p:nvPr/>
          </p:nvSpPr>
          <p:spPr>
            <a:xfrm flipH="false" flipV="false" rot="0">
              <a:off x="0" y="0"/>
              <a:ext cx="7208203" cy="580392"/>
            </a:xfrm>
            <a:custGeom>
              <a:avLst/>
              <a:gdLst/>
              <a:ahLst/>
              <a:cxnLst/>
              <a:rect r="r" b="b" t="t" l="l"/>
              <a:pathLst>
                <a:path h="580392" w="7208203">
                  <a:moveTo>
                    <a:pt x="0" y="0"/>
                  </a:moveTo>
                  <a:lnTo>
                    <a:pt x="7208203" y="0"/>
                  </a:lnTo>
                  <a:lnTo>
                    <a:pt x="7208203" y="580392"/>
                  </a:lnTo>
                  <a:lnTo>
                    <a:pt x="0" y="580392"/>
                  </a:lnTo>
                  <a:close/>
                </a:path>
              </a:pathLst>
            </a:custGeom>
            <a:solidFill>
              <a:srgbClr val="000000">
                <a:alpha val="0"/>
              </a:srgbClr>
            </a:solidFill>
          </p:spPr>
        </p:sp>
        <p:sp>
          <p:nvSpPr>
            <p:cNvPr name="TextBox 61" id="61"/>
            <p:cNvSpPr txBox="true"/>
            <p:nvPr/>
          </p:nvSpPr>
          <p:spPr>
            <a:xfrm>
              <a:off x="0" y="-47625"/>
              <a:ext cx="7208203" cy="628017"/>
            </a:xfrm>
            <a:prstGeom prst="rect">
              <a:avLst/>
            </a:prstGeom>
          </p:spPr>
          <p:txBody>
            <a:bodyPr anchor="t" rtlCol="false" tIns="0" lIns="0" bIns="0" rIns="0"/>
            <a:lstStyle/>
            <a:p>
              <a:pPr algn="ctr">
                <a:lnSpc>
                  <a:spcPts val="3569"/>
                </a:lnSpc>
              </a:pPr>
              <a:r>
                <a:rPr lang="en-US" sz="2549" b="true">
                  <a:solidFill>
                    <a:srgbClr val="000000"/>
                  </a:solidFill>
                  <a:latin typeface="Open Sans Bold"/>
                  <a:ea typeface="Open Sans Bold"/>
                  <a:cs typeface="Open Sans Bold"/>
                  <a:sym typeface="Open Sans Bold"/>
                </a:rPr>
                <a:t>3. Where do you currently reside?</a:t>
              </a:r>
            </a:p>
          </p:txBody>
        </p:sp>
      </p:grpSp>
      <p:grpSp>
        <p:nvGrpSpPr>
          <p:cNvPr name="Group 62" id="62"/>
          <p:cNvGrpSpPr/>
          <p:nvPr/>
        </p:nvGrpSpPr>
        <p:grpSpPr>
          <a:xfrm rot="0">
            <a:off x="2735478" y="7955887"/>
            <a:ext cx="139779" cy="181610"/>
            <a:chOff x="0" y="0"/>
            <a:chExt cx="186372" cy="242147"/>
          </a:xfrm>
        </p:grpSpPr>
        <p:sp>
          <p:nvSpPr>
            <p:cNvPr name="Freeform 63" id="63"/>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64" id="64"/>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65" id="65"/>
          <p:cNvGrpSpPr/>
          <p:nvPr/>
        </p:nvGrpSpPr>
        <p:grpSpPr>
          <a:xfrm rot="0">
            <a:off x="3039675" y="7893340"/>
            <a:ext cx="1543288" cy="297180"/>
            <a:chOff x="0" y="0"/>
            <a:chExt cx="2057717" cy="396240"/>
          </a:xfrm>
        </p:grpSpPr>
        <p:sp>
          <p:nvSpPr>
            <p:cNvPr name="Freeform 66" id="66"/>
            <p:cNvSpPr/>
            <p:nvPr/>
          </p:nvSpPr>
          <p:spPr>
            <a:xfrm flipH="false" flipV="false" rot="0">
              <a:off x="0" y="0"/>
              <a:ext cx="2057717" cy="396240"/>
            </a:xfrm>
            <a:custGeom>
              <a:avLst/>
              <a:gdLst/>
              <a:ahLst/>
              <a:cxnLst/>
              <a:rect r="r" b="b" t="t" l="l"/>
              <a:pathLst>
                <a:path h="396240" w="2057717">
                  <a:moveTo>
                    <a:pt x="0" y="0"/>
                  </a:moveTo>
                  <a:lnTo>
                    <a:pt x="2057717" y="0"/>
                  </a:lnTo>
                  <a:lnTo>
                    <a:pt x="2057717" y="396240"/>
                  </a:lnTo>
                  <a:lnTo>
                    <a:pt x="0" y="396240"/>
                  </a:lnTo>
                  <a:close/>
                </a:path>
              </a:pathLst>
            </a:custGeom>
            <a:solidFill>
              <a:srgbClr val="000000">
                <a:alpha val="0"/>
              </a:srgbClr>
            </a:solidFill>
          </p:spPr>
        </p:sp>
        <p:sp>
          <p:nvSpPr>
            <p:cNvPr name="TextBox 67" id="67"/>
            <p:cNvSpPr txBox="true"/>
            <p:nvPr/>
          </p:nvSpPr>
          <p:spPr>
            <a:xfrm>
              <a:off x="0" y="-28575"/>
              <a:ext cx="2057717"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A) Urban/City</a:t>
              </a:r>
            </a:p>
          </p:txBody>
        </p:sp>
      </p:grpSp>
      <p:grpSp>
        <p:nvGrpSpPr>
          <p:cNvPr name="Group 68" id="68"/>
          <p:cNvGrpSpPr/>
          <p:nvPr/>
        </p:nvGrpSpPr>
        <p:grpSpPr>
          <a:xfrm rot="0">
            <a:off x="3030150" y="8268027"/>
            <a:ext cx="1398389" cy="297180"/>
            <a:chOff x="0" y="0"/>
            <a:chExt cx="1864519" cy="396240"/>
          </a:xfrm>
        </p:grpSpPr>
        <p:sp>
          <p:nvSpPr>
            <p:cNvPr name="Freeform 69" id="69"/>
            <p:cNvSpPr/>
            <p:nvPr/>
          </p:nvSpPr>
          <p:spPr>
            <a:xfrm flipH="false" flipV="false" rot="0">
              <a:off x="0" y="0"/>
              <a:ext cx="1864519" cy="396240"/>
            </a:xfrm>
            <a:custGeom>
              <a:avLst/>
              <a:gdLst/>
              <a:ahLst/>
              <a:cxnLst/>
              <a:rect r="r" b="b" t="t" l="l"/>
              <a:pathLst>
                <a:path h="396240" w="1864519">
                  <a:moveTo>
                    <a:pt x="0" y="0"/>
                  </a:moveTo>
                  <a:lnTo>
                    <a:pt x="1864519" y="0"/>
                  </a:lnTo>
                  <a:lnTo>
                    <a:pt x="1864519" y="396240"/>
                  </a:lnTo>
                  <a:lnTo>
                    <a:pt x="0" y="396240"/>
                  </a:lnTo>
                  <a:close/>
                </a:path>
              </a:pathLst>
            </a:custGeom>
            <a:solidFill>
              <a:srgbClr val="000000">
                <a:alpha val="0"/>
              </a:srgbClr>
            </a:solidFill>
          </p:spPr>
        </p:sp>
        <p:sp>
          <p:nvSpPr>
            <p:cNvPr name="TextBox 70" id="70"/>
            <p:cNvSpPr txBox="true"/>
            <p:nvPr/>
          </p:nvSpPr>
          <p:spPr>
            <a:xfrm>
              <a:off x="0" y="-28575"/>
              <a:ext cx="1864519"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B) Suburban</a:t>
              </a:r>
            </a:p>
          </p:txBody>
        </p:sp>
      </p:grpSp>
      <p:grpSp>
        <p:nvGrpSpPr>
          <p:cNvPr name="Group 71" id="71"/>
          <p:cNvGrpSpPr/>
          <p:nvPr/>
        </p:nvGrpSpPr>
        <p:grpSpPr>
          <a:xfrm rot="0">
            <a:off x="3030150" y="8641407"/>
            <a:ext cx="2470071" cy="297180"/>
            <a:chOff x="0" y="0"/>
            <a:chExt cx="3293428" cy="396240"/>
          </a:xfrm>
        </p:grpSpPr>
        <p:sp>
          <p:nvSpPr>
            <p:cNvPr name="Freeform 72" id="72"/>
            <p:cNvSpPr/>
            <p:nvPr/>
          </p:nvSpPr>
          <p:spPr>
            <a:xfrm flipH="false" flipV="false" rot="0">
              <a:off x="0" y="0"/>
              <a:ext cx="3293428" cy="396240"/>
            </a:xfrm>
            <a:custGeom>
              <a:avLst/>
              <a:gdLst/>
              <a:ahLst/>
              <a:cxnLst/>
              <a:rect r="r" b="b" t="t" l="l"/>
              <a:pathLst>
                <a:path h="396240" w="3293428">
                  <a:moveTo>
                    <a:pt x="0" y="0"/>
                  </a:moveTo>
                  <a:lnTo>
                    <a:pt x="3293428" y="0"/>
                  </a:lnTo>
                  <a:lnTo>
                    <a:pt x="3293428" y="396240"/>
                  </a:lnTo>
                  <a:lnTo>
                    <a:pt x="0" y="396240"/>
                  </a:lnTo>
                  <a:close/>
                </a:path>
              </a:pathLst>
            </a:custGeom>
            <a:solidFill>
              <a:srgbClr val="000000">
                <a:alpha val="0"/>
              </a:srgbClr>
            </a:solidFill>
          </p:spPr>
        </p:sp>
        <p:sp>
          <p:nvSpPr>
            <p:cNvPr name="TextBox 73" id="73"/>
            <p:cNvSpPr txBox="true"/>
            <p:nvPr/>
          </p:nvSpPr>
          <p:spPr>
            <a:xfrm>
              <a:off x="0" y="-28575"/>
              <a:ext cx="3293428"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C) Rural/Remote Area</a:t>
              </a:r>
            </a:p>
          </p:txBody>
        </p:sp>
      </p:grpSp>
      <p:grpSp>
        <p:nvGrpSpPr>
          <p:cNvPr name="Group 74" id="74"/>
          <p:cNvGrpSpPr/>
          <p:nvPr/>
        </p:nvGrpSpPr>
        <p:grpSpPr>
          <a:xfrm rot="0">
            <a:off x="2735478" y="8690581"/>
            <a:ext cx="139779" cy="181610"/>
            <a:chOff x="0" y="0"/>
            <a:chExt cx="186372" cy="242147"/>
          </a:xfrm>
        </p:grpSpPr>
        <p:sp>
          <p:nvSpPr>
            <p:cNvPr name="Freeform 75" id="75"/>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76" id="76"/>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77" id="77"/>
          <p:cNvGrpSpPr/>
          <p:nvPr/>
        </p:nvGrpSpPr>
        <p:grpSpPr>
          <a:xfrm rot="0">
            <a:off x="2735478" y="8318472"/>
            <a:ext cx="139779" cy="181610"/>
            <a:chOff x="0" y="0"/>
            <a:chExt cx="186372" cy="242147"/>
          </a:xfrm>
        </p:grpSpPr>
        <p:sp>
          <p:nvSpPr>
            <p:cNvPr name="Freeform 78" id="78"/>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79" id="79"/>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80" id="80"/>
          <p:cNvGrpSpPr/>
          <p:nvPr/>
        </p:nvGrpSpPr>
        <p:grpSpPr>
          <a:xfrm rot="0">
            <a:off x="2745003" y="9084156"/>
            <a:ext cx="139779" cy="181610"/>
            <a:chOff x="0" y="0"/>
            <a:chExt cx="186372" cy="242147"/>
          </a:xfrm>
        </p:grpSpPr>
        <p:sp>
          <p:nvSpPr>
            <p:cNvPr name="Freeform 81" id="81"/>
            <p:cNvSpPr/>
            <p:nvPr/>
          </p:nvSpPr>
          <p:spPr>
            <a:xfrm flipH="false" flipV="false" rot="0">
              <a:off x="0" y="0"/>
              <a:ext cx="186372" cy="242147"/>
            </a:xfrm>
            <a:custGeom>
              <a:avLst/>
              <a:gdLst/>
              <a:ahLst/>
              <a:cxnLst/>
              <a:rect r="r" b="b" t="t" l="l"/>
              <a:pathLst>
                <a:path h="242147" w="186372">
                  <a:moveTo>
                    <a:pt x="0" y="0"/>
                  </a:moveTo>
                  <a:lnTo>
                    <a:pt x="186372" y="0"/>
                  </a:lnTo>
                  <a:lnTo>
                    <a:pt x="186372" y="242147"/>
                  </a:lnTo>
                  <a:lnTo>
                    <a:pt x="0" y="242147"/>
                  </a:lnTo>
                  <a:close/>
                </a:path>
              </a:pathLst>
            </a:custGeom>
            <a:solidFill>
              <a:srgbClr val="000000">
                <a:alpha val="0"/>
              </a:srgbClr>
            </a:solidFill>
          </p:spPr>
        </p:sp>
        <p:sp>
          <p:nvSpPr>
            <p:cNvPr name="TextBox 82" id="82"/>
            <p:cNvSpPr txBox="true"/>
            <p:nvPr/>
          </p:nvSpPr>
          <p:spPr>
            <a:xfrm>
              <a:off x="0" y="-19050"/>
              <a:ext cx="186372" cy="261197"/>
            </a:xfrm>
            <a:prstGeom prst="rect">
              <a:avLst/>
            </a:prstGeom>
          </p:spPr>
          <p:txBody>
            <a:bodyPr anchor="t" rtlCol="false" tIns="0" lIns="0" bIns="0" rIns="0"/>
            <a:lstStyle/>
            <a:p>
              <a:pPr algn="ctr">
                <a:lnSpc>
                  <a:spcPts val="1539"/>
                </a:lnSpc>
              </a:pPr>
              <a:r>
                <a:rPr lang="en-US" sz="1100" b="true">
                  <a:solidFill>
                    <a:srgbClr val="000000"/>
                  </a:solidFill>
                  <a:latin typeface="Open Sans Bold"/>
                  <a:ea typeface="Open Sans Bold"/>
                  <a:cs typeface="Open Sans Bold"/>
                  <a:sym typeface="Open Sans Bold"/>
                </a:rPr>
                <a:t>○</a:t>
              </a:r>
            </a:p>
          </p:txBody>
        </p:sp>
      </p:grpSp>
      <p:grpSp>
        <p:nvGrpSpPr>
          <p:cNvPr name="Group 83" id="83"/>
          <p:cNvGrpSpPr/>
          <p:nvPr/>
        </p:nvGrpSpPr>
        <p:grpSpPr>
          <a:xfrm rot="0">
            <a:off x="3030150" y="9014787"/>
            <a:ext cx="3815834" cy="297180"/>
            <a:chOff x="0" y="0"/>
            <a:chExt cx="5087779" cy="396240"/>
          </a:xfrm>
        </p:grpSpPr>
        <p:sp>
          <p:nvSpPr>
            <p:cNvPr name="Freeform 84" id="84"/>
            <p:cNvSpPr/>
            <p:nvPr/>
          </p:nvSpPr>
          <p:spPr>
            <a:xfrm flipH="false" flipV="false" rot="0">
              <a:off x="0" y="0"/>
              <a:ext cx="5087779" cy="396240"/>
            </a:xfrm>
            <a:custGeom>
              <a:avLst/>
              <a:gdLst/>
              <a:ahLst/>
              <a:cxnLst/>
              <a:rect r="r" b="b" t="t" l="l"/>
              <a:pathLst>
                <a:path h="396240" w="5087779">
                  <a:moveTo>
                    <a:pt x="0" y="0"/>
                  </a:moveTo>
                  <a:lnTo>
                    <a:pt x="5087779" y="0"/>
                  </a:lnTo>
                  <a:lnTo>
                    <a:pt x="5087779" y="396240"/>
                  </a:lnTo>
                  <a:lnTo>
                    <a:pt x="0" y="396240"/>
                  </a:lnTo>
                  <a:close/>
                </a:path>
              </a:pathLst>
            </a:custGeom>
            <a:solidFill>
              <a:srgbClr val="000000">
                <a:alpha val="0"/>
              </a:srgbClr>
            </a:solidFill>
          </p:spPr>
        </p:sp>
        <p:sp>
          <p:nvSpPr>
            <p:cNvPr name="TextBox 85" id="85"/>
            <p:cNvSpPr txBox="true"/>
            <p:nvPr/>
          </p:nvSpPr>
          <p:spPr>
            <a:xfrm>
              <a:off x="0" y="-28575"/>
              <a:ext cx="5087779"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D) I move frequently/Travel often</a:t>
              </a:r>
            </a:p>
          </p:txBody>
        </p:sp>
      </p:grpSp>
      <p:grpSp>
        <p:nvGrpSpPr>
          <p:cNvPr name="Group 86" id="86"/>
          <p:cNvGrpSpPr/>
          <p:nvPr/>
        </p:nvGrpSpPr>
        <p:grpSpPr>
          <a:xfrm rot="0">
            <a:off x="8789595" y="7242331"/>
            <a:ext cx="6879806" cy="679583"/>
            <a:chOff x="0" y="0"/>
            <a:chExt cx="9173075" cy="906111"/>
          </a:xfrm>
        </p:grpSpPr>
        <p:sp>
          <p:nvSpPr>
            <p:cNvPr name="Freeform 87" id="87"/>
            <p:cNvSpPr/>
            <p:nvPr/>
          </p:nvSpPr>
          <p:spPr>
            <a:xfrm flipH="false" flipV="false" rot="0">
              <a:off x="0" y="0"/>
              <a:ext cx="9173075" cy="906111"/>
            </a:xfrm>
            <a:custGeom>
              <a:avLst/>
              <a:gdLst/>
              <a:ahLst/>
              <a:cxnLst/>
              <a:rect r="r" b="b" t="t" l="l"/>
              <a:pathLst>
                <a:path h="906111" w="9173075">
                  <a:moveTo>
                    <a:pt x="0" y="0"/>
                  </a:moveTo>
                  <a:lnTo>
                    <a:pt x="9173075" y="0"/>
                  </a:lnTo>
                  <a:lnTo>
                    <a:pt x="9173075" y="906111"/>
                  </a:lnTo>
                  <a:lnTo>
                    <a:pt x="0" y="906111"/>
                  </a:lnTo>
                  <a:close/>
                </a:path>
              </a:pathLst>
            </a:custGeom>
            <a:solidFill>
              <a:srgbClr val="000000">
                <a:alpha val="0"/>
              </a:srgbClr>
            </a:solidFill>
          </p:spPr>
        </p:sp>
        <p:sp>
          <p:nvSpPr>
            <p:cNvPr name="TextBox 88" id="88"/>
            <p:cNvSpPr txBox="true"/>
            <p:nvPr/>
          </p:nvSpPr>
          <p:spPr>
            <a:xfrm>
              <a:off x="0" y="-38100"/>
              <a:ext cx="9173075" cy="944211"/>
            </a:xfrm>
            <a:prstGeom prst="rect">
              <a:avLst/>
            </a:prstGeom>
          </p:spPr>
          <p:txBody>
            <a:bodyPr anchor="t" rtlCol="false" tIns="0" lIns="0" bIns="0" rIns="0"/>
            <a:lstStyle/>
            <a:p>
              <a:pPr algn="ctr">
                <a:lnSpc>
                  <a:spcPts val="2767"/>
                </a:lnSpc>
              </a:pPr>
              <a:r>
                <a:rPr lang="en-US" sz="1976" b="true">
                  <a:solidFill>
                    <a:srgbClr val="000000"/>
                  </a:solidFill>
                  <a:latin typeface="Open Sans Bold"/>
                  <a:ea typeface="Open Sans Bold"/>
                  <a:cs typeface="Open Sans Bold"/>
                  <a:sym typeface="Open Sans Bold"/>
                </a:rPr>
                <a:t> 4. What is the highest level of education you have completed or are currently pursuing?  </a:t>
              </a:r>
            </a:p>
          </p:txBody>
        </p:sp>
      </p:grpSp>
      <p:grpSp>
        <p:nvGrpSpPr>
          <p:cNvPr name="Group 89" id="89"/>
          <p:cNvGrpSpPr/>
          <p:nvPr/>
        </p:nvGrpSpPr>
        <p:grpSpPr>
          <a:xfrm rot="0">
            <a:off x="9588814" y="8097915"/>
            <a:ext cx="142875" cy="175685"/>
            <a:chOff x="0" y="0"/>
            <a:chExt cx="190500" cy="234247"/>
          </a:xfrm>
        </p:grpSpPr>
        <p:sp>
          <p:nvSpPr>
            <p:cNvPr name="Freeform 90" id="90"/>
            <p:cNvSpPr/>
            <p:nvPr/>
          </p:nvSpPr>
          <p:spPr>
            <a:xfrm flipH="false" flipV="false" rot="0">
              <a:off x="0" y="0"/>
              <a:ext cx="190500" cy="234247"/>
            </a:xfrm>
            <a:custGeom>
              <a:avLst/>
              <a:gdLst/>
              <a:ahLst/>
              <a:cxnLst/>
              <a:rect r="r" b="b" t="t" l="l"/>
              <a:pathLst>
                <a:path h="234247" w="190500">
                  <a:moveTo>
                    <a:pt x="0" y="0"/>
                  </a:moveTo>
                  <a:lnTo>
                    <a:pt x="190500" y="0"/>
                  </a:lnTo>
                  <a:lnTo>
                    <a:pt x="190500" y="234247"/>
                  </a:lnTo>
                  <a:lnTo>
                    <a:pt x="0" y="234247"/>
                  </a:lnTo>
                  <a:close/>
                </a:path>
              </a:pathLst>
            </a:custGeom>
            <a:solidFill>
              <a:srgbClr val="000000">
                <a:alpha val="0"/>
              </a:srgbClr>
            </a:solidFill>
          </p:spPr>
        </p:sp>
        <p:sp>
          <p:nvSpPr>
            <p:cNvPr name="TextBox 91" id="91"/>
            <p:cNvSpPr txBox="true"/>
            <p:nvPr/>
          </p:nvSpPr>
          <p:spPr>
            <a:xfrm>
              <a:off x="0" y="-9525"/>
              <a:ext cx="190500" cy="243772"/>
            </a:xfrm>
            <a:prstGeom prst="rect">
              <a:avLst/>
            </a:prstGeom>
          </p:spPr>
          <p:txBody>
            <a:bodyPr anchor="t" rtlCol="false" tIns="0" lIns="0" bIns="0" rIns="0"/>
            <a:lstStyle/>
            <a:p>
              <a:pPr algn="ctr">
                <a:lnSpc>
                  <a:spcPts val="1573"/>
                </a:lnSpc>
              </a:pPr>
              <a:r>
                <a:rPr lang="en-US" sz="1124" b="true">
                  <a:solidFill>
                    <a:srgbClr val="000000"/>
                  </a:solidFill>
                  <a:latin typeface="Open Sans Bold"/>
                  <a:ea typeface="Open Sans Bold"/>
                  <a:cs typeface="Open Sans Bold"/>
                  <a:sym typeface="Open Sans Bold"/>
                </a:rPr>
                <a:t>○</a:t>
              </a:r>
            </a:p>
          </p:txBody>
        </p:sp>
      </p:grpSp>
      <p:grpSp>
        <p:nvGrpSpPr>
          <p:cNvPr name="Group 92" id="92"/>
          <p:cNvGrpSpPr/>
          <p:nvPr/>
        </p:nvGrpSpPr>
        <p:grpSpPr>
          <a:xfrm rot="0">
            <a:off x="9893614" y="8027642"/>
            <a:ext cx="4220647" cy="297180"/>
            <a:chOff x="0" y="0"/>
            <a:chExt cx="5627529" cy="396240"/>
          </a:xfrm>
        </p:grpSpPr>
        <p:sp>
          <p:nvSpPr>
            <p:cNvPr name="Freeform 93" id="93"/>
            <p:cNvSpPr/>
            <p:nvPr/>
          </p:nvSpPr>
          <p:spPr>
            <a:xfrm flipH="false" flipV="false" rot="0">
              <a:off x="0" y="0"/>
              <a:ext cx="5627529" cy="396240"/>
            </a:xfrm>
            <a:custGeom>
              <a:avLst/>
              <a:gdLst/>
              <a:ahLst/>
              <a:cxnLst/>
              <a:rect r="r" b="b" t="t" l="l"/>
              <a:pathLst>
                <a:path h="396240" w="5627529">
                  <a:moveTo>
                    <a:pt x="0" y="0"/>
                  </a:moveTo>
                  <a:lnTo>
                    <a:pt x="5627529" y="0"/>
                  </a:lnTo>
                  <a:lnTo>
                    <a:pt x="5627529" y="396240"/>
                  </a:lnTo>
                  <a:lnTo>
                    <a:pt x="0" y="396240"/>
                  </a:lnTo>
                  <a:close/>
                </a:path>
              </a:pathLst>
            </a:custGeom>
            <a:solidFill>
              <a:srgbClr val="000000">
                <a:alpha val="0"/>
              </a:srgbClr>
            </a:solidFill>
          </p:spPr>
        </p:sp>
        <p:sp>
          <p:nvSpPr>
            <p:cNvPr name="TextBox 94" id="94"/>
            <p:cNvSpPr txBox="true"/>
            <p:nvPr/>
          </p:nvSpPr>
          <p:spPr>
            <a:xfrm>
              <a:off x="0" y="-28575"/>
              <a:ext cx="5627529"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A) High School Diploma or Equivalent</a:t>
              </a:r>
            </a:p>
          </p:txBody>
        </p:sp>
      </p:grpSp>
      <p:grpSp>
        <p:nvGrpSpPr>
          <p:cNvPr name="Group 95" id="95"/>
          <p:cNvGrpSpPr/>
          <p:nvPr/>
        </p:nvGrpSpPr>
        <p:grpSpPr>
          <a:xfrm rot="0">
            <a:off x="9893614" y="8410547"/>
            <a:ext cx="2417921" cy="297180"/>
            <a:chOff x="0" y="0"/>
            <a:chExt cx="3223895" cy="396240"/>
          </a:xfrm>
        </p:grpSpPr>
        <p:sp>
          <p:nvSpPr>
            <p:cNvPr name="Freeform 96" id="96"/>
            <p:cNvSpPr/>
            <p:nvPr/>
          </p:nvSpPr>
          <p:spPr>
            <a:xfrm flipH="false" flipV="false" rot="0">
              <a:off x="0" y="0"/>
              <a:ext cx="3223895" cy="396240"/>
            </a:xfrm>
            <a:custGeom>
              <a:avLst/>
              <a:gdLst/>
              <a:ahLst/>
              <a:cxnLst/>
              <a:rect r="r" b="b" t="t" l="l"/>
              <a:pathLst>
                <a:path h="396240" w="3223895">
                  <a:moveTo>
                    <a:pt x="0" y="0"/>
                  </a:moveTo>
                  <a:lnTo>
                    <a:pt x="3223895" y="0"/>
                  </a:lnTo>
                  <a:lnTo>
                    <a:pt x="3223895" y="396240"/>
                  </a:lnTo>
                  <a:lnTo>
                    <a:pt x="0" y="396240"/>
                  </a:lnTo>
                  <a:close/>
                </a:path>
              </a:pathLst>
            </a:custGeom>
            <a:solidFill>
              <a:srgbClr val="000000">
                <a:alpha val="0"/>
              </a:srgbClr>
            </a:solidFill>
          </p:spPr>
        </p:sp>
        <p:sp>
          <p:nvSpPr>
            <p:cNvPr name="TextBox 97" id="97"/>
            <p:cNvSpPr txBox="true"/>
            <p:nvPr/>
          </p:nvSpPr>
          <p:spPr>
            <a:xfrm>
              <a:off x="0" y="-28575"/>
              <a:ext cx="3223895"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B) Associate's Degree</a:t>
              </a:r>
            </a:p>
          </p:txBody>
        </p:sp>
      </p:grpSp>
      <p:grpSp>
        <p:nvGrpSpPr>
          <p:cNvPr name="Group 98" id="98"/>
          <p:cNvGrpSpPr/>
          <p:nvPr/>
        </p:nvGrpSpPr>
        <p:grpSpPr>
          <a:xfrm rot="0">
            <a:off x="9896111" y="8793452"/>
            <a:ext cx="2333387" cy="297180"/>
            <a:chOff x="0" y="0"/>
            <a:chExt cx="3111183" cy="396240"/>
          </a:xfrm>
        </p:grpSpPr>
        <p:sp>
          <p:nvSpPr>
            <p:cNvPr name="Freeform 99" id="99"/>
            <p:cNvSpPr/>
            <p:nvPr/>
          </p:nvSpPr>
          <p:spPr>
            <a:xfrm flipH="false" flipV="false" rot="0">
              <a:off x="0" y="0"/>
              <a:ext cx="3111183" cy="396240"/>
            </a:xfrm>
            <a:custGeom>
              <a:avLst/>
              <a:gdLst/>
              <a:ahLst/>
              <a:cxnLst/>
              <a:rect r="r" b="b" t="t" l="l"/>
              <a:pathLst>
                <a:path h="396240" w="3111183">
                  <a:moveTo>
                    <a:pt x="0" y="0"/>
                  </a:moveTo>
                  <a:lnTo>
                    <a:pt x="3111183" y="0"/>
                  </a:lnTo>
                  <a:lnTo>
                    <a:pt x="3111183" y="396240"/>
                  </a:lnTo>
                  <a:lnTo>
                    <a:pt x="0" y="396240"/>
                  </a:lnTo>
                  <a:close/>
                </a:path>
              </a:pathLst>
            </a:custGeom>
            <a:solidFill>
              <a:srgbClr val="000000">
                <a:alpha val="0"/>
              </a:srgbClr>
            </a:solidFill>
          </p:spPr>
        </p:sp>
        <p:sp>
          <p:nvSpPr>
            <p:cNvPr name="TextBox 100" id="100"/>
            <p:cNvSpPr txBox="true"/>
            <p:nvPr/>
          </p:nvSpPr>
          <p:spPr>
            <a:xfrm>
              <a:off x="0" y="-28575"/>
              <a:ext cx="3111183"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C) Bachelor's Degree</a:t>
              </a:r>
            </a:p>
          </p:txBody>
        </p:sp>
      </p:grpSp>
      <p:grpSp>
        <p:nvGrpSpPr>
          <p:cNvPr name="Group 101" id="101"/>
          <p:cNvGrpSpPr/>
          <p:nvPr/>
        </p:nvGrpSpPr>
        <p:grpSpPr>
          <a:xfrm rot="0">
            <a:off x="9896111" y="9233507"/>
            <a:ext cx="2152650" cy="297180"/>
            <a:chOff x="0" y="0"/>
            <a:chExt cx="2870200" cy="396240"/>
          </a:xfrm>
        </p:grpSpPr>
        <p:sp>
          <p:nvSpPr>
            <p:cNvPr name="Freeform 102" id="102"/>
            <p:cNvSpPr/>
            <p:nvPr/>
          </p:nvSpPr>
          <p:spPr>
            <a:xfrm flipH="false" flipV="false" rot="0">
              <a:off x="0" y="0"/>
              <a:ext cx="2870200" cy="396240"/>
            </a:xfrm>
            <a:custGeom>
              <a:avLst/>
              <a:gdLst/>
              <a:ahLst/>
              <a:cxnLst/>
              <a:rect r="r" b="b" t="t" l="l"/>
              <a:pathLst>
                <a:path h="396240" w="2870200">
                  <a:moveTo>
                    <a:pt x="0" y="0"/>
                  </a:moveTo>
                  <a:lnTo>
                    <a:pt x="2870200" y="0"/>
                  </a:lnTo>
                  <a:lnTo>
                    <a:pt x="2870200" y="396240"/>
                  </a:lnTo>
                  <a:lnTo>
                    <a:pt x="0" y="396240"/>
                  </a:lnTo>
                  <a:close/>
                </a:path>
              </a:pathLst>
            </a:custGeom>
            <a:solidFill>
              <a:srgbClr val="000000">
                <a:alpha val="0"/>
              </a:srgbClr>
            </a:solidFill>
          </p:spPr>
        </p:sp>
        <p:sp>
          <p:nvSpPr>
            <p:cNvPr name="TextBox 103" id="103"/>
            <p:cNvSpPr txBox="true"/>
            <p:nvPr/>
          </p:nvSpPr>
          <p:spPr>
            <a:xfrm>
              <a:off x="0" y="-28575"/>
              <a:ext cx="2870200"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D) Master's Degree</a:t>
              </a:r>
            </a:p>
          </p:txBody>
        </p:sp>
      </p:grpSp>
      <p:grpSp>
        <p:nvGrpSpPr>
          <p:cNvPr name="Group 104" id="104"/>
          <p:cNvGrpSpPr/>
          <p:nvPr/>
        </p:nvGrpSpPr>
        <p:grpSpPr>
          <a:xfrm rot="0">
            <a:off x="9915578" y="9635462"/>
            <a:ext cx="2237303" cy="297180"/>
            <a:chOff x="0" y="0"/>
            <a:chExt cx="2983071" cy="396240"/>
          </a:xfrm>
        </p:grpSpPr>
        <p:sp>
          <p:nvSpPr>
            <p:cNvPr name="Freeform 105" id="105"/>
            <p:cNvSpPr/>
            <p:nvPr/>
          </p:nvSpPr>
          <p:spPr>
            <a:xfrm flipH="false" flipV="false" rot="0">
              <a:off x="0" y="0"/>
              <a:ext cx="2983071" cy="396240"/>
            </a:xfrm>
            <a:custGeom>
              <a:avLst/>
              <a:gdLst/>
              <a:ahLst/>
              <a:cxnLst/>
              <a:rect r="r" b="b" t="t" l="l"/>
              <a:pathLst>
                <a:path h="396240" w="2983071">
                  <a:moveTo>
                    <a:pt x="0" y="0"/>
                  </a:moveTo>
                  <a:lnTo>
                    <a:pt x="2983071" y="0"/>
                  </a:lnTo>
                  <a:lnTo>
                    <a:pt x="2983071" y="396240"/>
                  </a:lnTo>
                  <a:lnTo>
                    <a:pt x="0" y="396240"/>
                  </a:lnTo>
                  <a:close/>
                </a:path>
              </a:pathLst>
            </a:custGeom>
            <a:solidFill>
              <a:srgbClr val="000000">
                <a:alpha val="0"/>
              </a:srgbClr>
            </a:solidFill>
          </p:spPr>
        </p:sp>
        <p:sp>
          <p:nvSpPr>
            <p:cNvPr name="TextBox 106" id="106"/>
            <p:cNvSpPr txBox="true"/>
            <p:nvPr/>
          </p:nvSpPr>
          <p:spPr>
            <a:xfrm>
              <a:off x="0" y="-28575"/>
              <a:ext cx="2983071" cy="424815"/>
            </a:xfrm>
            <a:prstGeom prst="rect">
              <a:avLst/>
            </a:prstGeom>
          </p:spPr>
          <p:txBody>
            <a:bodyPr anchor="t" rtlCol="false" tIns="0" lIns="0" bIns="0" rIns="0"/>
            <a:lstStyle/>
            <a:p>
              <a:pPr algn="ctr">
                <a:lnSpc>
                  <a:spcPts val="2520"/>
                </a:lnSpc>
              </a:pPr>
              <a:r>
                <a:rPr lang="en-US" sz="1800" b="true">
                  <a:solidFill>
                    <a:srgbClr val="000000"/>
                  </a:solidFill>
                  <a:latin typeface="Open Sans Bold"/>
                  <a:ea typeface="Open Sans Bold"/>
                  <a:cs typeface="Open Sans Bold"/>
                  <a:sym typeface="Open Sans Bold"/>
                </a:rPr>
                <a:t>E) Doctorate or PhD</a:t>
              </a:r>
            </a:p>
          </p:txBody>
        </p:sp>
      </p:grpSp>
      <p:grpSp>
        <p:nvGrpSpPr>
          <p:cNvPr name="Group 107" id="107"/>
          <p:cNvGrpSpPr/>
          <p:nvPr/>
        </p:nvGrpSpPr>
        <p:grpSpPr>
          <a:xfrm rot="0">
            <a:off x="9588814" y="8464099"/>
            <a:ext cx="142875" cy="175685"/>
            <a:chOff x="0" y="0"/>
            <a:chExt cx="190500" cy="234247"/>
          </a:xfrm>
        </p:grpSpPr>
        <p:sp>
          <p:nvSpPr>
            <p:cNvPr name="Freeform 108" id="108"/>
            <p:cNvSpPr/>
            <p:nvPr/>
          </p:nvSpPr>
          <p:spPr>
            <a:xfrm flipH="false" flipV="false" rot="0">
              <a:off x="0" y="0"/>
              <a:ext cx="190500" cy="234247"/>
            </a:xfrm>
            <a:custGeom>
              <a:avLst/>
              <a:gdLst/>
              <a:ahLst/>
              <a:cxnLst/>
              <a:rect r="r" b="b" t="t" l="l"/>
              <a:pathLst>
                <a:path h="234247" w="190500">
                  <a:moveTo>
                    <a:pt x="0" y="0"/>
                  </a:moveTo>
                  <a:lnTo>
                    <a:pt x="190500" y="0"/>
                  </a:lnTo>
                  <a:lnTo>
                    <a:pt x="190500" y="234247"/>
                  </a:lnTo>
                  <a:lnTo>
                    <a:pt x="0" y="234247"/>
                  </a:lnTo>
                  <a:close/>
                </a:path>
              </a:pathLst>
            </a:custGeom>
            <a:solidFill>
              <a:srgbClr val="000000">
                <a:alpha val="0"/>
              </a:srgbClr>
            </a:solidFill>
          </p:spPr>
        </p:sp>
        <p:sp>
          <p:nvSpPr>
            <p:cNvPr name="TextBox 109" id="109"/>
            <p:cNvSpPr txBox="true"/>
            <p:nvPr/>
          </p:nvSpPr>
          <p:spPr>
            <a:xfrm>
              <a:off x="0" y="-9525"/>
              <a:ext cx="190500" cy="243772"/>
            </a:xfrm>
            <a:prstGeom prst="rect">
              <a:avLst/>
            </a:prstGeom>
          </p:spPr>
          <p:txBody>
            <a:bodyPr anchor="t" rtlCol="false" tIns="0" lIns="0" bIns="0" rIns="0"/>
            <a:lstStyle/>
            <a:p>
              <a:pPr algn="ctr">
                <a:lnSpc>
                  <a:spcPts val="1573"/>
                </a:lnSpc>
              </a:pPr>
              <a:r>
                <a:rPr lang="en-US" sz="1124" b="true">
                  <a:solidFill>
                    <a:srgbClr val="000000"/>
                  </a:solidFill>
                  <a:latin typeface="Open Sans Bold"/>
                  <a:ea typeface="Open Sans Bold"/>
                  <a:cs typeface="Open Sans Bold"/>
                  <a:sym typeface="Open Sans Bold"/>
                </a:rPr>
                <a:t>○</a:t>
              </a:r>
            </a:p>
          </p:txBody>
        </p:sp>
      </p:grpSp>
      <p:grpSp>
        <p:nvGrpSpPr>
          <p:cNvPr name="Group 110" id="110"/>
          <p:cNvGrpSpPr/>
          <p:nvPr/>
        </p:nvGrpSpPr>
        <p:grpSpPr>
          <a:xfrm rot="0">
            <a:off x="9588814" y="8851979"/>
            <a:ext cx="142875" cy="175685"/>
            <a:chOff x="0" y="0"/>
            <a:chExt cx="190500" cy="234247"/>
          </a:xfrm>
        </p:grpSpPr>
        <p:sp>
          <p:nvSpPr>
            <p:cNvPr name="Freeform 111" id="111"/>
            <p:cNvSpPr/>
            <p:nvPr/>
          </p:nvSpPr>
          <p:spPr>
            <a:xfrm flipH="false" flipV="false" rot="0">
              <a:off x="0" y="0"/>
              <a:ext cx="190500" cy="234247"/>
            </a:xfrm>
            <a:custGeom>
              <a:avLst/>
              <a:gdLst/>
              <a:ahLst/>
              <a:cxnLst/>
              <a:rect r="r" b="b" t="t" l="l"/>
              <a:pathLst>
                <a:path h="234247" w="190500">
                  <a:moveTo>
                    <a:pt x="0" y="0"/>
                  </a:moveTo>
                  <a:lnTo>
                    <a:pt x="190500" y="0"/>
                  </a:lnTo>
                  <a:lnTo>
                    <a:pt x="190500" y="234247"/>
                  </a:lnTo>
                  <a:lnTo>
                    <a:pt x="0" y="234247"/>
                  </a:lnTo>
                  <a:close/>
                </a:path>
              </a:pathLst>
            </a:custGeom>
            <a:solidFill>
              <a:srgbClr val="000000">
                <a:alpha val="0"/>
              </a:srgbClr>
            </a:solidFill>
          </p:spPr>
        </p:sp>
        <p:sp>
          <p:nvSpPr>
            <p:cNvPr name="TextBox 112" id="112"/>
            <p:cNvSpPr txBox="true"/>
            <p:nvPr/>
          </p:nvSpPr>
          <p:spPr>
            <a:xfrm>
              <a:off x="0" y="-9525"/>
              <a:ext cx="190500" cy="243772"/>
            </a:xfrm>
            <a:prstGeom prst="rect">
              <a:avLst/>
            </a:prstGeom>
          </p:spPr>
          <p:txBody>
            <a:bodyPr anchor="t" rtlCol="false" tIns="0" lIns="0" bIns="0" rIns="0"/>
            <a:lstStyle/>
            <a:p>
              <a:pPr algn="ctr">
                <a:lnSpc>
                  <a:spcPts val="1573"/>
                </a:lnSpc>
              </a:pPr>
              <a:r>
                <a:rPr lang="en-US" sz="1124" b="true">
                  <a:solidFill>
                    <a:srgbClr val="000000"/>
                  </a:solidFill>
                  <a:latin typeface="Open Sans Bold"/>
                  <a:ea typeface="Open Sans Bold"/>
                  <a:cs typeface="Open Sans Bold"/>
                  <a:sym typeface="Open Sans Bold"/>
                </a:rPr>
                <a:t>○</a:t>
              </a:r>
            </a:p>
          </p:txBody>
        </p:sp>
      </p:grpSp>
      <p:grpSp>
        <p:nvGrpSpPr>
          <p:cNvPr name="Group 113" id="113"/>
          <p:cNvGrpSpPr/>
          <p:nvPr/>
        </p:nvGrpSpPr>
        <p:grpSpPr>
          <a:xfrm rot="0">
            <a:off x="9588814" y="9275314"/>
            <a:ext cx="142875" cy="175685"/>
            <a:chOff x="0" y="0"/>
            <a:chExt cx="190500" cy="234247"/>
          </a:xfrm>
        </p:grpSpPr>
        <p:sp>
          <p:nvSpPr>
            <p:cNvPr name="Freeform 114" id="114"/>
            <p:cNvSpPr/>
            <p:nvPr/>
          </p:nvSpPr>
          <p:spPr>
            <a:xfrm flipH="false" flipV="false" rot="0">
              <a:off x="0" y="0"/>
              <a:ext cx="190500" cy="234247"/>
            </a:xfrm>
            <a:custGeom>
              <a:avLst/>
              <a:gdLst/>
              <a:ahLst/>
              <a:cxnLst/>
              <a:rect r="r" b="b" t="t" l="l"/>
              <a:pathLst>
                <a:path h="234247" w="190500">
                  <a:moveTo>
                    <a:pt x="0" y="0"/>
                  </a:moveTo>
                  <a:lnTo>
                    <a:pt x="190500" y="0"/>
                  </a:lnTo>
                  <a:lnTo>
                    <a:pt x="190500" y="234247"/>
                  </a:lnTo>
                  <a:lnTo>
                    <a:pt x="0" y="234247"/>
                  </a:lnTo>
                  <a:close/>
                </a:path>
              </a:pathLst>
            </a:custGeom>
            <a:solidFill>
              <a:srgbClr val="000000">
                <a:alpha val="0"/>
              </a:srgbClr>
            </a:solidFill>
          </p:spPr>
        </p:sp>
        <p:sp>
          <p:nvSpPr>
            <p:cNvPr name="TextBox 115" id="115"/>
            <p:cNvSpPr txBox="true"/>
            <p:nvPr/>
          </p:nvSpPr>
          <p:spPr>
            <a:xfrm>
              <a:off x="0" y="-9525"/>
              <a:ext cx="190500" cy="243772"/>
            </a:xfrm>
            <a:prstGeom prst="rect">
              <a:avLst/>
            </a:prstGeom>
          </p:spPr>
          <p:txBody>
            <a:bodyPr anchor="t" rtlCol="false" tIns="0" lIns="0" bIns="0" rIns="0"/>
            <a:lstStyle/>
            <a:p>
              <a:pPr algn="ctr">
                <a:lnSpc>
                  <a:spcPts val="1573"/>
                </a:lnSpc>
              </a:pPr>
              <a:r>
                <a:rPr lang="en-US" sz="1124" b="true">
                  <a:solidFill>
                    <a:srgbClr val="000000"/>
                  </a:solidFill>
                  <a:latin typeface="Open Sans Bold"/>
                  <a:ea typeface="Open Sans Bold"/>
                  <a:cs typeface="Open Sans Bold"/>
                  <a:sym typeface="Open Sans Bold"/>
                </a:rPr>
                <a:t>○</a:t>
              </a:r>
            </a:p>
          </p:txBody>
        </p:sp>
      </p:grpSp>
      <p:grpSp>
        <p:nvGrpSpPr>
          <p:cNvPr name="Group 116" id="116"/>
          <p:cNvGrpSpPr/>
          <p:nvPr/>
        </p:nvGrpSpPr>
        <p:grpSpPr>
          <a:xfrm rot="0">
            <a:off x="9588814" y="9622655"/>
            <a:ext cx="142875" cy="175685"/>
            <a:chOff x="0" y="0"/>
            <a:chExt cx="190500" cy="234247"/>
          </a:xfrm>
        </p:grpSpPr>
        <p:sp>
          <p:nvSpPr>
            <p:cNvPr name="Freeform 117" id="117"/>
            <p:cNvSpPr/>
            <p:nvPr/>
          </p:nvSpPr>
          <p:spPr>
            <a:xfrm flipH="false" flipV="false" rot="0">
              <a:off x="0" y="0"/>
              <a:ext cx="190500" cy="234247"/>
            </a:xfrm>
            <a:custGeom>
              <a:avLst/>
              <a:gdLst/>
              <a:ahLst/>
              <a:cxnLst/>
              <a:rect r="r" b="b" t="t" l="l"/>
              <a:pathLst>
                <a:path h="234247" w="190500">
                  <a:moveTo>
                    <a:pt x="0" y="0"/>
                  </a:moveTo>
                  <a:lnTo>
                    <a:pt x="190500" y="0"/>
                  </a:lnTo>
                  <a:lnTo>
                    <a:pt x="190500" y="234247"/>
                  </a:lnTo>
                  <a:lnTo>
                    <a:pt x="0" y="234247"/>
                  </a:lnTo>
                  <a:close/>
                </a:path>
              </a:pathLst>
            </a:custGeom>
            <a:solidFill>
              <a:srgbClr val="000000">
                <a:alpha val="0"/>
              </a:srgbClr>
            </a:solidFill>
          </p:spPr>
        </p:sp>
        <p:sp>
          <p:nvSpPr>
            <p:cNvPr name="TextBox 118" id="118"/>
            <p:cNvSpPr txBox="true"/>
            <p:nvPr/>
          </p:nvSpPr>
          <p:spPr>
            <a:xfrm>
              <a:off x="0" y="-9525"/>
              <a:ext cx="190500" cy="243772"/>
            </a:xfrm>
            <a:prstGeom prst="rect">
              <a:avLst/>
            </a:prstGeom>
          </p:spPr>
          <p:txBody>
            <a:bodyPr anchor="t" rtlCol="false" tIns="0" lIns="0" bIns="0" rIns="0"/>
            <a:lstStyle/>
            <a:p>
              <a:pPr algn="ctr">
                <a:lnSpc>
                  <a:spcPts val="1573"/>
                </a:lnSpc>
              </a:pPr>
              <a:r>
                <a:rPr lang="en-US" sz="1124" b="true">
                  <a:solidFill>
                    <a:srgbClr val="000000"/>
                  </a:solidFill>
                  <a:latin typeface="Open Sans Bold"/>
                  <a:ea typeface="Open Sans Bold"/>
                  <a:cs typeface="Open Sans Bold"/>
                  <a:sym typeface="Open Sans Bold"/>
                </a:rPr>
                <a:t>○</a:t>
              </a: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3044361" y="2625279"/>
            <a:ext cx="12199278" cy="5036441"/>
          </a:xfrm>
          <a:custGeom>
            <a:avLst/>
            <a:gdLst/>
            <a:ahLst/>
            <a:cxnLst/>
            <a:rect r="r" b="b" t="t" l="l"/>
            <a:pathLst>
              <a:path h="5036441" w="12199278">
                <a:moveTo>
                  <a:pt x="0" y="0"/>
                </a:moveTo>
                <a:lnTo>
                  <a:pt x="12199278" y="0"/>
                </a:lnTo>
                <a:lnTo>
                  <a:pt x="12199278" y="5036441"/>
                </a:lnTo>
                <a:lnTo>
                  <a:pt x="0" y="5036441"/>
                </a:lnTo>
                <a:lnTo>
                  <a:pt x="0" y="0"/>
                </a:lnTo>
                <a:close/>
              </a:path>
            </a:pathLst>
          </a:custGeom>
          <a:blipFill>
            <a:blip r:embed="rId2">
              <a:extLst>
                <a:ext uri="{96DAC541-7B7A-43D3-8B79-37D633B846F1}">
                  <asvg:svgBlip xmlns:asvg="http://schemas.microsoft.com/office/drawing/2016/SVG/main" r:embed="rId3"/>
                </a:ext>
              </a:extLst>
            </a:blip>
            <a:stretch>
              <a:fillRect l="0" t="-13" r="0" b="-13"/>
            </a:stretch>
          </a:blipFill>
        </p:spPr>
      </p:sp>
      <p:grpSp>
        <p:nvGrpSpPr>
          <p:cNvPr name="Group 3" id="3"/>
          <p:cNvGrpSpPr/>
          <p:nvPr/>
        </p:nvGrpSpPr>
        <p:grpSpPr>
          <a:xfrm rot="0">
            <a:off x="5170304" y="3418317"/>
            <a:ext cx="7947392" cy="2635015"/>
            <a:chOff x="0" y="0"/>
            <a:chExt cx="10596523" cy="3513353"/>
          </a:xfrm>
        </p:grpSpPr>
        <p:sp>
          <p:nvSpPr>
            <p:cNvPr name="Freeform 4" id="4"/>
            <p:cNvSpPr/>
            <p:nvPr/>
          </p:nvSpPr>
          <p:spPr>
            <a:xfrm flipH="false" flipV="false" rot="0">
              <a:off x="0" y="0"/>
              <a:ext cx="10596523" cy="3513353"/>
            </a:xfrm>
            <a:custGeom>
              <a:avLst/>
              <a:gdLst/>
              <a:ahLst/>
              <a:cxnLst/>
              <a:rect r="r" b="b" t="t" l="l"/>
              <a:pathLst>
                <a:path h="3513353" w="10596523">
                  <a:moveTo>
                    <a:pt x="0" y="0"/>
                  </a:moveTo>
                  <a:lnTo>
                    <a:pt x="10596523" y="0"/>
                  </a:lnTo>
                  <a:lnTo>
                    <a:pt x="10596523" y="3513353"/>
                  </a:lnTo>
                  <a:lnTo>
                    <a:pt x="0" y="3513353"/>
                  </a:lnTo>
                  <a:close/>
                </a:path>
              </a:pathLst>
            </a:custGeom>
            <a:solidFill>
              <a:srgbClr val="000000">
                <a:alpha val="0"/>
              </a:srgbClr>
            </a:solidFill>
          </p:spPr>
        </p:sp>
        <p:sp>
          <p:nvSpPr>
            <p:cNvPr name="TextBox 5" id="5"/>
            <p:cNvSpPr txBox="true"/>
            <p:nvPr/>
          </p:nvSpPr>
          <p:spPr>
            <a:xfrm>
              <a:off x="0" y="-123825"/>
              <a:ext cx="10596523" cy="3637178"/>
            </a:xfrm>
            <a:prstGeom prst="rect">
              <a:avLst/>
            </a:prstGeom>
          </p:spPr>
          <p:txBody>
            <a:bodyPr anchor="t" rtlCol="false" tIns="0" lIns="0" bIns="0" rIns="0"/>
            <a:lstStyle/>
            <a:p>
              <a:pPr algn="ctr">
                <a:lnSpc>
                  <a:spcPts val="9444"/>
                </a:lnSpc>
              </a:pPr>
              <a:r>
                <a:rPr lang="en-US" sz="6745" b="true">
                  <a:solidFill>
                    <a:srgbClr val="000000"/>
                  </a:solidFill>
                  <a:latin typeface="Open Sans Bold"/>
                  <a:ea typeface="Open Sans Bold"/>
                  <a:cs typeface="Open Sans Bold"/>
                  <a:sym typeface="Open Sans Bold"/>
                </a:rPr>
                <a:t>Stage 3 :</a:t>
              </a:r>
            </a:p>
            <a:p>
              <a:pPr algn="ctr">
                <a:lnSpc>
                  <a:spcPts val="11931"/>
                </a:lnSpc>
              </a:pPr>
              <a:r>
                <a:rPr lang="en-US" sz="8522" b="true">
                  <a:solidFill>
                    <a:srgbClr val="000000"/>
                  </a:solidFill>
                  <a:latin typeface="Open Sans Bold"/>
                  <a:ea typeface="Open Sans Bold"/>
                  <a:cs typeface="Open Sans Bold"/>
                  <a:sym typeface="Open Sans Bold"/>
                </a:rPr>
                <a:t>Data Cleaning</a:t>
              </a:r>
            </a:p>
          </p:txBody>
        </p:sp>
      </p:grpSp>
      <p:sp>
        <p:nvSpPr>
          <p:cNvPr name="Freeform 6" id="6"/>
          <p:cNvSpPr/>
          <p:nvPr/>
        </p:nvSpPr>
        <p:spPr>
          <a:xfrm flipH="false" flipV="false" rot="0">
            <a:off x="13350032" y="1724739"/>
            <a:ext cx="2804449" cy="2226031"/>
          </a:xfrm>
          <a:custGeom>
            <a:avLst/>
            <a:gdLst/>
            <a:ahLst/>
            <a:cxnLst/>
            <a:rect r="r" b="b" t="t" l="l"/>
            <a:pathLst>
              <a:path h="2226031" w="2804449">
                <a:moveTo>
                  <a:pt x="0" y="0"/>
                </a:moveTo>
                <a:lnTo>
                  <a:pt x="2804449" y="0"/>
                </a:lnTo>
                <a:lnTo>
                  <a:pt x="2804449" y="2226031"/>
                </a:lnTo>
                <a:lnTo>
                  <a:pt x="0" y="2226031"/>
                </a:lnTo>
                <a:lnTo>
                  <a:pt x="0" y="0"/>
                </a:lnTo>
                <a:close/>
              </a:path>
            </a:pathLst>
          </a:custGeom>
          <a:blipFill>
            <a:blip r:embed="rId4">
              <a:extLst>
                <a:ext uri="{96DAC541-7B7A-43D3-8B79-37D633B846F1}">
                  <asvg:svgBlip xmlns:asvg="http://schemas.microsoft.com/office/drawing/2016/SVG/main" r:embed="rId5"/>
                </a:ext>
              </a:extLst>
            </a:blip>
            <a:stretch>
              <a:fillRect l="0" t="-180" r="0" b="-18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DAGhP1FxIZ4</dc:identifier>
  <dcterms:modified xsi:type="dcterms:W3CDTF">2011-08-01T06:04:30Z</dcterms:modified>
  <cp:revision>1</cp:revision>
  <dc:title>Project Presentation RAJ.pptx</dc:title>
</cp:coreProperties>
</file>