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70612-9BE3-444D-BAFD-E0AA83C22E48}" type="datetimeFigureOut">
              <a:rPr lang="en-IN" smtClean="0"/>
              <a:pPr/>
              <a:t>05-07-2024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A9E54-794C-4081-B8AD-B5D2778B17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736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122363"/>
            <a:ext cx="7010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602038"/>
            <a:ext cx="70104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7482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074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146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6750636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750636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281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548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330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73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326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439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361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890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34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tooltip="Click for more PPT templates!"/>
            <a:extLst>
              <a:ext uri="{FF2B5EF4-FFF2-40B4-BE49-F238E27FC236}">
                <a16:creationId xmlns="" xmlns:a16="http://schemas.microsoft.com/office/drawing/2014/main" id="{A0A8E141-278A-B94D-9F64-42EC18251494}"/>
              </a:ext>
            </a:extLst>
          </p:cNvPr>
          <p:cNvSpPr/>
          <p:nvPr/>
        </p:nvSpPr>
        <p:spPr>
          <a:xfrm>
            <a:off x="0" y="28135"/>
            <a:ext cx="12192000" cy="6858001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555172 w 12747172"/>
              <a:gd name="connsiteY0" fmla="*/ 0 h 6858000"/>
              <a:gd name="connsiteX1" fmla="*/ 12747172 w 12747172"/>
              <a:gd name="connsiteY1" fmla="*/ 0 h 6858000"/>
              <a:gd name="connsiteX2" fmla="*/ 12747172 w 12747172"/>
              <a:gd name="connsiteY2" fmla="*/ 6858000 h 6858000"/>
              <a:gd name="connsiteX3" fmla="*/ 0 w 12747172"/>
              <a:gd name="connsiteY3" fmla="*/ 6640286 h 6858000"/>
              <a:gd name="connsiteX4" fmla="*/ 555172 w 12747172"/>
              <a:gd name="connsiteY4" fmla="*/ 0 h 6858000"/>
              <a:gd name="connsiteX0" fmla="*/ 0 w 12192000"/>
              <a:gd name="connsiteY0" fmla="*/ 0 h 6858001"/>
              <a:gd name="connsiteX1" fmla="*/ 12192000 w 12192000"/>
              <a:gd name="connsiteY1" fmla="*/ 0 h 6858001"/>
              <a:gd name="connsiteX2" fmla="*/ 12192000 w 12192000"/>
              <a:gd name="connsiteY2" fmla="*/ 6858000 h 6858001"/>
              <a:gd name="connsiteX3" fmla="*/ 0 w 12192000"/>
              <a:gd name="connsiteY3" fmla="*/ 6858001 h 6858001"/>
              <a:gd name="connsiteX4" fmla="*/ 0 w 12192000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1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latin typeface="Calibri"/>
                <a:cs typeface="Calibri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kumimoji="0" lang="bs-Latn-B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296885"/>
            <a:ext cx="7010400" cy="12130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Hotel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2228" y="3602038"/>
            <a:ext cx="6635884" cy="2330676"/>
          </a:xfrm>
        </p:spPr>
        <p:txBody>
          <a:bodyPr>
            <a:normAutofit fontScale="77500" lnSpcReduction="20000"/>
          </a:bodyPr>
          <a:lstStyle/>
          <a:p>
            <a:pPr marL="12700" marR="5080" algn="l">
              <a:lnSpc>
                <a:spcPct val="100000"/>
              </a:lnSpc>
              <a:spcBef>
                <a:spcPts val="100"/>
              </a:spcBef>
            </a:pPr>
            <a:r>
              <a:rPr lang="en-US" sz="2400" b="1" u="sng" spc="-5" dirty="0">
                <a:latin typeface="Calibri"/>
                <a:cs typeface="Calibri"/>
              </a:rPr>
              <a:t>Under the Guidanc</a:t>
            </a:r>
            <a:r>
              <a:rPr lang="en-US" b="1" u="sng" spc="-5" dirty="0">
                <a:latin typeface="Calibri"/>
                <a:cs typeface="Calibri"/>
              </a:rPr>
              <a:t>e </a:t>
            </a:r>
            <a:r>
              <a:rPr lang="en-US" sz="2400" b="1" u="sng" spc="-5" dirty="0">
                <a:latin typeface="Calibri"/>
                <a:cs typeface="Calibri"/>
              </a:rPr>
              <a:t>of </a:t>
            </a:r>
            <a:r>
              <a:rPr lang="en-US" sz="2400" b="1" u="sng" dirty="0">
                <a:latin typeface="Calibri"/>
                <a:cs typeface="Calibri"/>
              </a:rPr>
              <a:t> </a:t>
            </a:r>
          </a:p>
          <a:p>
            <a:pPr marL="12700" marR="5080" algn="l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Calibri"/>
                <a:cs typeface="Calibri"/>
              </a:rPr>
              <a:t>Name: K.Neha</a:t>
            </a:r>
          </a:p>
          <a:p>
            <a:pPr marL="12700" marR="5080" algn="l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Calibri"/>
                <a:cs typeface="Calibri"/>
              </a:rPr>
              <a:t>Designation: Assistant Professor </a:t>
            </a:r>
          </a:p>
          <a:p>
            <a:pPr marL="12700" marR="5080" algn="l">
              <a:lnSpc>
                <a:spcPct val="100000"/>
              </a:lnSpc>
              <a:spcBef>
                <a:spcPts val="100"/>
              </a:spcBef>
            </a:pPr>
            <a:endParaRPr lang="en-US" b="1" dirty="0">
              <a:latin typeface="Calibri"/>
              <a:cs typeface="Calibri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400" b="1" spc="-45" dirty="0">
                <a:latin typeface="Calibri"/>
                <a:cs typeface="Calibri"/>
              </a:rPr>
              <a:t>Team</a:t>
            </a:r>
            <a:r>
              <a:rPr lang="en-US" sz="2400" b="1" spc="-30" dirty="0">
                <a:latin typeface="Calibri"/>
                <a:cs typeface="Calibri"/>
              </a:rPr>
              <a:t> </a:t>
            </a:r>
            <a:r>
              <a:rPr lang="en-US" b="1" spc="-30" dirty="0">
                <a:latin typeface="Calibri"/>
                <a:cs typeface="Calibri"/>
              </a:rPr>
              <a:t>No</a:t>
            </a:r>
            <a:r>
              <a:rPr lang="en-US" sz="2400" b="1" spc="-5" dirty="0">
                <a:latin typeface="Calibri"/>
                <a:cs typeface="Calibri"/>
              </a:rPr>
              <a:t>: </a:t>
            </a:r>
            <a:r>
              <a:rPr lang="en-US" sz="2400" b="1" spc="-5" dirty="0" smtClean="0">
                <a:latin typeface="Calibri"/>
                <a:cs typeface="Calibri"/>
              </a:rPr>
              <a:t>13</a:t>
            </a:r>
            <a:endParaRPr lang="en-US" sz="2400" b="1" spc="-5" dirty="0">
              <a:latin typeface="Calibri"/>
              <a:cs typeface="Calibri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Calibri"/>
                <a:cs typeface="Calibri"/>
              </a:rPr>
              <a:t>Names with roll numbers </a:t>
            </a:r>
            <a:r>
              <a:rPr lang="en-US" b="1" spc="-5" dirty="0" smtClean="0">
                <a:latin typeface="Calibri"/>
                <a:cs typeface="Calibri"/>
              </a:rPr>
              <a:t>: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err="1" smtClean="0">
                <a:latin typeface="Calibri"/>
                <a:cs typeface="Calibri"/>
              </a:rPr>
              <a:t>K.Deekshitha</a:t>
            </a:r>
            <a:r>
              <a:rPr lang="en-US" b="1" spc="-5" dirty="0" smtClean="0">
                <a:latin typeface="Calibri"/>
                <a:cs typeface="Calibri"/>
              </a:rPr>
              <a:t> : 22WH1A0590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err="1" smtClean="0">
                <a:latin typeface="Calibri"/>
                <a:cs typeface="Calibri"/>
              </a:rPr>
              <a:t>K.Triveni</a:t>
            </a:r>
            <a:r>
              <a:rPr lang="en-US" b="1" spc="-5" dirty="0" smtClean="0">
                <a:latin typeface="Calibri"/>
                <a:cs typeface="Calibri"/>
              </a:rPr>
              <a:t>          : 22WH1A05A5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err="1" smtClean="0">
                <a:latin typeface="Calibri"/>
                <a:cs typeface="Calibri"/>
              </a:rPr>
              <a:t>H.Shivani</a:t>
            </a:r>
            <a:r>
              <a:rPr lang="en-US" b="1" spc="-5" dirty="0" smtClean="0">
                <a:latin typeface="Calibri"/>
                <a:cs typeface="Calibri"/>
              </a:rPr>
              <a:t>        :  22WH1A05B2 </a:t>
            </a:r>
            <a:endParaRPr lang="en-US" b="1" dirty="0">
              <a:latin typeface="Calibri"/>
              <a:cs typeface="Calibri"/>
            </a:endParaRPr>
          </a:p>
          <a:p>
            <a:pPr marL="12700" marR="5080" algn="l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="" xmlns:a16="http://schemas.microsoft.com/office/drawing/2014/main" id="{35C4FF07-66A6-5303-817B-3E02C18FDB32}"/>
              </a:ext>
            </a:extLst>
          </p:cNvPr>
          <p:cNvSpPr txBox="1">
            <a:spLocks/>
          </p:cNvSpPr>
          <p:nvPr/>
        </p:nvSpPr>
        <p:spPr>
          <a:xfrm>
            <a:off x="2420810" y="226152"/>
            <a:ext cx="8460503" cy="161326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704850" marR="5080" indent="-692785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/>
              <a:t>BVRIT HYDERABAD</a:t>
            </a:r>
            <a:r>
              <a:rPr lang="en-US" sz="2800" spc="-5" dirty="0"/>
              <a:t> </a:t>
            </a:r>
            <a:br>
              <a:rPr lang="en-US" sz="2800" spc="-5" dirty="0"/>
            </a:br>
            <a:r>
              <a:rPr lang="en-US" sz="2800" spc="-10" dirty="0"/>
              <a:t>College </a:t>
            </a:r>
            <a:r>
              <a:rPr lang="en-US" sz="2800" spc="-5" dirty="0"/>
              <a:t>of Engineering</a:t>
            </a:r>
            <a:r>
              <a:rPr lang="en-US" sz="2800" spc="-10" dirty="0"/>
              <a:t> </a:t>
            </a:r>
            <a:r>
              <a:rPr lang="en-US" sz="2800" spc="-15" dirty="0"/>
              <a:t>for</a:t>
            </a:r>
            <a:r>
              <a:rPr lang="en-US" sz="2800" spc="-5" dirty="0"/>
              <a:t> </a:t>
            </a:r>
            <a:r>
              <a:rPr lang="en-US" sz="2800" spc="-20" dirty="0"/>
              <a:t>Women</a:t>
            </a:r>
            <a:r>
              <a:rPr lang="en-US" sz="2400" spc="-20" dirty="0"/>
              <a:t/>
            </a:r>
            <a:br>
              <a:rPr lang="en-US" sz="2400" spc="-20" dirty="0"/>
            </a:br>
            <a:r>
              <a:rPr lang="en-US" sz="2400" spc="-20" dirty="0"/>
              <a:t> </a:t>
            </a:r>
            <a:r>
              <a:rPr lang="en-US" sz="2400" spc="-395" dirty="0"/>
              <a:t> </a:t>
            </a:r>
            <a:br>
              <a:rPr lang="en-US" sz="2400" spc="-395" dirty="0"/>
            </a:br>
            <a:r>
              <a:rPr lang="en-US" sz="2400" spc="-10" dirty="0"/>
              <a:t>Department </a:t>
            </a:r>
            <a:r>
              <a:rPr lang="en-US" sz="2400" spc="-5" dirty="0"/>
              <a:t>of</a:t>
            </a:r>
            <a:r>
              <a:rPr lang="en-US" sz="2400" spc="-10" dirty="0"/>
              <a:t> Computer Science and Engineering</a:t>
            </a:r>
            <a:endParaRPr lang="en-US" sz="2400" dirty="0"/>
          </a:p>
        </p:txBody>
      </p:sp>
      <p:pic>
        <p:nvPicPr>
          <p:cNvPr id="5" name="object 3">
            <a:extLst>
              <a:ext uri="{FF2B5EF4-FFF2-40B4-BE49-F238E27FC236}">
                <a16:creationId xmlns="" xmlns:a16="http://schemas.microsoft.com/office/drawing/2014/main" id="{68FECF8A-F845-9DA2-5BAE-9066BF90E9B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0810" y="132595"/>
            <a:ext cx="1050388" cy="1200443"/>
          </a:xfrm>
          <a:prstGeom prst="rect">
            <a:avLst/>
          </a:prstGeom>
        </p:spPr>
      </p:pic>
      <p:pic>
        <p:nvPicPr>
          <p:cNvPr id="7" name="object 7">
            <a:extLst>
              <a:ext uri="{FF2B5EF4-FFF2-40B4-BE49-F238E27FC236}">
                <a16:creationId xmlns="" xmlns:a16="http://schemas.microsoft.com/office/drawing/2014/main" id="{CEEFD28A-6B34-F57A-CFAC-AFDF2672A7D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1313" y="132595"/>
            <a:ext cx="1066799" cy="1322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209288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9CFC74-9DC3-4AB9-DB84-2F50D95D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 AND 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7B699D-32F3-3889-71D8-E3BDA038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32" y="1733340"/>
            <a:ext cx="10515600" cy="4387352"/>
          </a:xfrm>
        </p:spPr>
        <p:txBody>
          <a:bodyPr>
            <a:normAutofit fontScale="85000" lnSpcReduction="20000"/>
          </a:bodyPr>
          <a:lstStyle/>
          <a:p>
            <a:r>
              <a:rPr lang="en-US" b="1" spc="216" dirty="0" err="1" smtClean="0">
                <a:latin typeface="Arial"/>
              </a:rPr>
              <a:t>Salesforce</a:t>
            </a:r>
            <a:r>
              <a:rPr lang="en-US" b="1" spc="474" dirty="0" smtClean="0">
                <a:latin typeface="Arial"/>
              </a:rPr>
              <a:t> </a:t>
            </a:r>
            <a:r>
              <a:rPr lang="en-US" b="1" spc="335" dirty="0" smtClean="0">
                <a:latin typeface="Arial"/>
              </a:rPr>
              <a:t>platform : </a:t>
            </a:r>
            <a:endParaRPr lang="en-US" b="1" spc="335" dirty="0" smtClean="0">
              <a:latin typeface="Arial"/>
            </a:endParaRPr>
          </a:p>
          <a:p>
            <a:pPr>
              <a:buNone/>
            </a:pPr>
            <a:r>
              <a:rPr lang="en-US" b="1" spc="335" dirty="0" smtClean="0">
                <a:latin typeface="Arial"/>
              </a:rPr>
              <a:t>  </a:t>
            </a:r>
            <a:r>
              <a:rPr lang="en-US" sz="2200" b="1" spc="335" dirty="0" smtClean="0">
                <a:latin typeface="Arial"/>
              </a:rPr>
              <a:t>The foundation of any </a:t>
            </a:r>
            <a:r>
              <a:rPr lang="en-US" sz="2200" b="1" spc="335" dirty="0" err="1" smtClean="0">
                <a:latin typeface="Arial"/>
              </a:rPr>
              <a:t>Salesforce</a:t>
            </a:r>
            <a:r>
              <a:rPr lang="en-US" sz="2200" b="1" spc="335" dirty="0" smtClean="0">
                <a:latin typeface="Arial"/>
              </a:rPr>
              <a:t> application, providing the infrastructure and services necessary to build and deploy your application.</a:t>
            </a:r>
            <a:endParaRPr lang="en-US" b="1" spc="335" dirty="0" smtClean="0">
              <a:latin typeface="Arial"/>
            </a:endParaRPr>
          </a:p>
          <a:p>
            <a:r>
              <a:rPr lang="en-US" b="1" spc="216" dirty="0" err="1" smtClean="0">
                <a:latin typeface="Arial"/>
              </a:rPr>
              <a:t>Salesforce</a:t>
            </a:r>
            <a:r>
              <a:rPr lang="en-US" b="1" spc="344" dirty="0" smtClean="0">
                <a:latin typeface="Arial"/>
              </a:rPr>
              <a:t> </a:t>
            </a:r>
            <a:r>
              <a:rPr lang="en-US" b="1" spc="324" dirty="0" smtClean="0">
                <a:latin typeface="Arial"/>
              </a:rPr>
              <a:t>App Builder</a:t>
            </a:r>
            <a:r>
              <a:rPr lang="en-US" b="1" spc="324" dirty="0" smtClean="0">
                <a:latin typeface="Arial"/>
              </a:rPr>
              <a:t> </a:t>
            </a:r>
            <a:r>
              <a:rPr lang="en-US" b="1" spc="69" dirty="0" smtClean="0">
                <a:latin typeface="Calibri"/>
              </a:rPr>
              <a:t>:</a:t>
            </a:r>
          </a:p>
          <a:p>
            <a:pPr>
              <a:buNone/>
            </a:pPr>
            <a:r>
              <a:rPr lang="en-US" spc="46" dirty="0" smtClean="0">
                <a:latin typeface="Calibri"/>
              </a:rPr>
              <a:t>   A point-and-click tool to create custom pages for Lightning Experience and mobile apps</a:t>
            </a:r>
            <a:r>
              <a:rPr lang="en-US" spc="46" dirty="0" smtClean="0">
                <a:latin typeface="Calibri"/>
              </a:rPr>
              <a:t>.</a:t>
            </a:r>
            <a:endParaRPr lang="en-US" spc="-1" dirty="0" smtClean="0">
              <a:latin typeface="Arial"/>
            </a:endParaRPr>
          </a:p>
          <a:p>
            <a:r>
              <a:rPr lang="en-US" b="1" spc="250" dirty="0" err="1" smtClean="0">
                <a:latin typeface="Arial"/>
              </a:rPr>
              <a:t>Salesforce</a:t>
            </a:r>
            <a:r>
              <a:rPr lang="en-US" b="1" spc="250" dirty="0" smtClean="0">
                <a:latin typeface="Arial"/>
              </a:rPr>
              <a:t> Object Manager</a:t>
            </a:r>
            <a:r>
              <a:rPr lang="en-US" b="1" spc="250" dirty="0" smtClean="0">
                <a:latin typeface="Arial"/>
              </a:rPr>
              <a:t>:</a:t>
            </a:r>
          </a:p>
          <a:p>
            <a:pPr>
              <a:buNone/>
            </a:pPr>
            <a:r>
              <a:rPr lang="en-US" sz="2400" b="1" spc="250" dirty="0" smtClean="0">
                <a:latin typeface="Arial"/>
              </a:rPr>
              <a:t>  Used </a:t>
            </a:r>
            <a:r>
              <a:rPr lang="en-US" sz="2400" b="1" spc="250" dirty="0" smtClean="0">
                <a:latin typeface="Arial"/>
              </a:rPr>
              <a:t>to create and manage custom objects, fields, and relationships between objects</a:t>
            </a:r>
            <a:r>
              <a:rPr lang="en-US" b="1" spc="250" dirty="0" smtClean="0">
                <a:latin typeface="Arial"/>
              </a:rPr>
              <a:t>.</a:t>
            </a:r>
            <a:endParaRPr lang="en-US" b="1" spc="250" dirty="0" smtClean="0">
              <a:latin typeface="Arial"/>
            </a:endParaRPr>
          </a:p>
          <a:p>
            <a:r>
              <a:rPr lang="en-US" b="1" spc="250" dirty="0" smtClean="0">
                <a:latin typeface="Arial"/>
              </a:rPr>
              <a:t>Lightning</a:t>
            </a:r>
            <a:r>
              <a:rPr lang="en-US" b="1" spc="239" dirty="0" smtClean="0">
                <a:latin typeface="Arial"/>
              </a:rPr>
              <a:t> </a:t>
            </a:r>
            <a:r>
              <a:rPr lang="en-US" b="1" spc="265" dirty="0" smtClean="0">
                <a:latin typeface="Arial"/>
              </a:rPr>
              <a:t>Experience :</a:t>
            </a:r>
          </a:p>
          <a:p>
            <a:pPr>
              <a:buNone/>
            </a:pPr>
            <a:r>
              <a:rPr lang="en-US" spc="-1" dirty="0" smtClean="0">
                <a:latin typeface="Calibri"/>
              </a:rPr>
              <a:t>   </a:t>
            </a:r>
            <a:r>
              <a:rPr lang="en-US" spc="-1" dirty="0" smtClean="0">
                <a:latin typeface="Calibri"/>
              </a:rPr>
              <a:t> A modern user interface for </a:t>
            </a:r>
            <a:r>
              <a:rPr lang="en-US" spc="-1" dirty="0" err="1" smtClean="0">
                <a:latin typeface="Calibri"/>
              </a:rPr>
              <a:t>Salesforce</a:t>
            </a:r>
            <a:r>
              <a:rPr lang="en-US" spc="-1" dirty="0" smtClean="0">
                <a:latin typeface="Calibri"/>
              </a:rPr>
              <a:t> that provides a more interactive and intuitive user experience</a:t>
            </a:r>
            <a:r>
              <a:rPr lang="en-US" spc="-1" dirty="0" smtClean="0">
                <a:latin typeface="Calibri"/>
              </a:rPr>
              <a:t>.</a:t>
            </a:r>
            <a:endParaRPr lang="en-US" b="1" spc="265" dirty="0" smtClean="0">
              <a:latin typeface="Arial"/>
            </a:endParaRPr>
          </a:p>
          <a:p>
            <a:endParaRPr lang="en-US" b="1" spc="335" dirty="0" smtClean="0">
              <a:latin typeface="Arial"/>
            </a:endParaRPr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778AB4E7-A839-B784-36EE-A8DC2C043C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006" y="193449"/>
            <a:ext cx="1050388" cy="1200443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="" xmlns:a16="http://schemas.microsoft.com/office/drawing/2014/main" id="{C30E54A6-E679-95D8-3826-4A691E5D9BC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1313" y="132595"/>
            <a:ext cx="1066799" cy="1322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62326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9CFC74-9DC3-4AB9-DB84-2F50D95D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OVERVIEW</a:t>
            </a:r>
            <a:endParaRPr lang="en-IN" dirty="0"/>
          </a:p>
        </p:txBody>
      </p:sp>
      <p:pic>
        <p:nvPicPr>
          <p:cNvPr id="6" name="Content Placeholder 5" descr="APPSAL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571" y="1634369"/>
            <a:ext cx="9206284" cy="4625754"/>
          </a:xfrm>
        </p:spPr>
      </p:pic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778AB4E7-A839-B784-36EE-A8DC2C043CB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006" y="193449"/>
            <a:ext cx="1050388" cy="1200443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="" xmlns:a16="http://schemas.microsoft.com/office/drawing/2014/main" id="{C30E54A6-E679-95D8-3826-4A691E5D9BC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1313" y="132595"/>
            <a:ext cx="1066799" cy="1322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5004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9CFC74-9DC3-4AB9-DB84-2F50D95D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778AB4E7-A839-B784-36EE-A8DC2C043C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006" y="193449"/>
            <a:ext cx="1050388" cy="1200443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="" xmlns:a16="http://schemas.microsoft.com/office/drawing/2014/main" id="{C30E54A6-E679-95D8-3826-4A691E5D9BC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1313" y="132595"/>
            <a:ext cx="1066799" cy="1322152"/>
          </a:xfrm>
          <a:prstGeom prst="rect">
            <a:avLst/>
          </a:prstGeom>
        </p:spPr>
      </p:pic>
      <p:pic>
        <p:nvPicPr>
          <p:cNvPr id="7" name="Content Placeholder 6" descr="homepagesales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74896" y="1789113"/>
            <a:ext cx="9442208" cy="4387850"/>
          </a:xfrm>
        </p:spPr>
      </p:pic>
    </p:spTree>
    <p:extLst>
      <p:ext uri="{BB962C8B-B14F-4D97-AF65-F5344CB8AC3E}">
        <p14:creationId xmlns="" xmlns:p14="http://schemas.microsoft.com/office/powerpoint/2010/main" val="10101339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9CFC74-9DC3-4AB9-DB84-2F50D95D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RECORD TYPE(screen shot)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778AB4E7-A839-B784-36EE-A8DC2C043C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006" y="193449"/>
            <a:ext cx="1050388" cy="1200443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="" xmlns:a16="http://schemas.microsoft.com/office/drawing/2014/main" id="{C30E54A6-E679-95D8-3826-4A691E5D9BC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1313" y="132595"/>
            <a:ext cx="1066799" cy="1322152"/>
          </a:xfrm>
          <a:prstGeom prst="rect">
            <a:avLst/>
          </a:prstGeom>
        </p:spPr>
      </p:pic>
      <p:pic>
        <p:nvPicPr>
          <p:cNvPr id="8" name="Content Placeholder 7" descr="recordty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01889" y="1753106"/>
            <a:ext cx="8975347" cy="3953427"/>
          </a:xfrm>
        </p:spPr>
      </p:pic>
    </p:spTree>
    <p:extLst>
      <p:ext uri="{BB962C8B-B14F-4D97-AF65-F5344CB8AC3E}">
        <p14:creationId xmlns="" xmlns:p14="http://schemas.microsoft.com/office/powerpoint/2010/main" val="39966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FIELD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Created a field named as no of days to calculate no of days  stayed a guest stayed in hotel using simple logic.</a:t>
            </a:r>
            <a:endParaRPr lang="en-US" dirty="0"/>
          </a:p>
        </p:txBody>
      </p:sp>
      <p:pic>
        <p:nvPicPr>
          <p:cNvPr id="9" name="Content Placeholder 8" descr="FORMUALAA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43199"/>
            <a:ext cx="5157787" cy="2518117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Created a field named as </a:t>
            </a:r>
            <a:r>
              <a:rPr lang="en-US" dirty="0" err="1" smtClean="0"/>
              <a:t>Fullname</a:t>
            </a:r>
            <a:r>
              <a:rPr lang="en-US" dirty="0" smtClean="0"/>
              <a:t> to show full name of guest.</a:t>
            </a:r>
            <a:endParaRPr lang="en-US" dirty="0"/>
          </a:p>
        </p:txBody>
      </p:sp>
      <p:pic>
        <p:nvPicPr>
          <p:cNvPr id="12" name="Content Placeholder 11" descr="fie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00997"/>
            <a:ext cx="5183188" cy="251236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RULE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created a validation rule on </a:t>
            </a:r>
            <a:r>
              <a:rPr lang="en-US" dirty="0" err="1" smtClean="0"/>
              <a:t>pincode</a:t>
            </a:r>
            <a:r>
              <a:rPr lang="en-US" dirty="0" smtClean="0"/>
              <a:t> using formula </a:t>
            </a:r>
            <a:r>
              <a:rPr lang="en-US" dirty="0" err="1" smtClean="0"/>
              <a:t>logic.If</a:t>
            </a:r>
            <a:r>
              <a:rPr lang="en-US" dirty="0" smtClean="0"/>
              <a:t> length of </a:t>
            </a:r>
            <a:r>
              <a:rPr lang="en-US" dirty="0" err="1" smtClean="0"/>
              <a:t>pincode</a:t>
            </a:r>
            <a:r>
              <a:rPr lang="en-US" dirty="0" smtClean="0"/>
              <a:t> is less than 6 then it will generate error.</a:t>
            </a:r>
            <a:endParaRPr lang="en-US" dirty="0"/>
          </a:p>
        </p:txBody>
      </p:sp>
      <p:pic>
        <p:nvPicPr>
          <p:cNvPr id="9" name="Picture 8" descr="valid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99" y="2926080"/>
            <a:ext cx="6495433" cy="35520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778AB4E7-A839-B784-36EE-A8DC2C043C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006" y="193449"/>
            <a:ext cx="1050388" cy="1200443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="" xmlns:a16="http://schemas.microsoft.com/office/drawing/2014/main" id="{C30E54A6-E679-95D8-3826-4A691E5D9BC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1313" y="132595"/>
            <a:ext cx="1066799" cy="13221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00998" y="2405575"/>
            <a:ext cx="71745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smtClean="0">
                <a:latin typeface="Arial Rounded MT Bold" pitchFamily="34" charset="0"/>
              </a:rPr>
              <a:t>THANK YOU</a:t>
            </a:r>
            <a:endParaRPr lang="en-US" sz="6600" dirty="0">
              <a:latin typeface="Arial Rounded MT Bold" pitchFamily="34" charset="0"/>
            </a:endParaRPr>
          </a:p>
        </p:txBody>
      </p:sp>
      <p:pic>
        <p:nvPicPr>
          <p:cNvPr id="11" name="Picture 5" descr="sales.png"/>
          <p:cNvPicPr/>
          <p:nvPr/>
        </p:nvPicPr>
        <p:blipFill>
          <a:blip r:embed="rId4"/>
          <a:stretch/>
        </p:blipFill>
        <p:spPr>
          <a:xfrm>
            <a:off x="4604824" y="3831101"/>
            <a:ext cx="2018520" cy="14090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="" xmlns:p14="http://schemas.microsoft.com/office/powerpoint/2010/main" val="31314150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9CFC74-9DC3-4AB9-DB84-2F50D95D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7B699D-32F3-3889-71D8-E3BDA0380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  <a:p>
            <a:r>
              <a:rPr lang="en-US" sz="3200" dirty="0"/>
              <a:t>Problem </a:t>
            </a:r>
            <a:r>
              <a:rPr lang="en-US" sz="3200" dirty="0" smtClean="0"/>
              <a:t>Statement</a:t>
            </a:r>
          </a:p>
          <a:p>
            <a:r>
              <a:rPr lang="en-US" sz="3200" dirty="0" smtClean="0"/>
              <a:t>Abstract</a:t>
            </a:r>
            <a:endParaRPr lang="en-US" sz="3200" dirty="0"/>
          </a:p>
          <a:p>
            <a:r>
              <a:rPr lang="en-US" sz="3200" dirty="0"/>
              <a:t>Data Model </a:t>
            </a:r>
          </a:p>
          <a:p>
            <a:r>
              <a:rPr lang="en-US" sz="3200" dirty="0"/>
              <a:t>Overview of Fields &amp; Relationships</a:t>
            </a:r>
          </a:p>
          <a:p>
            <a:r>
              <a:rPr lang="en-US" sz="3200" dirty="0" smtClean="0"/>
              <a:t>Technologies</a:t>
            </a:r>
            <a:endParaRPr lang="en-US" sz="3200" dirty="0"/>
          </a:p>
          <a:p>
            <a:r>
              <a:rPr lang="en-US" sz="3200" dirty="0"/>
              <a:t>Project Overview (Screen Shots)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778AB4E7-A839-B784-36EE-A8DC2C043C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006" y="193449"/>
            <a:ext cx="1050388" cy="1200443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="" xmlns:a16="http://schemas.microsoft.com/office/drawing/2014/main" id="{C30E54A6-E679-95D8-3826-4A691E5D9BC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1313" y="132595"/>
            <a:ext cx="1066799" cy="1322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1878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9CFC74-9DC3-4AB9-DB84-2F50D95D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Salesforce is all about </a:t>
            </a:r>
            <a:br>
              <a:rPr lang="en-US" dirty="0"/>
            </a:br>
            <a:r>
              <a:rPr lang="en-US" dirty="0"/>
              <a:t>Low Code – No Code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E5A679D5-1021-56AF-0AB7-1DD9CDD67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788" r="19717"/>
          <a:stretch/>
        </p:blipFill>
        <p:spPr>
          <a:xfrm>
            <a:off x="977148" y="1862364"/>
            <a:ext cx="6631966" cy="4283074"/>
          </a:xfrm>
        </p:spPr>
      </p:pic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778AB4E7-A839-B784-36EE-A8DC2C043CB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006" y="193449"/>
            <a:ext cx="1050388" cy="1200443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="" xmlns:a16="http://schemas.microsoft.com/office/drawing/2014/main" id="{C30E54A6-E679-95D8-3826-4A691E5D9BC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1313" y="132595"/>
            <a:ext cx="1066799" cy="1322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26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9CFC74-9DC3-4AB9-DB84-2F50D95D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7B699D-32F3-3889-71D8-E3BDA038050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b="1" spc="-1" dirty="0" smtClean="0">
                <a:latin typeface="Arial"/>
              </a:rPr>
              <a:t>The</a:t>
            </a:r>
            <a:r>
              <a:rPr lang="en-US" b="1" spc="86" dirty="0" smtClean="0">
                <a:latin typeface="Arial"/>
              </a:rPr>
              <a:t> </a:t>
            </a:r>
            <a:r>
              <a:rPr lang="en-US" b="1" spc="69" dirty="0" smtClean="0">
                <a:latin typeface="Arial"/>
              </a:rPr>
              <a:t>objective</a:t>
            </a:r>
            <a:r>
              <a:rPr lang="en-US" b="1" spc="245" dirty="0" smtClean="0">
                <a:latin typeface="Arial"/>
              </a:rPr>
              <a:t> </a:t>
            </a:r>
            <a:r>
              <a:rPr lang="en-US" b="1" spc="-1" dirty="0" smtClean="0">
                <a:latin typeface="Arial"/>
              </a:rPr>
              <a:t>is</a:t>
            </a:r>
            <a:r>
              <a:rPr lang="en-US" b="1" spc="-15" dirty="0" smtClean="0">
                <a:latin typeface="Arial"/>
              </a:rPr>
              <a:t> </a:t>
            </a:r>
            <a:r>
              <a:rPr lang="en-US" b="1" spc="-26" dirty="0" smtClean="0">
                <a:latin typeface="Arial"/>
              </a:rPr>
              <a:t>to </a:t>
            </a:r>
            <a:r>
              <a:rPr lang="en-US" b="1" spc="69" dirty="0" smtClean="0">
                <a:latin typeface="Arial"/>
              </a:rPr>
              <a:t>develop</a:t>
            </a:r>
            <a:r>
              <a:rPr lang="en-US" b="1" spc="160" dirty="0" smtClean="0">
                <a:latin typeface="Arial"/>
              </a:rPr>
              <a:t> </a:t>
            </a:r>
            <a:r>
              <a:rPr lang="en-US" b="1" spc="-1" dirty="0" smtClean="0">
                <a:latin typeface="Arial"/>
              </a:rPr>
              <a:t>an</a:t>
            </a:r>
            <a:r>
              <a:rPr lang="en-US" b="1" spc="69" dirty="0" smtClean="0">
                <a:latin typeface="Arial"/>
              </a:rPr>
              <a:t> application</a:t>
            </a:r>
            <a:r>
              <a:rPr lang="en-US" b="1" spc="290" dirty="0" smtClean="0">
                <a:latin typeface="Arial"/>
              </a:rPr>
              <a:t> </a:t>
            </a:r>
            <a:r>
              <a:rPr lang="en-US" b="1" spc="66" dirty="0" smtClean="0">
                <a:latin typeface="Arial"/>
              </a:rPr>
              <a:t>in</a:t>
            </a:r>
            <a:r>
              <a:rPr lang="en-US" b="1" spc="180" dirty="0" smtClean="0">
                <a:latin typeface="Arial"/>
              </a:rPr>
              <a:t> </a:t>
            </a:r>
            <a:r>
              <a:rPr lang="en-US" b="1" spc="-1" dirty="0" err="1" smtClean="0">
                <a:latin typeface="Arial"/>
              </a:rPr>
              <a:t>salesforce</a:t>
            </a:r>
            <a:r>
              <a:rPr lang="en-US" b="1" spc="265" dirty="0" smtClean="0">
                <a:latin typeface="Arial"/>
              </a:rPr>
              <a:t> </a:t>
            </a:r>
            <a:r>
              <a:rPr lang="en-US" b="1" spc="131" dirty="0" smtClean="0">
                <a:latin typeface="Arial"/>
              </a:rPr>
              <a:t>that </a:t>
            </a:r>
            <a:r>
              <a:rPr lang="en-US" b="1" spc="-1" dirty="0" smtClean="0">
                <a:latin typeface="Arial"/>
              </a:rPr>
              <a:t>helps</a:t>
            </a:r>
            <a:r>
              <a:rPr lang="en-US" b="1" spc="191" dirty="0" smtClean="0">
                <a:latin typeface="Arial"/>
              </a:rPr>
              <a:t> </a:t>
            </a:r>
            <a:r>
              <a:rPr lang="en-US" b="1" spc="55" dirty="0" smtClean="0">
                <a:latin typeface="Arial"/>
              </a:rPr>
              <a:t>Hotels</a:t>
            </a:r>
            <a:r>
              <a:rPr lang="en-US" b="1" spc="92" dirty="0" smtClean="0">
                <a:latin typeface="Arial"/>
              </a:rPr>
              <a:t> </a:t>
            </a:r>
            <a:r>
              <a:rPr lang="en-US" b="1" spc="46" dirty="0" smtClean="0">
                <a:latin typeface="Arial"/>
              </a:rPr>
              <a:t>to</a:t>
            </a:r>
            <a:r>
              <a:rPr lang="en-US" b="1" spc="435" dirty="0" smtClean="0">
                <a:latin typeface="Arial"/>
              </a:rPr>
              <a:t> </a:t>
            </a:r>
            <a:r>
              <a:rPr lang="en-US" b="1" spc="-1" dirty="0" smtClean="0">
                <a:latin typeface="Arial"/>
              </a:rPr>
              <a:t>face</a:t>
            </a:r>
            <a:r>
              <a:rPr lang="en-US" b="1" spc="197" dirty="0" smtClean="0">
                <a:latin typeface="Arial"/>
              </a:rPr>
              <a:t> </a:t>
            </a:r>
            <a:r>
              <a:rPr lang="en-US" b="1" spc="86" dirty="0" smtClean="0">
                <a:latin typeface="Arial"/>
              </a:rPr>
              <a:t>numerous</a:t>
            </a:r>
            <a:r>
              <a:rPr lang="en-US" b="1" spc="211" dirty="0" smtClean="0">
                <a:latin typeface="Arial"/>
              </a:rPr>
              <a:t> </a:t>
            </a:r>
            <a:r>
              <a:rPr lang="en-US" b="1" spc="-1" dirty="0" smtClean="0">
                <a:latin typeface="Arial"/>
              </a:rPr>
              <a:t>challenges</a:t>
            </a:r>
            <a:r>
              <a:rPr lang="en-US" b="1" spc="282" dirty="0" smtClean="0">
                <a:latin typeface="Arial"/>
              </a:rPr>
              <a:t> </a:t>
            </a:r>
            <a:r>
              <a:rPr lang="en-US" b="1" spc="-1" dirty="0" smtClean="0">
                <a:latin typeface="Arial"/>
              </a:rPr>
              <a:t>in</a:t>
            </a:r>
            <a:r>
              <a:rPr lang="en-US" b="1" spc="330" dirty="0" smtClean="0">
                <a:latin typeface="Arial"/>
              </a:rPr>
              <a:t> </a:t>
            </a:r>
            <a:r>
              <a:rPr lang="en-US" b="1" spc="49" dirty="0" smtClean="0">
                <a:latin typeface="Arial"/>
              </a:rPr>
              <a:t>managing</a:t>
            </a:r>
            <a:r>
              <a:rPr lang="en-US" b="1" spc="126" dirty="0" smtClean="0">
                <a:latin typeface="Arial"/>
              </a:rPr>
              <a:t> </a:t>
            </a:r>
            <a:r>
              <a:rPr lang="en-US" b="1" spc="120" dirty="0" smtClean="0">
                <a:latin typeface="Arial"/>
              </a:rPr>
              <a:t>their </a:t>
            </a:r>
            <a:r>
              <a:rPr lang="en-US" b="1" spc="69" dirty="0" smtClean="0">
                <a:latin typeface="Arial"/>
              </a:rPr>
              <a:t>operations</a:t>
            </a:r>
            <a:r>
              <a:rPr lang="en-US" b="1" spc="282" dirty="0" smtClean="0">
                <a:latin typeface="Arial"/>
              </a:rPr>
              <a:t> </a:t>
            </a:r>
            <a:r>
              <a:rPr lang="en-US" b="1" spc="86" dirty="0" smtClean="0">
                <a:latin typeface="Arial"/>
              </a:rPr>
              <a:t>efficiently</a:t>
            </a:r>
            <a:r>
              <a:rPr lang="en-US" b="1" spc="259" dirty="0" smtClean="0">
                <a:latin typeface="Arial"/>
              </a:rPr>
              <a:t> </a:t>
            </a:r>
            <a:r>
              <a:rPr lang="en-US" b="1" spc="114" dirty="0" smtClean="0">
                <a:latin typeface="Arial"/>
              </a:rPr>
              <a:t>while</a:t>
            </a:r>
            <a:r>
              <a:rPr lang="en-US" b="1" spc="134" dirty="0" smtClean="0">
                <a:latin typeface="Arial"/>
              </a:rPr>
              <a:t> </a:t>
            </a:r>
            <a:r>
              <a:rPr lang="en-US" b="1" spc="80" dirty="0" smtClean="0">
                <a:latin typeface="Arial"/>
              </a:rPr>
              <a:t>delivering</a:t>
            </a:r>
            <a:r>
              <a:rPr lang="en-US" b="1" spc="29" dirty="0" smtClean="0">
                <a:latin typeface="Arial"/>
              </a:rPr>
              <a:t> </a:t>
            </a:r>
            <a:r>
              <a:rPr lang="en-US" b="1" spc="49" dirty="0" smtClean="0">
                <a:latin typeface="Arial"/>
              </a:rPr>
              <a:t>exceptional</a:t>
            </a:r>
            <a:r>
              <a:rPr lang="en-US" b="1" spc="276" dirty="0" smtClean="0">
                <a:latin typeface="Arial"/>
              </a:rPr>
              <a:t> </a:t>
            </a:r>
            <a:r>
              <a:rPr lang="en-US" b="1" spc="-12" dirty="0" smtClean="0">
                <a:latin typeface="Arial"/>
              </a:rPr>
              <a:t>guest experiences.</a:t>
            </a:r>
            <a:endParaRPr lang="en-US" spc="-1" dirty="0" smtClean="0">
              <a:latin typeface="Arial"/>
            </a:endParaRPr>
          </a:p>
          <a:p>
            <a:r>
              <a:rPr lang="en-US" b="1" spc="-1" dirty="0" smtClean="0">
                <a:latin typeface="Arial"/>
              </a:rPr>
              <a:t>This</a:t>
            </a:r>
            <a:r>
              <a:rPr lang="en-US" b="1" spc="80" dirty="0" smtClean="0">
                <a:latin typeface="Arial"/>
              </a:rPr>
              <a:t> </a:t>
            </a:r>
            <a:r>
              <a:rPr lang="en-US" b="1" spc="94" dirty="0" smtClean="0">
                <a:latin typeface="Arial"/>
              </a:rPr>
              <a:t>project</a:t>
            </a:r>
            <a:r>
              <a:rPr lang="en-US" b="1" spc="282" dirty="0" smtClean="0">
                <a:latin typeface="Arial"/>
              </a:rPr>
              <a:t> </a:t>
            </a:r>
            <a:r>
              <a:rPr lang="en-US" b="1" spc="-1" dirty="0" smtClean="0">
                <a:latin typeface="Arial"/>
              </a:rPr>
              <a:t>aims</a:t>
            </a:r>
            <a:r>
              <a:rPr lang="en-US" b="1" spc="140" dirty="0" smtClean="0">
                <a:latin typeface="Arial"/>
              </a:rPr>
              <a:t> </a:t>
            </a:r>
            <a:r>
              <a:rPr lang="en-US" b="1" spc="-1" dirty="0" smtClean="0">
                <a:latin typeface="Arial"/>
              </a:rPr>
              <a:t>to</a:t>
            </a:r>
            <a:r>
              <a:rPr lang="en-US" b="1" spc="474" dirty="0" smtClean="0">
                <a:latin typeface="Arial"/>
              </a:rPr>
              <a:t> </a:t>
            </a:r>
            <a:r>
              <a:rPr lang="en-US" b="1" spc="-1" dirty="0" smtClean="0">
                <a:latin typeface="Arial"/>
              </a:rPr>
              <a:t>address</a:t>
            </a:r>
            <a:r>
              <a:rPr lang="en-US" b="1" spc="259" dirty="0" smtClean="0">
                <a:latin typeface="Arial"/>
              </a:rPr>
              <a:t> </a:t>
            </a:r>
            <a:r>
              <a:rPr lang="en-US" b="1" spc="-1" dirty="0" smtClean="0">
                <a:latin typeface="Arial"/>
              </a:rPr>
              <a:t>specific</a:t>
            </a:r>
            <a:r>
              <a:rPr lang="en-US" b="1" spc="386" dirty="0" smtClean="0">
                <a:latin typeface="Arial"/>
              </a:rPr>
              <a:t> </a:t>
            </a:r>
            <a:r>
              <a:rPr lang="en-US" b="1" spc="75" dirty="0" smtClean="0">
                <a:latin typeface="Arial"/>
              </a:rPr>
              <a:t>problems</a:t>
            </a:r>
            <a:r>
              <a:rPr lang="en-US" b="1" spc="301" dirty="0" smtClean="0">
                <a:latin typeface="Arial"/>
              </a:rPr>
              <a:t> </a:t>
            </a:r>
            <a:r>
              <a:rPr lang="en-US" b="1" spc="-1" dirty="0" smtClean="0">
                <a:latin typeface="Arial"/>
              </a:rPr>
              <a:t>faced</a:t>
            </a:r>
            <a:r>
              <a:rPr lang="en-US" b="1" spc="180" dirty="0" smtClean="0">
                <a:latin typeface="Arial"/>
              </a:rPr>
              <a:t> </a:t>
            </a:r>
            <a:r>
              <a:rPr lang="en-US" b="1" spc="-1" dirty="0" smtClean="0">
                <a:latin typeface="Arial"/>
              </a:rPr>
              <a:t>such</a:t>
            </a:r>
            <a:r>
              <a:rPr lang="en-US" b="1" spc="191" dirty="0" smtClean="0">
                <a:latin typeface="Arial"/>
              </a:rPr>
              <a:t> </a:t>
            </a:r>
            <a:r>
              <a:rPr lang="en-US" b="1" spc="-26" dirty="0" smtClean="0">
                <a:latin typeface="Arial"/>
              </a:rPr>
              <a:t>as </a:t>
            </a:r>
            <a:r>
              <a:rPr lang="en-US" b="1" spc="86" dirty="0" smtClean="0">
                <a:latin typeface="Arial"/>
              </a:rPr>
              <a:t>operational</a:t>
            </a:r>
            <a:r>
              <a:rPr lang="en-US" b="1" spc="256" dirty="0" smtClean="0">
                <a:latin typeface="Arial"/>
              </a:rPr>
              <a:t> </a:t>
            </a:r>
            <a:r>
              <a:rPr lang="en-US" b="1" spc="60" dirty="0" smtClean="0">
                <a:latin typeface="Arial"/>
              </a:rPr>
              <a:t>inefficiencies Guest</a:t>
            </a:r>
            <a:r>
              <a:rPr lang="en-US" b="1" spc="9" dirty="0" smtClean="0">
                <a:latin typeface="Arial"/>
              </a:rPr>
              <a:t> </a:t>
            </a:r>
            <a:r>
              <a:rPr lang="en-US" b="1" spc="-1" dirty="0" smtClean="0">
                <a:latin typeface="Arial"/>
              </a:rPr>
              <a:t>Experiences,</a:t>
            </a:r>
            <a:r>
              <a:rPr lang="en-US" b="1" spc="381" dirty="0" smtClean="0">
                <a:latin typeface="Arial"/>
              </a:rPr>
              <a:t> </a:t>
            </a:r>
            <a:r>
              <a:rPr lang="en-US" b="1" spc="-21" dirty="0" smtClean="0">
                <a:latin typeface="Arial"/>
              </a:rPr>
              <a:t>Data  </a:t>
            </a:r>
            <a:r>
              <a:rPr lang="en-US" b="1" spc="55" dirty="0" smtClean="0">
                <a:latin typeface="Arial"/>
              </a:rPr>
              <a:t>Management Resource</a:t>
            </a:r>
            <a:r>
              <a:rPr lang="en-US" b="1" spc="231" dirty="0" smtClean="0">
                <a:latin typeface="Arial"/>
              </a:rPr>
              <a:t> </a:t>
            </a:r>
            <a:r>
              <a:rPr lang="en-US" b="1" spc="80" dirty="0" smtClean="0">
                <a:latin typeface="Arial"/>
              </a:rPr>
              <a:t>management,</a:t>
            </a:r>
            <a:r>
              <a:rPr lang="en-US" b="1" spc="-500" dirty="0" smtClean="0">
                <a:latin typeface="Arial"/>
              </a:rPr>
              <a:t> </a:t>
            </a:r>
            <a:r>
              <a:rPr lang="en-US" b="1" spc="-1" dirty="0" smtClean="0">
                <a:latin typeface="Arial"/>
              </a:rPr>
              <a:t>Revenue</a:t>
            </a:r>
            <a:r>
              <a:rPr lang="en-US" b="1" spc="185" dirty="0" smtClean="0">
                <a:latin typeface="Arial"/>
              </a:rPr>
              <a:t> </a:t>
            </a:r>
            <a:r>
              <a:rPr lang="en-US" b="1" spc="75" dirty="0" smtClean="0">
                <a:latin typeface="Arial"/>
              </a:rPr>
              <a:t>Optimization.</a:t>
            </a:r>
            <a:endParaRPr lang="en-US" spc="-1" dirty="0" smtClean="0">
              <a:latin typeface="Arial"/>
            </a:endParaRPr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778AB4E7-A839-B784-36EE-A8DC2C043C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006" y="193449"/>
            <a:ext cx="1050388" cy="1200443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="" xmlns:a16="http://schemas.microsoft.com/office/drawing/2014/main" id="{C30E54A6-E679-95D8-3826-4A691E5D9BC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1313" y="132595"/>
            <a:ext cx="1066799" cy="1322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55240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9CFC74-9DC3-4AB9-DB84-2F50D95D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7B699D-32F3-3889-71D8-E3BDA0380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2560" indent="3960">
              <a:lnSpc>
                <a:spcPct val="114000"/>
              </a:lnSpc>
              <a:spcBef>
                <a:spcPts val="111"/>
              </a:spcBef>
              <a:buNone/>
              <a:tabLst>
                <a:tab pos="0" algn="l"/>
              </a:tabLst>
            </a:pPr>
            <a:r>
              <a:rPr lang="en-US" spc="-1" dirty="0" smtClean="0">
                <a:latin typeface="Arial"/>
              </a:rPr>
              <a:t>The</a:t>
            </a:r>
            <a:r>
              <a:rPr lang="en-US" spc="9" dirty="0" smtClean="0">
                <a:latin typeface="Arial"/>
              </a:rPr>
              <a:t> </a:t>
            </a:r>
            <a:r>
              <a:rPr lang="en-US" spc="80" dirty="0" smtClean="0">
                <a:latin typeface="Arial"/>
              </a:rPr>
              <a:t>Hotel</a:t>
            </a:r>
            <a:r>
              <a:rPr lang="en-US" spc="21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Management</a:t>
            </a:r>
            <a:r>
              <a:rPr lang="en-US" spc="304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System</a:t>
            </a:r>
            <a:r>
              <a:rPr lang="en-US" spc="140" dirty="0" smtClean="0">
                <a:latin typeface="Arial"/>
              </a:rPr>
              <a:t> </a:t>
            </a:r>
            <a:r>
              <a:rPr lang="en-US" spc="60" dirty="0" smtClean="0">
                <a:latin typeface="Arial"/>
              </a:rPr>
              <a:t>project</a:t>
            </a:r>
            <a:r>
              <a:rPr lang="en-US" spc="154" dirty="0" smtClean="0">
                <a:latin typeface="Arial"/>
              </a:rPr>
              <a:t> </a:t>
            </a:r>
            <a:r>
              <a:rPr lang="en-US" spc="69" dirty="0" smtClean="0">
                <a:latin typeface="Arial"/>
              </a:rPr>
              <a:t>on</a:t>
            </a:r>
            <a:r>
              <a:rPr lang="en-US" spc="-80" dirty="0" smtClean="0">
                <a:latin typeface="Arial"/>
              </a:rPr>
              <a:t> </a:t>
            </a:r>
            <a:r>
              <a:rPr lang="en-US" spc="-1" dirty="0" err="1" smtClean="0">
                <a:latin typeface="Arial"/>
              </a:rPr>
              <a:t>Salesforce</a:t>
            </a:r>
            <a:r>
              <a:rPr lang="en-US" spc="180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is </a:t>
            </a:r>
            <a:r>
              <a:rPr lang="en-US" spc="-52" dirty="0" smtClean="0">
                <a:latin typeface="Arial"/>
              </a:rPr>
              <a:t>a </a:t>
            </a:r>
            <a:r>
              <a:rPr lang="en-US" spc="-1" dirty="0" smtClean="0">
                <a:latin typeface="Arial"/>
              </a:rPr>
              <a:t>comprehensive</a:t>
            </a:r>
            <a:r>
              <a:rPr lang="en-US" spc="471" dirty="0" smtClean="0">
                <a:latin typeface="Arial"/>
              </a:rPr>
              <a:t> </a:t>
            </a:r>
            <a:r>
              <a:rPr lang="en-US" spc="60" dirty="0" smtClean="0">
                <a:latin typeface="Arial"/>
              </a:rPr>
              <a:t>solution</a:t>
            </a:r>
            <a:r>
              <a:rPr lang="en-US" spc="296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designed</a:t>
            </a:r>
            <a:r>
              <a:rPr lang="en-US" spc="301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to</a:t>
            </a:r>
            <a:r>
              <a:rPr lang="en-US" spc="559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streamline</a:t>
            </a:r>
            <a:r>
              <a:rPr lang="en-US" spc="304" dirty="0" smtClean="0">
                <a:latin typeface="Arial"/>
              </a:rPr>
              <a:t> </a:t>
            </a:r>
            <a:r>
              <a:rPr lang="en-US" spc="55" dirty="0" smtClean="0">
                <a:latin typeface="Arial"/>
              </a:rPr>
              <a:t>the</a:t>
            </a:r>
            <a:r>
              <a:rPr lang="en-US" spc="409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operations</a:t>
            </a:r>
            <a:r>
              <a:rPr lang="en-US" spc="452" dirty="0" smtClean="0">
                <a:latin typeface="Arial"/>
              </a:rPr>
              <a:t> </a:t>
            </a:r>
            <a:r>
              <a:rPr lang="en-US" spc="-26" dirty="0" smtClean="0">
                <a:latin typeface="Arial"/>
              </a:rPr>
              <a:t>of </a:t>
            </a:r>
            <a:r>
              <a:rPr lang="en-US" spc="-1" dirty="0" smtClean="0">
                <a:latin typeface="Arial"/>
              </a:rPr>
              <a:t>a</a:t>
            </a:r>
            <a:r>
              <a:rPr lang="en-US" spc="55" dirty="0" smtClean="0">
                <a:latin typeface="Arial"/>
              </a:rPr>
              <a:t> </a:t>
            </a:r>
            <a:r>
              <a:rPr lang="en-US" spc="100" dirty="0" smtClean="0">
                <a:latin typeface="Arial"/>
              </a:rPr>
              <a:t>hotel</a:t>
            </a:r>
            <a:r>
              <a:rPr lang="en-US" spc="-66" dirty="0" smtClean="0">
                <a:latin typeface="Arial"/>
              </a:rPr>
              <a:t> </a:t>
            </a:r>
            <a:r>
              <a:rPr lang="en-US" spc="94" dirty="0" smtClean="0">
                <a:latin typeface="Arial"/>
              </a:rPr>
              <a:t>or</a:t>
            </a:r>
            <a:r>
              <a:rPr lang="en-US" spc="9" dirty="0" smtClean="0">
                <a:latin typeface="Arial"/>
              </a:rPr>
              <a:t> </a:t>
            </a:r>
            <a:r>
              <a:rPr lang="en-US" spc="86" dirty="0" smtClean="0">
                <a:latin typeface="Arial"/>
              </a:rPr>
              <a:t>hospitality</a:t>
            </a:r>
            <a:r>
              <a:rPr lang="en-US" spc="66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business.</a:t>
            </a:r>
            <a:r>
              <a:rPr lang="en-US" spc="35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The</a:t>
            </a:r>
            <a:r>
              <a:rPr lang="en-US" spc="21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system</a:t>
            </a:r>
            <a:r>
              <a:rPr lang="en-US" spc="46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is</a:t>
            </a:r>
            <a:r>
              <a:rPr lang="en-US" spc="-15" dirty="0" smtClean="0">
                <a:latin typeface="Arial"/>
              </a:rPr>
              <a:t> </a:t>
            </a:r>
            <a:r>
              <a:rPr lang="en-US" spc="109" dirty="0" smtClean="0">
                <a:latin typeface="Arial"/>
              </a:rPr>
              <a:t>built</a:t>
            </a:r>
            <a:r>
              <a:rPr lang="en-US" spc="9" dirty="0" smtClean="0">
                <a:latin typeface="Arial"/>
              </a:rPr>
              <a:t> </a:t>
            </a:r>
            <a:r>
              <a:rPr lang="en-US" spc="69" dirty="0" smtClean="0">
                <a:latin typeface="Arial"/>
              </a:rPr>
              <a:t>on</a:t>
            </a:r>
            <a:r>
              <a:rPr lang="en-US" spc="-75" dirty="0" smtClean="0">
                <a:latin typeface="Arial"/>
              </a:rPr>
              <a:t> </a:t>
            </a:r>
            <a:r>
              <a:rPr lang="en-US" spc="41" dirty="0" smtClean="0">
                <a:latin typeface="Arial"/>
              </a:rPr>
              <a:t>the </a:t>
            </a:r>
            <a:r>
              <a:rPr lang="en-US" spc="-1" dirty="0" err="1" smtClean="0">
                <a:latin typeface="Arial"/>
              </a:rPr>
              <a:t>Salesforce</a:t>
            </a:r>
            <a:r>
              <a:rPr lang="en-US" spc="276" dirty="0" smtClean="0">
                <a:latin typeface="Arial"/>
              </a:rPr>
              <a:t> </a:t>
            </a:r>
            <a:r>
              <a:rPr lang="en-US" spc="94" dirty="0" smtClean="0">
                <a:latin typeface="Arial"/>
              </a:rPr>
              <a:t>platform,</a:t>
            </a:r>
            <a:r>
              <a:rPr lang="en-US" spc="92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leveraging</a:t>
            </a:r>
            <a:r>
              <a:rPr lang="en-US" spc="55" dirty="0" smtClean="0">
                <a:latin typeface="Arial"/>
              </a:rPr>
              <a:t> </a:t>
            </a:r>
            <a:r>
              <a:rPr lang="en-US" spc="86" dirty="0" smtClean="0">
                <a:latin typeface="Arial"/>
              </a:rPr>
              <a:t>its</a:t>
            </a:r>
            <a:r>
              <a:rPr lang="en-US" spc="9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robust</a:t>
            </a:r>
            <a:r>
              <a:rPr lang="en-US" spc="191" dirty="0" smtClean="0">
                <a:latin typeface="Arial"/>
              </a:rPr>
              <a:t> </a:t>
            </a:r>
            <a:r>
              <a:rPr lang="en-US" spc="46" dirty="0" smtClean="0">
                <a:latin typeface="Arial"/>
              </a:rPr>
              <a:t>features</a:t>
            </a:r>
            <a:r>
              <a:rPr lang="en-US" spc="140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and</a:t>
            </a:r>
            <a:r>
              <a:rPr lang="en-US" spc="92" dirty="0" smtClean="0">
                <a:latin typeface="Arial"/>
              </a:rPr>
              <a:t> </a:t>
            </a:r>
            <a:r>
              <a:rPr lang="en-US" spc="-12" dirty="0" smtClean="0">
                <a:latin typeface="Arial"/>
              </a:rPr>
              <a:t>scalability </a:t>
            </a:r>
            <a:r>
              <a:rPr lang="en-US" spc="-1" dirty="0" smtClean="0">
                <a:latin typeface="Arial"/>
              </a:rPr>
              <a:t>to</a:t>
            </a:r>
            <a:r>
              <a:rPr lang="en-US" spc="355" dirty="0" smtClean="0">
                <a:latin typeface="Arial"/>
              </a:rPr>
              <a:t> </a:t>
            </a:r>
            <a:r>
              <a:rPr lang="en-US" spc="80" dirty="0" smtClean="0">
                <a:latin typeface="Arial"/>
              </a:rPr>
              <a:t>meet</a:t>
            </a:r>
            <a:r>
              <a:rPr lang="en-US" spc="145" dirty="0" smtClean="0">
                <a:latin typeface="Arial"/>
              </a:rPr>
              <a:t> </a:t>
            </a:r>
            <a:r>
              <a:rPr lang="en-US" spc="66" dirty="0" smtClean="0">
                <a:latin typeface="Arial"/>
              </a:rPr>
              <a:t>the</a:t>
            </a:r>
            <a:r>
              <a:rPr lang="en-US" spc="225" dirty="0" smtClean="0">
                <a:latin typeface="Arial"/>
              </a:rPr>
              <a:t> </a:t>
            </a:r>
            <a:r>
              <a:rPr lang="en-US" spc="-12" dirty="0" smtClean="0">
                <a:latin typeface="Arial"/>
              </a:rPr>
              <a:t>diverse </a:t>
            </a:r>
            <a:r>
              <a:rPr lang="en-US" spc="-1" dirty="0" smtClean="0">
                <a:latin typeface="Arial"/>
              </a:rPr>
              <a:t>needs</a:t>
            </a:r>
            <a:r>
              <a:rPr lang="en-US" spc="109" dirty="0" smtClean="0">
                <a:latin typeface="Arial"/>
              </a:rPr>
              <a:t> </a:t>
            </a:r>
            <a:r>
              <a:rPr lang="en-US" spc="94" dirty="0" smtClean="0">
                <a:latin typeface="Arial"/>
              </a:rPr>
              <a:t>of</a:t>
            </a:r>
            <a:r>
              <a:rPr lang="en-US" spc="60" dirty="0" smtClean="0">
                <a:latin typeface="Arial"/>
              </a:rPr>
              <a:t> </a:t>
            </a:r>
            <a:r>
              <a:rPr lang="en-US" spc="86" dirty="0" smtClean="0">
                <a:latin typeface="Arial"/>
              </a:rPr>
              <a:t>hotel</a:t>
            </a:r>
            <a:r>
              <a:rPr lang="en-US" spc="35" dirty="0" smtClean="0">
                <a:latin typeface="Arial"/>
              </a:rPr>
              <a:t> </a:t>
            </a:r>
            <a:r>
              <a:rPr lang="en-US" spc="-12" dirty="0" err="1" smtClean="0">
                <a:latin typeface="Arial"/>
              </a:rPr>
              <a:t>management.</a:t>
            </a:r>
            <a:r>
              <a:rPr lang="en-US" spc="-1" dirty="0" err="1" smtClean="0">
                <a:latin typeface="Arial"/>
              </a:rPr>
              <a:t>Guest</a:t>
            </a:r>
            <a:r>
              <a:rPr lang="en-US" spc="219" dirty="0" smtClean="0">
                <a:latin typeface="Arial"/>
              </a:rPr>
              <a:t> </a:t>
            </a:r>
            <a:r>
              <a:rPr lang="en-US" spc="49" dirty="0" smtClean="0">
                <a:latin typeface="Arial"/>
              </a:rPr>
              <a:t>profiles</a:t>
            </a:r>
            <a:r>
              <a:rPr lang="en-US" spc="106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are</a:t>
            </a:r>
            <a:r>
              <a:rPr lang="en-US" spc="120" dirty="0" smtClean="0">
                <a:latin typeface="Arial"/>
              </a:rPr>
              <a:t> </a:t>
            </a:r>
            <a:r>
              <a:rPr lang="en-US" spc="46" dirty="0" smtClean="0">
                <a:latin typeface="Arial"/>
              </a:rPr>
              <a:t>maintained</a:t>
            </a:r>
            <a:r>
              <a:rPr lang="en-US" spc="316" dirty="0" smtClean="0">
                <a:latin typeface="Arial"/>
              </a:rPr>
              <a:t> </a:t>
            </a:r>
            <a:r>
              <a:rPr lang="en-US" spc="80" dirty="0" smtClean="0">
                <a:latin typeface="Arial"/>
              </a:rPr>
              <a:t>in</a:t>
            </a:r>
            <a:r>
              <a:rPr lang="en-US" spc="-46" dirty="0" smtClean="0">
                <a:latin typeface="Arial"/>
              </a:rPr>
              <a:t> </a:t>
            </a:r>
            <a:r>
              <a:rPr lang="en-US" spc="106" dirty="0" smtClean="0">
                <a:latin typeface="Arial"/>
              </a:rPr>
              <a:t>the</a:t>
            </a:r>
            <a:r>
              <a:rPr lang="en-US" spc="160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system,</a:t>
            </a:r>
            <a:r>
              <a:rPr lang="en-US" spc="140" dirty="0" smtClean="0">
                <a:latin typeface="Arial"/>
              </a:rPr>
              <a:t> </a:t>
            </a:r>
            <a:r>
              <a:rPr lang="en-US" spc="66" dirty="0" smtClean="0">
                <a:latin typeface="Arial"/>
              </a:rPr>
              <a:t>allowing</a:t>
            </a:r>
            <a:r>
              <a:rPr lang="en-US" spc="29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hotels</a:t>
            </a:r>
            <a:r>
              <a:rPr lang="en-US" spc="86" dirty="0" smtClean="0">
                <a:latin typeface="Arial"/>
              </a:rPr>
              <a:t> </a:t>
            </a:r>
            <a:r>
              <a:rPr lang="en-US" spc="21" dirty="0" smtClean="0">
                <a:latin typeface="Arial"/>
              </a:rPr>
              <a:t>to </a:t>
            </a:r>
            <a:r>
              <a:rPr lang="en-US" spc="-1" dirty="0" smtClean="0">
                <a:latin typeface="Arial"/>
              </a:rPr>
              <a:t>personalize</a:t>
            </a:r>
            <a:r>
              <a:rPr lang="en-US" spc="236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services</a:t>
            </a:r>
            <a:r>
              <a:rPr lang="en-US" spc="211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and</a:t>
            </a:r>
            <a:r>
              <a:rPr lang="en-US" spc="86" dirty="0" smtClean="0">
                <a:latin typeface="Arial"/>
              </a:rPr>
              <a:t> </a:t>
            </a:r>
            <a:r>
              <a:rPr lang="en-US" spc="55" dirty="0" smtClean="0">
                <a:latin typeface="Arial"/>
              </a:rPr>
              <a:t>track</a:t>
            </a:r>
            <a:r>
              <a:rPr lang="en-US" spc="26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guest</a:t>
            </a:r>
            <a:r>
              <a:rPr lang="en-US" spc="191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preferences.</a:t>
            </a:r>
            <a:r>
              <a:rPr lang="en-US" spc="301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Overall,</a:t>
            </a:r>
            <a:r>
              <a:rPr lang="en-US" spc="114" dirty="0" smtClean="0">
                <a:latin typeface="Arial"/>
              </a:rPr>
              <a:t> </a:t>
            </a:r>
            <a:r>
              <a:rPr lang="en-US" spc="-26" dirty="0" smtClean="0">
                <a:latin typeface="Arial"/>
              </a:rPr>
              <a:t>the </a:t>
            </a:r>
            <a:r>
              <a:rPr lang="en-US" spc="80" dirty="0" smtClean="0">
                <a:latin typeface="Arial"/>
              </a:rPr>
              <a:t>Hotel</a:t>
            </a:r>
            <a:r>
              <a:rPr lang="en-US" spc="41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Management</a:t>
            </a:r>
            <a:r>
              <a:rPr lang="en-US" spc="324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System</a:t>
            </a:r>
            <a:r>
              <a:rPr lang="en-US" spc="160" dirty="0" smtClean="0">
                <a:latin typeface="Arial"/>
              </a:rPr>
              <a:t> </a:t>
            </a:r>
            <a:r>
              <a:rPr lang="en-US" spc="60" dirty="0" smtClean="0">
                <a:latin typeface="Arial"/>
              </a:rPr>
              <a:t>project</a:t>
            </a:r>
            <a:r>
              <a:rPr lang="en-US" spc="180" dirty="0" smtClean="0">
                <a:latin typeface="Arial"/>
              </a:rPr>
              <a:t> </a:t>
            </a:r>
            <a:r>
              <a:rPr lang="en-US" spc="69" dirty="0" smtClean="0">
                <a:latin typeface="Arial"/>
              </a:rPr>
              <a:t>on</a:t>
            </a:r>
            <a:r>
              <a:rPr lang="en-US" spc="-66" dirty="0" smtClean="0">
                <a:latin typeface="Arial"/>
              </a:rPr>
              <a:t> </a:t>
            </a:r>
            <a:r>
              <a:rPr lang="en-US" spc="-1" dirty="0" err="1" smtClean="0">
                <a:latin typeface="Arial"/>
              </a:rPr>
              <a:t>Salesforce</a:t>
            </a:r>
            <a:r>
              <a:rPr lang="en-US" spc="236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aims</a:t>
            </a:r>
            <a:r>
              <a:rPr lang="en-US" spc="1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to</a:t>
            </a:r>
            <a:r>
              <a:rPr lang="en-US" spc="350" dirty="0" smtClean="0">
                <a:latin typeface="Arial"/>
              </a:rPr>
              <a:t> </a:t>
            </a:r>
            <a:r>
              <a:rPr lang="en-US" spc="-12" dirty="0" smtClean="0">
                <a:latin typeface="Arial"/>
              </a:rPr>
              <a:t>enhance </a:t>
            </a:r>
            <a:r>
              <a:rPr lang="en-US" spc="-1" dirty="0" smtClean="0">
                <a:latin typeface="Arial"/>
              </a:rPr>
              <a:t>the</a:t>
            </a:r>
            <a:r>
              <a:rPr lang="en-US" spc="415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guest</a:t>
            </a:r>
            <a:r>
              <a:rPr lang="en-US" spc="245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experience,</a:t>
            </a:r>
            <a:r>
              <a:rPr lang="en-US" spc="245" dirty="0" smtClean="0">
                <a:latin typeface="Arial"/>
              </a:rPr>
              <a:t> </a:t>
            </a:r>
            <a:r>
              <a:rPr lang="en-US" spc="60" dirty="0" smtClean="0">
                <a:latin typeface="Arial"/>
              </a:rPr>
              <a:t>improve</a:t>
            </a:r>
            <a:r>
              <a:rPr lang="en-US" spc="256" dirty="0" smtClean="0">
                <a:latin typeface="Arial"/>
              </a:rPr>
              <a:t> </a:t>
            </a:r>
            <a:r>
              <a:rPr lang="en-US" spc="49" dirty="0" smtClean="0">
                <a:latin typeface="Arial"/>
              </a:rPr>
              <a:t>operational</a:t>
            </a:r>
            <a:r>
              <a:rPr lang="en-US" spc="276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efficiency,</a:t>
            </a:r>
            <a:r>
              <a:rPr lang="en-US" spc="245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and</a:t>
            </a:r>
            <a:r>
              <a:rPr lang="en-US" spc="151" dirty="0" smtClean="0">
                <a:latin typeface="Arial"/>
              </a:rPr>
              <a:t> </a:t>
            </a:r>
            <a:r>
              <a:rPr lang="en-US" spc="41" dirty="0" smtClean="0">
                <a:latin typeface="Arial"/>
              </a:rPr>
              <a:t>drive </a:t>
            </a:r>
            <a:r>
              <a:rPr lang="en-US" spc="-1" dirty="0" smtClean="0">
                <a:latin typeface="Arial"/>
              </a:rPr>
              <a:t>revenue</a:t>
            </a:r>
            <a:r>
              <a:rPr lang="en-US" spc="185" dirty="0" smtClean="0">
                <a:latin typeface="Arial"/>
              </a:rPr>
              <a:t> </a:t>
            </a:r>
            <a:r>
              <a:rPr lang="en-US" spc="100" dirty="0" smtClean="0">
                <a:latin typeface="Arial"/>
              </a:rPr>
              <a:t>growth</a:t>
            </a:r>
            <a:r>
              <a:rPr lang="en-US" spc="219" dirty="0" smtClean="0">
                <a:latin typeface="Arial"/>
              </a:rPr>
              <a:t> </a:t>
            </a:r>
            <a:r>
              <a:rPr lang="en-US" spc="80" dirty="0" smtClean="0">
                <a:latin typeface="Arial"/>
              </a:rPr>
              <a:t>for</a:t>
            </a:r>
            <a:r>
              <a:rPr lang="en-US" spc="197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hotels</a:t>
            </a:r>
            <a:r>
              <a:rPr lang="en-US" spc="205" dirty="0" smtClean="0">
                <a:latin typeface="Arial"/>
              </a:rPr>
              <a:t> </a:t>
            </a:r>
            <a:r>
              <a:rPr lang="en-US" spc="-1" dirty="0" smtClean="0">
                <a:latin typeface="Arial"/>
              </a:rPr>
              <a:t>and</a:t>
            </a:r>
            <a:r>
              <a:rPr lang="en-US" spc="109" dirty="0" smtClean="0">
                <a:latin typeface="Arial"/>
              </a:rPr>
              <a:t> </a:t>
            </a:r>
            <a:r>
              <a:rPr lang="en-US" spc="86" dirty="0" smtClean="0">
                <a:latin typeface="Arial"/>
              </a:rPr>
              <a:t>hospitality</a:t>
            </a:r>
            <a:r>
              <a:rPr lang="en-US" spc="225" dirty="0" smtClean="0">
                <a:latin typeface="Arial"/>
              </a:rPr>
              <a:t> </a:t>
            </a:r>
            <a:r>
              <a:rPr lang="en-US" spc="-12" dirty="0" smtClean="0">
                <a:latin typeface="Arial"/>
              </a:rPr>
              <a:t>businesses.</a:t>
            </a:r>
            <a:endParaRPr lang="en-US" spc="-1" dirty="0" smtClean="0">
              <a:latin typeface="Arial"/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778AB4E7-A839-B784-36EE-A8DC2C043C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006" y="193449"/>
            <a:ext cx="1050388" cy="1200443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="" xmlns:a16="http://schemas.microsoft.com/office/drawing/2014/main" id="{C30E54A6-E679-95D8-3826-4A691E5D9BC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1313" y="132595"/>
            <a:ext cx="1066799" cy="1322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556943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9CFC74-9DC3-4AB9-DB84-2F50D95D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MODEL</a:t>
            </a:r>
            <a:endParaRPr lang="en-IN" dirty="0"/>
          </a:p>
        </p:txBody>
      </p:sp>
      <p:pic>
        <p:nvPicPr>
          <p:cNvPr id="6" name="Content Placeholder 5" descr="datamodee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799" y="1618005"/>
            <a:ext cx="8356773" cy="4336172"/>
          </a:xfrm>
        </p:spPr>
      </p:pic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778AB4E7-A839-B784-36EE-A8DC2C043CB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006" y="193449"/>
            <a:ext cx="1050388" cy="1200443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="" xmlns:a16="http://schemas.microsoft.com/office/drawing/2014/main" id="{C30E54A6-E679-95D8-3826-4A691E5D9BC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1313" y="132595"/>
            <a:ext cx="1066799" cy="1322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76186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9CFC74-9DC3-4AB9-DB84-2F50D95D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403" y="308855"/>
            <a:ext cx="10515600" cy="1325563"/>
          </a:xfrm>
        </p:spPr>
        <p:txBody>
          <a:bodyPr/>
          <a:lstStyle/>
          <a:p>
            <a:r>
              <a:rPr lang="en-IN" dirty="0" smtClean="0"/>
              <a:t>FIELDS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Customer:</a:t>
            </a:r>
          </a:p>
          <a:p>
            <a:pPr>
              <a:buNone/>
            </a:pPr>
            <a:r>
              <a:rPr lang="en-US" sz="4500" dirty="0" smtClean="0"/>
              <a:t>*</a:t>
            </a:r>
            <a:r>
              <a:rPr lang="en-US" sz="7200" dirty="0" smtClean="0"/>
              <a:t>First Name</a:t>
            </a:r>
          </a:p>
          <a:p>
            <a:pPr>
              <a:buNone/>
            </a:pPr>
            <a:r>
              <a:rPr lang="en-US" sz="7200" dirty="0" smtClean="0"/>
              <a:t>*Last Name</a:t>
            </a:r>
          </a:p>
          <a:p>
            <a:pPr>
              <a:buNone/>
            </a:pPr>
            <a:r>
              <a:rPr lang="en-US" sz="7200" dirty="0" smtClean="0"/>
              <a:t>*Phone number</a:t>
            </a:r>
          </a:p>
          <a:p>
            <a:pPr>
              <a:buNone/>
            </a:pPr>
            <a:r>
              <a:rPr lang="en-US" sz="7200" dirty="0" smtClean="0"/>
              <a:t>*Email</a:t>
            </a:r>
          </a:p>
          <a:p>
            <a:pPr>
              <a:buNone/>
            </a:pPr>
            <a:r>
              <a:rPr lang="en-US" sz="7200" dirty="0" smtClean="0"/>
              <a:t>*VIP status</a:t>
            </a:r>
          </a:p>
          <a:p>
            <a:pPr>
              <a:buNone/>
            </a:pPr>
            <a:r>
              <a:rPr lang="en-US" sz="7200" dirty="0" smtClean="0"/>
              <a:t>*</a:t>
            </a:r>
            <a:r>
              <a:rPr lang="en-US" sz="7200" dirty="0" err="1" smtClean="0"/>
              <a:t>Pincode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*City</a:t>
            </a:r>
          </a:p>
          <a:p>
            <a:pPr>
              <a:buNone/>
            </a:pPr>
            <a:endParaRPr lang="en-US" dirty="0" smtClean="0"/>
          </a:p>
          <a:p>
            <a:r>
              <a:rPr lang="en-US" sz="8000" dirty="0" smtClean="0"/>
              <a:t>RESERVATION:</a:t>
            </a:r>
          </a:p>
          <a:p>
            <a:pPr>
              <a:buNone/>
            </a:pPr>
            <a:r>
              <a:rPr lang="en-US" sz="5500" dirty="0" smtClean="0"/>
              <a:t>*Reservation ID</a:t>
            </a:r>
          </a:p>
          <a:p>
            <a:pPr>
              <a:buNone/>
            </a:pPr>
            <a:r>
              <a:rPr lang="en-US" sz="5500" dirty="0" smtClean="0"/>
              <a:t>*Reservation Status</a:t>
            </a:r>
          </a:p>
          <a:p>
            <a:pPr>
              <a:buNone/>
            </a:pPr>
            <a:r>
              <a:rPr lang="en-US" sz="6400" dirty="0" smtClean="0"/>
              <a:t>*Check-in date</a:t>
            </a:r>
          </a:p>
          <a:p>
            <a:pPr>
              <a:buNone/>
            </a:pPr>
            <a:r>
              <a:rPr lang="en-US" sz="6400" dirty="0" smtClean="0"/>
              <a:t>*check-out date</a:t>
            </a:r>
          </a:p>
          <a:p>
            <a:pPr>
              <a:buNone/>
            </a:pPr>
            <a:r>
              <a:rPr lang="en-US" sz="5500" dirty="0" smtClean="0"/>
              <a:t>*No of Guests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5" name="Content Placeholder 24"/>
          <p:cNvSpPr>
            <a:spLocks noGrp="1"/>
          </p:cNvSpPr>
          <p:nvPr>
            <p:ph sz="half" idx="2"/>
          </p:nvPr>
        </p:nvSpPr>
        <p:spPr>
          <a:xfrm>
            <a:off x="6186268" y="1825625"/>
            <a:ext cx="5181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ROOM :</a:t>
            </a:r>
          </a:p>
          <a:p>
            <a:pPr>
              <a:buNone/>
            </a:pPr>
            <a:r>
              <a:rPr lang="en-US" sz="7200" dirty="0" smtClean="0"/>
              <a:t>*Room number </a:t>
            </a:r>
          </a:p>
          <a:p>
            <a:pPr>
              <a:buNone/>
            </a:pPr>
            <a:r>
              <a:rPr lang="en-US" sz="7200" dirty="0" smtClean="0"/>
              <a:t>*capacity</a:t>
            </a:r>
          </a:p>
          <a:p>
            <a:pPr>
              <a:buNone/>
            </a:pPr>
            <a:r>
              <a:rPr lang="en-US" sz="7200" dirty="0" smtClean="0"/>
              <a:t>*Room Type</a:t>
            </a:r>
          </a:p>
          <a:p>
            <a:pPr>
              <a:buNone/>
            </a:pPr>
            <a:r>
              <a:rPr lang="en-US" sz="7200" dirty="0" smtClean="0"/>
              <a:t>*Availability Status</a:t>
            </a:r>
          </a:p>
          <a:p>
            <a:pPr>
              <a:buNone/>
            </a:pPr>
            <a:r>
              <a:rPr lang="en-US" sz="7200" dirty="0" smtClean="0"/>
              <a:t>*price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8000" dirty="0" smtClean="0"/>
              <a:t>MAINTANANCE :</a:t>
            </a:r>
          </a:p>
          <a:p>
            <a:pPr>
              <a:buNone/>
            </a:pPr>
            <a:r>
              <a:rPr lang="en-US" sz="7200" dirty="0" smtClean="0"/>
              <a:t>*Task name</a:t>
            </a:r>
          </a:p>
          <a:p>
            <a:pPr>
              <a:buNone/>
            </a:pPr>
            <a:r>
              <a:rPr lang="en-US" sz="7200" dirty="0" smtClean="0"/>
              <a:t>*Status</a:t>
            </a:r>
          </a:p>
          <a:p>
            <a:pPr>
              <a:buNone/>
            </a:pPr>
            <a:r>
              <a:rPr lang="en-US" sz="7200" dirty="0" smtClean="0"/>
              <a:t>*Due date</a:t>
            </a:r>
          </a:p>
          <a:p>
            <a:pPr>
              <a:buNone/>
            </a:pPr>
            <a:r>
              <a:rPr lang="en-US" sz="7200" dirty="0" smtClean="0"/>
              <a:t>*Payment Status</a:t>
            </a:r>
          </a:p>
          <a:p>
            <a:endParaRPr lang="en-US" dirty="0" smtClean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778AB4E7-A839-B784-36EE-A8DC2C043C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006" y="193449"/>
            <a:ext cx="1050388" cy="1200443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="" xmlns:a16="http://schemas.microsoft.com/office/drawing/2014/main" id="{C30E54A6-E679-95D8-3826-4A691E5D9BC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1313" y="132595"/>
            <a:ext cx="1066799" cy="1322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28868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9CFC74-9DC3-4AB9-DB84-2F50D95D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RELATIONSHPS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7B699D-32F3-3889-71D8-E3BDA038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340"/>
            <a:ext cx="10515600" cy="43873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Room-Reservation:</a:t>
            </a:r>
          </a:p>
          <a:p>
            <a:pPr>
              <a:buNone/>
            </a:pPr>
            <a:r>
              <a:rPr lang="en-US" dirty="0" smtClean="0"/>
              <a:t>(Master detail relationship)</a:t>
            </a:r>
          </a:p>
          <a:p>
            <a:r>
              <a:rPr lang="en-US" dirty="0" smtClean="0"/>
              <a:t>Reservation - Room:</a:t>
            </a:r>
          </a:p>
          <a:p>
            <a:pPr>
              <a:buNone/>
            </a:pPr>
            <a:r>
              <a:rPr lang="en-US" dirty="0" smtClean="0"/>
              <a:t>(Lookup relationship)</a:t>
            </a:r>
          </a:p>
          <a:p>
            <a:r>
              <a:rPr lang="en-US" dirty="0" smtClean="0"/>
              <a:t>Feedback - Customer:</a:t>
            </a:r>
          </a:p>
          <a:p>
            <a:pPr>
              <a:buNone/>
            </a:pPr>
            <a:r>
              <a:rPr lang="en-US" dirty="0" smtClean="0"/>
              <a:t>(Lookup relationship)</a:t>
            </a:r>
          </a:p>
          <a:p>
            <a:r>
              <a:rPr lang="en-US" dirty="0" smtClean="0"/>
              <a:t>Feedback - Room:</a:t>
            </a:r>
          </a:p>
          <a:p>
            <a:pPr>
              <a:buNone/>
            </a:pPr>
            <a:r>
              <a:rPr lang="en-US" dirty="0" smtClean="0"/>
              <a:t>(Lookup relationship)</a:t>
            </a:r>
          </a:p>
          <a:p>
            <a:r>
              <a:rPr lang="en-US" dirty="0" err="1" smtClean="0"/>
              <a:t>Maintanance</a:t>
            </a:r>
            <a:r>
              <a:rPr lang="en-US" dirty="0" smtClean="0"/>
              <a:t> – Room:</a:t>
            </a:r>
          </a:p>
          <a:p>
            <a:pPr>
              <a:buNone/>
            </a:pPr>
            <a:r>
              <a:rPr lang="en-US" dirty="0" smtClean="0"/>
              <a:t>(Lookup relationship)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Reseration</a:t>
            </a:r>
            <a:r>
              <a:rPr lang="en-US" dirty="0" smtClean="0"/>
              <a:t> – Customer:</a:t>
            </a:r>
          </a:p>
          <a:p>
            <a:pPr>
              <a:buNone/>
            </a:pPr>
            <a:r>
              <a:rPr lang="en-US" dirty="0" smtClean="0"/>
              <a:t>(Lookup relationship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778AB4E7-A839-B784-36EE-A8DC2C043C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006" y="193449"/>
            <a:ext cx="1050388" cy="1200443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="" xmlns:a16="http://schemas.microsoft.com/office/drawing/2014/main" id="{C30E54A6-E679-95D8-3826-4A691E5D9BC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1313" y="132595"/>
            <a:ext cx="1066799" cy="1322152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942536" y="5416062"/>
            <a:ext cx="112541" cy="98474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="" xmlns:p14="http://schemas.microsoft.com/office/powerpoint/2010/main" val="36886037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9CFC74-9DC3-4AB9-DB84-2F50D95D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RECORD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7B699D-32F3-3889-71D8-E3BDA0380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Salesforce</a:t>
            </a:r>
            <a:r>
              <a:rPr lang="en-US" dirty="0" smtClean="0"/>
              <a:t> record types are ways to group records within a specific object. These are typically focused on what will make the most sense to the end user.</a:t>
            </a:r>
          </a:p>
          <a:p>
            <a:r>
              <a:rPr lang="en-US" dirty="0" smtClean="0"/>
              <a:t>Created two record types for Customer Object :</a:t>
            </a:r>
          </a:p>
          <a:p>
            <a:pPr>
              <a:buNone/>
            </a:pPr>
            <a:r>
              <a:rPr lang="en-US" dirty="0" smtClean="0"/>
              <a:t>1)Standard Customer</a:t>
            </a:r>
          </a:p>
          <a:p>
            <a:pPr>
              <a:buNone/>
            </a:pPr>
            <a:r>
              <a:rPr lang="en-US" dirty="0" smtClean="0"/>
              <a:t>2)VIP Customer</a:t>
            </a:r>
          </a:p>
          <a:p>
            <a:pPr>
              <a:buNone/>
            </a:pPr>
            <a:r>
              <a:rPr lang="en-US" dirty="0" smtClean="0"/>
              <a:t> *These record type helps us in different ways  for example, VIP Customer might have additional fields for special preferences, exclusive offers, or loyalty program details.</a:t>
            </a:r>
          </a:p>
          <a:p>
            <a:pPr>
              <a:buNone/>
            </a:pPr>
            <a:r>
              <a:rPr lang="en-US" dirty="0" smtClean="0"/>
              <a:t>*Different page layouts can be assigned to VIP and Standard Customers. VIP Customers can have a more detailed page layout with fields relevant to their special status.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778AB4E7-A839-B784-36EE-A8DC2C043C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006" y="193449"/>
            <a:ext cx="1050388" cy="1200443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="" xmlns:a16="http://schemas.microsoft.com/office/drawing/2014/main" id="{C30E54A6-E679-95D8-3826-4A691E5D9BC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1313" y="132595"/>
            <a:ext cx="1066799" cy="1322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53620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2" id="{F7BC7292-A1B7-AF44-8A1C-360E431E989F}" vid="{1E451D63-F61C-0645-A9FC-DFB3A7AD7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563</Words>
  <Application>Microsoft Office PowerPoint</Application>
  <PresentationFormat>Custom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Hotel Management System</vt:lpstr>
      <vt:lpstr>Agenda</vt:lpstr>
      <vt:lpstr>Salesforce is all about  Low Code – No Code </vt:lpstr>
      <vt:lpstr>PROBLEM  STATEMENT</vt:lpstr>
      <vt:lpstr>ABSTRACT</vt:lpstr>
      <vt:lpstr>DATA MODEL</vt:lpstr>
      <vt:lpstr>FIELDS</vt:lpstr>
      <vt:lpstr>RELATIONSHPS</vt:lpstr>
      <vt:lpstr>RECORD TYPES</vt:lpstr>
      <vt:lpstr>TOOLS  AND TECHNOLOGIES</vt:lpstr>
      <vt:lpstr>PROJECT OVERVIEW</vt:lpstr>
      <vt:lpstr>HOME PAGE</vt:lpstr>
      <vt:lpstr>RECORD TYPE(screen shot)</vt:lpstr>
      <vt:lpstr>FORMULA FIELD</vt:lpstr>
      <vt:lpstr>VALIDATION RULE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</dc:title>
  <dc:creator>Kandula Neha</dc:creator>
  <cp:lastModifiedBy>Lenovo</cp:lastModifiedBy>
  <cp:revision>20</cp:revision>
  <dcterms:created xsi:type="dcterms:W3CDTF">2024-06-14T14:07:58Z</dcterms:created>
  <dcterms:modified xsi:type="dcterms:W3CDTF">2024-07-05T02:00:01Z</dcterms:modified>
</cp:coreProperties>
</file>