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284" r:id="rId4"/>
    <p:sldId id="285" r:id="rId5"/>
    <p:sldId id="308" r:id="rId6"/>
    <p:sldId id="310" r:id="rId7"/>
    <p:sldId id="309" r:id="rId8"/>
    <p:sldId id="312" r:id="rId9"/>
    <p:sldId id="311" r:id="rId10"/>
    <p:sldId id="313" r:id="rId11"/>
    <p:sldId id="315" r:id="rId12"/>
    <p:sldId id="318" r:id="rId13"/>
    <p:sldId id="316" r:id="rId14"/>
    <p:sldId id="319" r:id="rId15"/>
    <p:sldId id="317" r:id="rId16"/>
    <p:sldId id="321" r:id="rId17"/>
    <p:sldId id="320" r:id="rId18"/>
    <p:sldId id="325" r:id="rId19"/>
    <p:sldId id="322" r:id="rId20"/>
    <p:sldId id="330" r:id="rId21"/>
    <p:sldId id="331" r:id="rId22"/>
    <p:sldId id="333" r:id="rId23"/>
    <p:sldId id="334" r:id="rId24"/>
    <p:sldId id="338" r:id="rId25"/>
    <p:sldId id="339" r:id="rId26"/>
    <p:sldId id="341" r:id="rId27"/>
    <p:sldId id="342" r:id="rId28"/>
    <p:sldId id="340" r:id="rId29"/>
    <p:sldId id="345" r:id="rId30"/>
    <p:sldId id="346" r:id="rId31"/>
    <p:sldId id="343" r:id="rId32"/>
    <p:sldId id="348" r:id="rId33"/>
    <p:sldId id="347" r:id="rId34"/>
    <p:sldId id="349" r:id="rId35"/>
    <p:sldId id="350" r:id="rId36"/>
    <p:sldId id="326" r:id="rId37"/>
    <p:sldId id="352" r:id="rId38"/>
    <p:sldId id="351" r:id="rId39"/>
    <p:sldId id="35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A8D"/>
    <a:srgbClr val="020202"/>
    <a:srgbClr val="6A4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4" y="648"/>
      </p:cViewPr>
      <p:guideLst>
        <p:guide orient="horz" pos="2247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9CB9-F83A-4901-87E0-B2D0489677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A0B2-F1E6-4FDA-9289-73A8AE60D26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752"/>
          <a:stretch>
            <a:fillRect/>
          </a:stretch>
        </p:blipFill>
        <p:spPr>
          <a:xfrm flipV="1">
            <a:off x="5254773" y="0"/>
            <a:ext cx="1609430" cy="365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8504" y="2746374"/>
            <a:ext cx="6141085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400" b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en-GB" altLang="en-US" sz="4800" b="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Hotel Booking Analysis</a:t>
            </a:r>
            <a:endParaRPr lang="en-GB" altLang="en-US" sz="4800" b="0" dirty="0">
              <a:gradFill>
                <a:gsLst>
                  <a:gs pos="0">
                    <a:schemeClr val="accent1"/>
                  </a:gs>
                  <a:gs pos="100000">
                    <a:schemeClr val="accent2">
                      <a:alpha val="100000"/>
                    </a:schemeClr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5255" y="4113530"/>
            <a:ext cx="501650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altLang="en-US" u="sng" dirty="0">
                <a:solidFill>
                  <a:schemeClr val="accent1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Submitted By</a:t>
            </a:r>
            <a:r>
              <a:rPr lang="en-GB" altLang="en-US" dirty="0">
                <a:solidFill>
                  <a:schemeClr val="accent1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  :-  Harsh Durugkar</a:t>
            </a:r>
            <a:endParaRPr lang="en-GB" altLang="en-US" dirty="0">
              <a:solidFill>
                <a:schemeClr val="accent1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  <a:p>
            <a:pPr algn="ctr"/>
            <a:r>
              <a:rPr lang="en-GB" altLang="en-US" dirty="0">
                <a:solidFill>
                  <a:schemeClr val="accent1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  Shivangini Gupta</a:t>
            </a:r>
            <a:endParaRPr lang="en-GB" altLang="en-US" dirty="0">
              <a:solidFill>
                <a:schemeClr val="accent1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  <a:p>
            <a:pPr algn="ctr"/>
            <a:r>
              <a:rPr lang="en-GB" altLang="en-US" dirty="0">
                <a:solidFill>
                  <a:schemeClr val="accent1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Rajesh Khangar</a:t>
            </a:r>
            <a:endParaRPr lang="en-GB" altLang="en-US" dirty="0">
              <a:solidFill>
                <a:schemeClr val="accent1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432935" y="1746885"/>
            <a:ext cx="3326765" cy="67945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Capston </a:t>
            </a:r>
            <a:r>
              <a:rPr lang="en-GB" altLang="en-US" sz="2800" dirty="0">
                <a:solidFill>
                  <a:schemeClr val="accent6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Project</a:t>
            </a:r>
            <a:endParaRPr lang="en-GB" altLang="en-US" sz="2800" dirty="0">
              <a:solidFill>
                <a:schemeClr val="accent6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pic>
        <p:nvPicPr>
          <p:cNvPr id="4" name="Picture 3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0" y="558165"/>
            <a:ext cx="28194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927919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Data Review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6330" y="1861185"/>
            <a:ext cx="995934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23)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deposit_type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:- Values of No Deposit, Non Refund , Refundable.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24)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agent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:- Values of ID of the travel agent that made the booking.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25)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company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:-  Contain ID of the company or entity that made the booking .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26)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days_in_waiting_list 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:- Number of days the booking was in the waiting list before it 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      was confirmed to the customer.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27)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customer_type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:-  Data Contain types of customer &amp; Contract,Group,transient,Transient party.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28)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adr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:-  Average Daily Rate as defined by dividing the sum of all lodging transactions by the total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     number of staying nights.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29)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required_car_parking_spaces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:- Data of  Number of car parking spaces required by the customer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30)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total_of_special_requests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 :-  Data of Number of special requests made by the customer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31)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reservation_status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:- Reservation  status.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32) </a:t>
            </a:r>
            <a:r>
              <a:rPr lang="en-GB" altLang="en-US" u="sng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reservation_status_data</a:t>
            </a:r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  :-  Date of reservation status.</a:t>
            </a:r>
            <a:endParaRPr lang="en-GB" altLang="en-US">
              <a:solidFill>
                <a:srgbClr val="FCCA8D"/>
              </a:solidFill>
              <a:effectLst/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730500" y="3530600"/>
            <a:ext cx="673100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 algn="ctr"/>
            <a:r>
              <a:rPr lang="en-GB" altLang="en-US" sz="4400" dirty="0">
                <a:gradFill>
                  <a:gsLst>
                    <a:gs pos="0">
                      <a:srgbClr val="FCCA8D"/>
                    </a:gs>
                    <a:gs pos="100000">
                      <a:srgbClr val="6A4C26"/>
                    </a:gs>
                  </a:gsLst>
                  <a:lin ang="612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Types of Data in Dataset</a:t>
            </a:r>
            <a:endParaRPr lang="en-GB" altLang="en-US" sz="4400" dirty="0">
              <a:gradFill>
                <a:gsLst>
                  <a:gs pos="0">
                    <a:srgbClr val="FCCA8D"/>
                  </a:gs>
                  <a:gs pos="100000">
                    <a:srgbClr val="6A4C26"/>
                  </a:gs>
                </a:gsLst>
                <a:lin ang="612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1171" y="1573694"/>
            <a:ext cx="1429658" cy="1322070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0">
                      <a:srgbClr val="DCA66B"/>
                    </a:gs>
                    <a:gs pos="100000">
                      <a:srgbClr val="EEBF84"/>
                    </a:gs>
                  </a:gsLst>
                  <a:lin ang="0" scaled="0"/>
                </a:gra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dist"/>
            <a:r>
              <a:rPr lang="en-US" altLang="zh-CN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</a:t>
            </a:r>
            <a:r>
              <a:rPr lang="en-GB" altLang="en-US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4</a:t>
            </a:r>
            <a:endParaRPr lang="en-GB" altLang="en-US" sz="8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786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381171" y="293134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PART </a:t>
            </a:r>
            <a:r>
              <a:rPr lang="en-GB" altLang="en-US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FOUR</a:t>
            </a:r>
            <a:endParaRPr lang="en-GB" altLang="en-US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012055" y="937895"/>
            <a:ext cx="1969770" cy="372745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Types of data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46885" y="1510030"/>
            <a:ext cx="228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2" name="Can 1"/>
          <p:cNvSpPr/>
          <p:nvPr/>
        </p:nvSpPr>
        <p:spPr>
          <a:xfrm>
            <a:off x="5012055" y="2428875"/>
            <a:ext cx="1969770" cy="2000885"/>
          </a:xfrm>
          <a:prstGeom prst="can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16500" y="3231515"/>
            <a:ext cx="1965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 sz="3600">
                <a:solidFill>
                  <a:schemeClr val="tx1"/>
                </a:solidFill>
                <a:latin typeface="Baloo 2" panose="03080502040302020200" charset="0"/>
                <a:cs typeface="Baloo 2" panose="03080502040302020200" charset="0"/>
              </a:rPr>
              <a:t>Dataset</a:t>
            </a:r>
            <a:endParaRPr lang="en-GB" altLang="en-US" sz="3600">
              <a:solidFill>
                <a:schemeClr val="tx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783080" y="1128395"/>
            <a:ext cx="1954530" cy="1439545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83080" y="1141730"/>
            <a:ext cx="1954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/>
                <a:latin typeface="Baloo 2" panose="03080502040302020200" charset="0"/>
                <a:cs typeface="Baloo 2" panose="03080502040302020200" charset="0"/>
                <a:sym typeface="+mn-ea"/>
              </a:rPr>
              <a:t>Binary Values</a:t>
            </a:r>
            <a:endParaRPr lang="en-GB" altLang="en-US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29435" y="1500505"/>
            <a:ext cx="189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782445" y="1692275"/>
            <a:ext cx="19392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60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is_canceled</a:t>
            </a:r>
            <a:endParaRPr lang="en-US" sz="160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US" sz="160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is_repeated_guest</a:t>
            </a:r>
            <a:endParaRPr lang="en-US" sz="160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3721735" y="1510030"/>
            <a:ext cx="1411605" cy="1073150"/>
          </a:xfrm>
          <a:prstGeom prst="bentConnector3">
            <a:avLst>
              <a:gd name="adj1" fmla="val 50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778000" y="3743325"/>
            <a:ext cx="228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814195" y="3082290"/>
            <a:ext cx="1954530" cy="342392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814195" y="3095625"/>
            <a:ext cx="1954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Categorical Data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45310" y="3463925"/>
            <a:ext cx="189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859915" y="3463925"/>
            <a:ext cx="190881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hotel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arrival_date_month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meal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country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market_segment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distribution_channel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reserved_room_type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assigned_room_type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deposite_type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customer_type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reservation_status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0800000">
            <a:off x="3736975" y="3463925"/>
            <a:ext cx="1551305" cy="887730"/>
          </a:xfrm>
          <a:prstGeom prst="bentConnector3">
            <a:avLst>
              <a:gd name="adj1" fmla="val 499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8420100" y="2161540"/>
            <a:ext cx="228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8456295" y="1500505"/>
            <a:ext cx="2745105" cy="438531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8456295" y="1513840"/>
            <a:ext cx="2726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Numeric Data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487410" y="1882140"/>
            <a:ext cx="26955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8501380" y="1885315"/>
            <a:ext cx="2700020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arrival_date_year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children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babies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adults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stays_in_week_nights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stay_in_weekend_nights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arrival_date_day_of_month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arrival_date_week_of_number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booking_changes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total_of_specail_request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required_car_parking_spaces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adr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company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agents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 sz="14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days_in_waiting_list</a:t>
            </a:r>
            <a:endParaRPr lang="en-GB" altLang="en-US" sz="14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6979285" y="3218815"/>
            <a:ext cx="1477010" cy="892175"/>
          </a:xfrm>
          <a:prstGeom prst="bentConnector3">
            <a:avLst>
              <a:gd name="adj1" fmla="val 499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273935" y="3546475"/>
            <a:ext cx="764476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4000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What we need to find out  ?</a:t>
            </a:r>
            <a:endParaRPr lang="en-GB" altLang="en-US" sz="4000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1171" y="1573694"/>
            <a:ext cx="1429658" cy="1322070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0">
                      <a:srgbClr val="DCA66B"/>
                    </a:gs>
                    <a:gs pos="100000">
                      <a:srgbClr val="EEBF84"/>
                    </a:gs>
                  </a:gsLst>
                  <a:lin ang="0" scaled="0"/>
                </a:gra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dist"/>
            <a:r>
              <a:rPr lang="en-US" altLang="zh-CN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</a:t>
            </a:r>
            <a:r>
              <a:rPr lang="en-GB" altLang="en-US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5</a:t>
            </a:r>
            <a:endParaRPr lang="en-GB" altLang="en-US" sz="8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786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381171" y="293134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PART </a:t>
            </a:r>
            <a:r>
              <a:rPr lang="en-GB" altLang="en-US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FIVE</a:t>
            </a:r>
            <a:endParaRPr lang="en-GB" altLang="en-US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2235" y="375920"/>
            <a:ext cx="1827530" cy="432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4911090" y="912495"/>
            <a:ext cx="2633345" cy="395605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What we need to find out ?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02460" y="1753870"/>
            <a:ext cx="8386445" cy="40925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1. How Many Booking Were Cancelled?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2. What is the booking ratio between Resort Hotel and City Hotel?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3. What is the percentage of booking for each year?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4. Which is the most busy month for hotel?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5. From which country most guest come?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6. How Long People Stay in the hotel?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7. Which was the most booked accommodation type (Single, Couple, Family)?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8. How many guests repeated in hotel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9. Types of Customers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10. Meal Plan Of Customers.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11. Which agent makes highest no. of bookings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12. Which is the most preferred room type by the customers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13. Which Hotel type has the highest ADR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498090" y="3546475"/>
            <a:ext cx="764476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en-US" sz="4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Exploratory Data Analysis ( EDA )</a:t>
            </a:r>
            <a:endParaRPr lang="en-GB" altLang="en-US" sz="4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1171" y="1573694"/>
            <a:ext cx="1429658" cy="1322070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0">
                      <a:srgbClr val="DCA66B"/>
                    </a:gs>
                    <a:gs pos="100000">
                      <a:srgbClr val="EEBF84"/>
                    </a:gs>
                  </a:gsLst>
                  <a:lin ang="0" scaled="0"/>
                </a:gra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dist"/>
            <a:r>
              <a:rPr lang="en-US" altLang="zh-CN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</a:t>
            </a:r>
            <a:r>
              <a:rPr lang="en-GB" altLang="en-US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6</a:t>
            </a:r>
            <a:endParaRPr lang="en-GB" altLang="en-US" sz="8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786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381171" y="293134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PART </a:t>
            </a:r>
            <a:r>
              <a:rPr lang="en-GB" altLang="en-US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SIX</a:t>
            </a:r>
            <a:endParaRPr lang="en-GB" altLang="en-US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2235" y="375920"/>
            <a:ext cx="1827530" cy="4324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85495" y="1196340"/>
            <a:ext cx="1028001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14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  ) We Import all required library in code so we take advantages of library to solve out our problem . If in future we need more library so we import in  this colab.  Currently we add numpy , pandas , matplotlib , seaborn, pycountry etc.</a:t>
            </a:r>
            <a:endParaRPr lang="en-GB" altLang="en-US" sz="14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14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2)Then we add our Data-Set file  i.e  excel  file  in  it . Our Data-Set file is in google drive so we import google drive to link with that file &amp; we import google drive  then we give location of our file then call file with  pandas library with the function of pd.read_csv() .This function read file excel file.</a:t>
            </a:r>
            <a:endParaRPr lang="en-GB" altLang="en-US" sz="14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 sz="14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pic>
        <p:nvPicPr>
          <p:cNvPr id="6" name="Picture 2" descr="Screenshot (582)"/>
          <p:cNvPicPr>
            <a:picLocks noChangeAspect="1"/>
          </p:cNvPicPr>
          <p:nvPr>
            <p:ph sz="half" idx="1"/>
          </p:nvPr>
        </p:nvPicPr>
        <p:blipFill>
          <a:blip r:embed="rId2"/>
          <a:srcRect r="47717"/>
          <a:stretch>
            <a:fillRect/>
          </a:stretch>
        </p:blipFill>
        <p:spPr>
          <a:xfrm>
            <a:off x="243840" y="2439035"/>
            <a:ext cx="5730240" cy="4024630"/>
          </a:xfrm>
          <a:prstGeom prst="rect">
            <a:avLst/>
          </a:prstGeom>
        </p:spPr>
      </p:pic>
      <p:pic>
        <p:nvPicPr>
          <p:cNvPr id="8" name="Picture 3" descr="Screenshot (583)"/>
          <p:cNvPicPr>
            <a:picLocks noChangeAspect="1"/>
          </p:cNvPicPr>
          <p:nvPr>
            <p:ph sz="half" idx="2"/>
          </p:nvPr>
        </p:nvPicPr>
        <p:blipFill>
          <a:blip r:embed="rId3"/>
          <a:srcRect r="44438"/>
          <a:stretch>
            <a:fillRect/>
          </a:stretch>
        </p:blipFill>
        <p:spPr>
          <a:xfrm>
            <a:off x="6114415" y="2439035"/>
            <a:ext cx="5894070" cy="4024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85495" y="1196340"/>
            <a:ext cx="10280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3) Lets Check Missing Value in Dataset &amp; Then Target Every missing value to fill &amp; make data complete.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pic>
        <p:nvPicPr>
          <p:cNvPr id="9" name="Picture 5" descr="Screenshot (585)"/>
          <p:cNvPicPr>
            <a:picLocks noChangeAspect="1"/>
          </p:cNvPicPr>
          <p:nvPr>
            <p:ph sz="half" idx="1"/>
          </p:nvPr>
        </p:nvPicPr>
        <p:blipFill>
          <a:blip r:embed="rId2"/>
          <a:srcRect t="48840" r="41114"/>
          <a:stretch>
            <a:fillRect/>
          </a:stretch>
        </p:blipFill>
        <p:spPr>
          <a:xfrm>
            <a:off x="2265045" y="1630045"/>
            <a:ext cx="7320280" cy="2400300"/>
          </a:xfrm>
          <a:prstGeom prst="rect">
            <a:avLst/>
          </a:prstGeom>
        </p:spPr>
      </p:pic>
      <p:pic>
        <p:nvPicPr>
          <p:cNvPr id="11" name="Picture 6" descr="Screenshot (586)"/>
          <p:cNvPicPr>
            <a:picLocks noChangeAspect="1"/>
          </p:cNvPicPr>
          <p:nvPr>
            <p:ph sz="half" idx="2"/>
          </p:nvPr>
        </p:nvPicPr>
        <p:blipFill>
          <a:blip r:embed="rId3"/>
          <a:srcRect r="40123"/>
          <a:stretch>
            <a:fillRect/>
          </a:stretch>
        </p:blipFill>
        <p:spPr>
          <a:xfrm>
            <a:off x="2265680" y="4095750"/>
            <a:ext cx="7319645" cy="26708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17290" y="1196340"/>
            <a:ext cx="44164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1) How Many Booking Were Cancelled 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345"/>
            <a:ext cx="6273800" cy="422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olded Corner 3"/>
          <p:cNvSpPr/>
          <p:nvPr/>
        </p:nvSpPr>
        <p:spPr>
          <a:xfrm>
            <a:off x="7677150" y="1871345"/>
            <a:ext cx="3428365" cy="412623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93025" y="2257425"/>
            <a:ext cx="341249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93025" y="1904365"/>
            <a:ext cx="3411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93025" y="2581910"/>
            <a:ext cx="34118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According to visualization , There are near 37% Booking  Cancelled By Customers &amp; remaining 63% of Booking is Safe.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75865" y="1196340"/>
            <a:ext cx="72910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2. What is the booking ratio between Resort Hotel and City Hotel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7677150" y="1871345"/>
            <a:ext cx="3428365" cy="412623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93025" y="2257425"/>
            <a:ext cx="341249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93025" y="1904365"/>
            <a:ext cx="3411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93025" y="2581910"/>
            <a:ext cx="34118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According to visualization , There are 61% of Booking  done in City Hotel &amp; remaining 39% of Booking done in Resort Hotel.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ctr"/>
            <a:endParaRPr lang="en-US"/>
          </a:p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So, City Hotel capture more customers than the Resort Hotel.</a:t>
            </a:r>
            <a:r>
              <a:rPr lang="en-GB" altLang="en-US">
                <a:solidFill>
                  <a:schemeClr val="accent1"/>
                </a:solidFill>
              </a:rPr>
              <a:t> </a:t>
            </a:r>
            <a:endParaRPr lang="en-GB" altLang="en-US">
              <a:solidFill>
                <a:schemeClr val="accent1"/>
              </a:solidFill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9525" y="1888490"/>
            <a:ext cx="4065270" cy="409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1237615" y="2117090"/>
            <a:ext cx="546735" cy="48387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Impact" panose="020B0806030902050204" pitchFamily="34" charset="0"/>
                <a:ea typeface="Microsoft YaHei Light" panose="020B0502040204020203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altLang="en-US" sz="1800" b="1" dirty="0">
                <a:solidFill>
                  <a:srgbClr val="020202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01</a:t>
            </a:r>
            <a:endParaRPr lang="en-GB" altLang="en-US" sz="1800" b="1" dirty="0">
              <a:solidFill>
                <a:srgbClr val="020202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1908498" y="2159204"/>
            <a:ext cx="401828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+mj-lt"/>
                <a:ea typeface="Arial" panose="020B0604020202020204" pitchFamily="34" charset="0"/>
              </a:rPr>
              <a:t>Our Agenda &amp; Problem Statement</a:t>
            </a:r>
            <a:endParaRPr lang="en-GB" altLang="en-US" sz="2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432300" y="1111250"/>
            <a:ext cx="3326765" cy="67945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28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Contents</a:t>
            </a:r>
            <a:endParaRPr lang="en-GB" altLang="en-US" sz="28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1237615" y="2970530"/>
            <a:ext cx="546735" cy="48387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Impact" panose="020B0806030902050204" pitchFamily="34" charset="0"/>
                <a:ea typeface="Microsoft YaHei Light" panose="020B0502040204020203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altLang="en-US" sz="1800" b="1" dirty="0">
                <a:solidFill>
                  <a:srgbClr val="020202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02</a:t>
            </a:r>
            <a:endParaRPr lang="en-GB" altLang="en-US" sz="1800" b="1" dirty="0">
              <a:solidFill>
                <a:srgbClr val="020202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908498" y="3012644"/>
            <a:ext cx="165862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GB" altLang="en-US" sz="2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+mj-lt"/>
                <a:ea typeface="Arial" panose="020B0604020202020204" pitchFamily="34" charset="0"/>
                <a:sym typeface="+mn-ea"/>
              </a:rPr>
              <a:t>Work of Flow</a:t>
            </a:r>
            <a:endParaRPr lang="en-GB" altLang="en-US" sz="2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1237615" y="3823970"/>
            <a:ext cx="546735" cy="48387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Impact" panose="020B0806030902050204" pitchFamily="34" charset="0"/>
                <a:ea typeface="Microsoft YaHei Light" panose="020B0502040204020203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altLang="en-US" sz="1800" b="1" dirty="0">
                <a:solidFill>
                  <a:srgbClr val="020202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03	</a:t>
            </a:r>
            <a:endParaRPr lang="en-GB" altLang="en-US" sz="1800" b="1" dirty="0">
              <a:solidFill>
                <a:srgbClr val="020202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1908498" y="3866084"/>
            <a:ext cx="162179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+mj-lt"/>
                <a:ea typeface="Arial" panose="020B0604020202020204" pitchFamily="34" charset="0"/>
              </a:rPr>
              <a:t>Data Review</a:t>
            </a:r>
            <a:endParaRPr lang="en-GB" altLang="en-US" sz="2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1237615" y="4677410"/>
            <a:ext cx="546735" cy="48387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Impact" panose="020B0806030902050204" pitchFamily="34" charset="0"/>
                <a:ea typeface="Microsoft YaHei Light" panose="020B0502040204020203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altLang="en-US" sz="1800" b="1" dirty="0">
                <a:solidFill>
                  <a:srgbClr val="020202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04</a:t>
            </a:r>
            <a:endParaRPr lang="en-GB" altLang="en-US" sz="1800" b="1" dirty="0">
              <a:solidFill>
                <a:srgbClr val="020202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1871668" y="4719524"/>
            <a:ext cx="2917825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+mj-lt"/>
                <a:ea typeface="Arial" panose="020B0604020202020204" pitchFamily="34" charset="0"/>
              </a:rPr>
              <a:t>Types of data in Dataset</a:t>
            </a:r>
            <a:endParaRPr lang="en-GB" altLang="en-US" sz="2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22" name="文本框 3"/>
          <p:cNvSpPr txBox="1"/>
          <p:nvPr/>
        </p:nvSpPr>
        <p:spPr>
          <a:xfrm>
            <a:off x="6514465" y="2160270"/>
            <a:ext cx="546735" cy="48387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Impact" panose="020B0806030902050204" pitchFamily="34" charset="0"/>
                <a:ea typeface="Microsoft YaHei Light" panose="020B0502040204020203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altLang="en-US" sz="1800" b="1" dirty="0">
                <a:solidFill>
                  <a:srgbClr val="020202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05</a:t>
            </a:r>
            <a:endParaRPr lang="en-GB" altLang="en-US" sz="1800" b="1" dirty="0">
              <a:solidFill>
                <a:srgbClr val="020202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7185348" y="2202384"/>
            <a:ext cx="320040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GB" sz="2000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What we need to find out  ? </a:t>
            </a:r>
            <a:endParaRPr lang="en-GB" altLang="en-US" sz="2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6514465" y="3013710"/>
            <a:ext cx="546735" cy="48387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Impact" panose="020B0806030902050204" pitchFamily="34" charset="0"/>
                <a:ea typeface="Microsoft YaHei Light" panose="020B0502040204020203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altLang="en-US" sz="1800" b="1" dirty="0">
                <a:solidFill>
                  <a:srgbClr val="020202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06</a:t>
            </a:r>
            <a:endParaRPr lang="en-GB" altLang="en-US" sz="1800" b="1" dirty="0">
              <a:solidFill>
                <a:srgbClr val="020202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7185348" y="3055824"/>
            <a:ext cx="3074035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+mj-lt"/>
                <a:ea typeface="Arial" panose="020B0604020202020204" pitchFamily="34" charset="0"/>
              </a:rPr>
              <a:t>Exploratory Data Analysis</a:t>
            </a:r>
            <a:endParaRPr lang="en-GB" altLang="en-US" sz="2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6514465" y="3867150"/>
            <a:ext cx="546735" cy="48387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Impact" panose="020B0806030902050204" pitchFamily="34" charset="0"/>
                <a:ea typeface="Microsoft YaHei Light" panose="020B0502040204020203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altLang="en-US" sz="1800" b="1" dirty="0">
                <a:solidFill>
                  <a:srgbClr val="020202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07</a:t>
            </a:r>
            <a:endParaRPr lang="en-GB" altLang="en-US" sz="1800" b="1" dirty="0">
              <a:solidFill>
                <a:srgbClr val="020202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7185348" y="3909264"/>
            <a:ext cx="370840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+mj-lt"/>
                <a:ea typeface="Arial" panose="020B0604020202020204" pitchFamily="34" charset="0"/>
              </a:rPr>
              <a:t>Discuss on Insights to be found</a:t>
            </a:r>
            <a:endParaRPr lang="en-GB" altLang="en-US" sz="2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+mj-lt"/>
              <a:ea typeface="Arial" panose="020B0604020202020204" pitchFamily="34" charset="0"/>
            </a:endParaRPr>
          </a:p>
        </p:txBody>
      </p:sp>
      <p:pic>
        <p:nvPicPr>
          <p:cNvPr id="28" name="Picture 27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25165" y="1196340"/>
            <a:ext cx="57918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3. What is the percentage of booking for each year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7677150" y="1871345"/>
            <a:ext cx="3428365" cy="412623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93025" y="2257425"/>
            <a:ext cx="341249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93025" y="1904365"/>
            <a:ext cx="3411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93025" y="2581910"/>
            <a:ext cx="34118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Bar Chart Show the Total % of Booking done in Each Year.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In Visualiztion we see that in  2015 Booking done by nearly 19% adn in 2016 48% Booking &amp; in 2017 Booking done 33%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So 2016 is Successful Year For Hotel Booking.</a:t>
            </a:r>
            <a:endParaRPr lang="en-GB" altLang="en-US"/>
          </a:p>
        </p:txBody>
      </p:sp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20" y="1871345"/>
            <a:ext cx="6273800" cy="4126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69460" y="1196340"/>
            <a:ext cx="27127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Let's separte it by hotel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7677150" y="1871345"/>
            <a:ext cx="3428365" cy="412623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93025" y="2257425"/>
            <a:ext cx="341249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93025" y="1904365"/>
            <a:ext cx="3411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93025" y="2581910"/>
            <a:ext cx="34118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After Comparing the Booking with City vs Resort Hotel. We see City Hotel is most successful for booking in 2015 , 2016 &amp; 2017 with the comparision of Resort Hotel.</a:t>
            </a:r>
            <a:endParaRPr lang="en-US"/>
          </a:p>
        </p:txBody>
      </p:sp>
      <p:pic>
        <p:nvPicPr>
          <p:cNvPr id="103" name="Content Placeholder 10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495" y="1871345"/>
            <a:ext cx="5927090" cy="412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90595" y="1196340"/>
            <a:ext cx="48698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4) Which is the most busy month for hotel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8964295" y="1871345"/>
            <a:ext cx="3119120" cy="380111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964930" y="2272665"/>
            <a:ext cx="3118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964930" y="1871345"/>
            <a:ext cx="3101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64295" y="2691130"/>
            <a:ext cx="31026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Here is , According to visualization , There are August Month is most busy month for Hotel &amp; July is 2nd most busy month for hotel &amp; then May , october &amp; so on..</a:t>
            </a:r>
            <a:endParaRPr 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" y="2091690"/>
            <a:ext cx="8669655" cy="3465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64485" y="1196340"/>
            <a:ext cx="61226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Compare Busy Month for Hotel Between Resort vs City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9121775" y="1871345"/>
            <a:ext cx="2961640" cy="380111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094470" y="2272665"/>
            <a:ext cx="298894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121775" y="1871345"/>
            <a:ext cx="2945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21775" y="2691130"/>
            <a:ext cx="2945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Here city Hotel is busy month  than Resort in May, June, Aug, Sep, oct month and in Jan, Feb, Mar, april, july, nov &amp; dec month busy for resort hotel more than  city hotel.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ctr"/>
            <a:endParaRPr lang="en-US"/>
          </a:p>
        </p:txBody>
      </p:sp>
      <p:pic>
        <p:nvPicPr>
          <p:cNvPr id="106" name="Content Placeholder 10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" y="2023745"/>
            <a:ext cx="8856345" cy="3423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64485" y="1196340"/>
            <a:ext cx="47605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5) From which country most guest come ? 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9121775" y="1871345"/>
            <a:ext cx="2961640" cy="380111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094470" y="2272665"/>
            <a:ext cx="298894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121775" y="1871345"/>
            <a:ext cx="2945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21775" y="2691130"/>
            <a:ext cx="29451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Most Guest come from Portugal. Nearly 34% Guest come from portugal and united kingdom 2nd highest country with near 16% &amp; France is in 3rd position with near 14% of guest.</a:t>
            </a:r>
            <a:endParaRPr lang="en-US"/>
          </a:p>
        </p:txBody>
      </p:sp>
      <p:pic>
        <p:nvPicPr>
          <p:cNvPr id="108" name="Content Placeholder 10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5" y="1871345"/>
            <a:ext cx="8780780" cy="3801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15410" y="1196340"/>
            <a:ext cx="43611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6) How Long People Stay in the hotel ? 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9121775" y="1871345"/>
            <a:ext cx="2961640" cy="380111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094470" y="2272665"/>
            <a:ext cx="298894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121775" y="1871345"/>
            <a:ext cx="2945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21775" y="2691130"/>
            <a:ext cx="29451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In visualization we see most of people choose 3 Night in hotel. Near 22.5% of people choose 3 night &amp; 22% of people choose 1 night &amp; 21% people choose 2 nights. 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pic>
        <p:nvPicPr>
          <p:cNvPr id="110" name="Content Placeholder 10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45" y="1871345"/>
            <a:ext cx="7696200" cy="422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8940" y="1196340"/>
            <a:ext cx="59537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Compare Hotel wise night stay duration resort vs city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9121775" y="1871345"/>
            <a:ext cx="2961640" cy="380111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094470" y="2272665"/>
            <a:ext cx="298894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121775" y="1871345"/>
            <a:ext cx="2945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21775" y="2691130"/>
            <a:ext cx="29451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Here is City hotel is more guest for 1, 2, 3, 4 &amp; 5 nights than the resort hotel. 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In resort hotel people love to stay with 6, 7, 8, 10 &amp; 14 nights.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pic>
        <p:nvPicPr>
          <p:cNvPr id="111" name="Content Placeholder 1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871345"/>
            <a:ext cx="8254365" cy="3801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74520" y="1196340"/>
            <a:ext cx="85585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7) Which is the most booked type of accommodation (Single, Couple, Family) 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7677150" y="1871345"/>
            <a:ext cx="3428365" cy="412623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93025" y="2257425"/>
            <a:ext cx="341249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93025" y="1904365"/>
            <a:ext cx="3411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93025" y="2581910"/>
            <a:ext cx="34118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Here is mostly Couple book hotel more than single &amp; Family/Friends members.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Ratio of couple for booking hotel is near 66% and for single is 22% and Family/Friends with 12% . </a:t>
            </a:r>
            <a:endParaRPr lang="en-GB" altLang="en-US"/>
          </a:p>
        </p:txBody>
      </p:sp>
      <p:pic>
        <p:nvPicPr>
          <p:cNvPr id="112" name="Content Placeholder 1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65" y="1871345"/>
            <a:ext cx="6175375" cy="4126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77285" y="1196340"/>
            <a:ext cx="44983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8) How many guests repeated in hotel 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9121775" y="1871345"/>
            <a:ext cx="2961640" cy="380111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094470" y="2272665"/>
            <a:ext cx="298894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121775" y="1871345"/>
            <a:ext cx="2945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21775" y="2829560"/>
            <a:ext cx="29451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Here is only 3% of guest repeated in hotel and remaining 97% of guest not repeated.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pic>
        <p:nvPicPr>
          <p:cNvPr id="114" name="Content Placeholder 1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2203450"/>
            <a:ext cx="7861300" cy="313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37075" y="1196340"/>
            <a:ext cx="28295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9) Types of Customers 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9121775" y="1871345"/>
            <a:ext cx="2961640" cy="380111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094470" y="2272665"/>
            <a:ext cx="298894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121775" y="1871345"/>
            <a:ext cx="2945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21775" y="2829560"/>
            <a:ext cx="29451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Transient Customer is mostly visited customer more than Transient-party , contract &amp; Group.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pic>
        <p:nvPicPr>
          <p:cNvPr id="115" name="Content Placeholder 11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35" y="1871345"/>
            <a:ext cx="8674100" cy="380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730500" y="3530600"/>
            <a:ext cx="673100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 algn="ctr"/>
            <a:r>
              <a:rPr lang="en-GB" altLang="en-US" sz="4400" dirty="0">
                <a:gradFill>
                  <a:gsLst>
                    <a:gs pos="0">
                      <a:srgbClr val="FCCA8D"/>
                    </a:gs>
                    <a:gs pos="100000">
                      <a:srgbClr val="6A4C26"/>
                    </a:gs>
                  </a:gsLst>
                  <a:lin ang="552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Agenda &amp; Problem Statement</a:t>
            </a:r>
            <a:endParaRPr lang="en-GB" altLang="en-US" sz="4400" dirty="0">
              <a:gradFill>
                <a:gsLst>
                  <a:gs pos="0">
                    <a:srgbClr val="FCCA8D"/>
                  </a:gs>
                  <a:gs pos="100000">
                    <a:srgbClr val="6A4C26"/>
                  </a:gs>
                </a:gsLst>
                <a:lin ang="552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1171" y="1573694"/>
            <a:ext cx="1429658" cy="1322070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0">
                      <a:srgbClr val="DCA66B"/>
                    </a:gs>
                    <a:gs pos="100000">
                      <a:srgbClr val="EEBF84"/>
                    </a:gs>
                  </a:gsLst>
                  <a:lin ang="0" scaled="0"/>
                </a:gra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dist"/>
            <a:r>
              <a:rPr lang="en-US" altLang="zh-CN" sz="8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34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01</a:t>
            </a:r>
            <a:endParaRPr lang="en-US" altLang="zh-CN" sz="8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34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381171" y="293134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PART ONE</a:t>
            </a:r>
            <a:endParaRPr lang="en-US" altLang="zh-CN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35450" y="1196340"/>
            <a:ext cx="33807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10)  Meal Plan of Customers 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7677150" y="1871345"/>
            <a:ext cx="3428365" cy="412623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93025" y="2257425"/>
            <a:ext cx="341249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93025" y="1904365"/>
            <a:ext cx="3411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93025" y="2581910"/>
            <a:ext cx="341185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BB is mostly demanded type of meal according to guest data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175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Here is BB means Bed &amp; Breakfast.</a:t>
            </a:r>
            <a:endParaRPr lang="en-GB" altLang="en-US" sz="175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 sz="1750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The ratio of BB is nearly 77% &amp; HB is 12.5% &amp; SC is 9.5%. Remaining is Undefined type of meal.</a:t>
            </a:r>
            <a:endParaRPr lang="en-GB" altLang="en-US" sz="1750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pic>
        <p:nvPicPr>
          <p:cNvPr id="116" name="Content Placeholder 11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1871345"/>
            <a:ext cx="6540500" cy="4126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40405" y="1196340"/>
            <a:ext cx="53721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11) Which agent makes highest no. of bookings 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9121775" y="1871345"/>
            <a:ext cx="2961640" cy="380111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094470" y="2272665"/>
            <a:ext cx="298894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121775" y="1871345"/>
            <a:ext cx="2945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21775" y="2829560"/>
            <a:ext cx="29451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Agent no 9 is make most number of booking with above 32000. Agent no 240 is in the 2nd position who has make booking  more than 14000. 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ctr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 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pic>
        <p:nvPicPr>
          <p:cNvPr id="117" name="Content Placeholder 11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" y="1871345"/>
            <a:ext cx="8580755" cy="3801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07615" y="1196340"/>
            <a:ext cx="68364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12) Which is the most preferred room type by the customers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7677150" y="1871345"/>
            <a:ext cx="3428365" cy="412623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93025" y="2257425"/>
            <a:ext cx="341249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93025" y="1904365"/>
            <a:ext cx="3411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93025" y="2581910"/>
            <a:ext cx="34118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‘A’ type of room most preferred by customers compare of others room types &amp; ‘D’ type of room 2nd most choice by customer &amp; ‘ E ’   is in 3rd  position.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pic>
        <p:nvPicPr>
          <p:cNvPr id="118" name="Content Placeholder 11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525" y="1871345"/>
            <a:ext cx="6273800" cy="4126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0409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EDA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14725" y="1196340"/>
            <a:ext cx="48215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000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13) Which Hotel type has the highest ADR  ?</a:t>
            </a:r>
            <a:endParaRPr lang="en-GB" altLang="en-US" sz="2000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7677150" y="1871345"/>
            <a:ext cx="3428365" cy="4126230"/>
          </a:xfrm>
          <a:prstGeom prst="foldedCorne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93025" y="2257425"/>
            <a:ext cx="341249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93025" y="1904365"/>
            <a:ext cx="3411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KEY INSIGHTS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93025" y="2581910"/>
            <a:ext cx="34118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Here is we see in visualization City Hotel is more ADR Than Resort Hotel. City hotel is with nearly 105 of adr &amp; Resort is 85 of adr.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just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More adr(average daily rate) means more revenue.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just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so it means city hotels are generating more revenues than the resort hotels.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</p:txBody>
      </p:sp>
      <p:pic>
        <p:nvPicPr>
          <p:cNvPr id="119" name="Content Placeholder 11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5" y="1871345"/>
            <a:ext cx="6350000" cy="4126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498090" y="3546475"/>
            <a:ext cx="764476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en-US" sz="4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Discuss on Insights to be found </a:t>
            </a:r>
            <a:endParaRPr lang="en-GB" altLang="en-US" sz="4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1171" y="1573694"/>
            <a:ext cx="1429658" cy="1322070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0">
                      <a:srgbClr val="DCA66B"/>
                    </a:gs>
                    <a:gs pos="100000">
                      <a:srgbClr val="EEBF84"/>
                    </a:gs>
                  </a:gsLst>
                  <a:lin ang="0" scaled="0"/>
                </a:gra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dist"/>
            <a:r>
              <a:rPr lang="en-US" altLang="zh-CN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</a:t>
            </a:r>
            <a:r>
              <a:rPr lang="en-GB" altLang="en-US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7</a:t>
            </a:r>
            <a:endParaRPr lang="en-GB" altLang="en-US" sz="8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786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381171" y="293134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PART </a:t>
            </a:r>
            <a:r>
              <a:rPr lang="en-GB" altLang="en-US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SEVEN</a:t>
            </a:r>
            <a:endParaRPr lang="en-GB" altLang="en-US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2235" y="375920"/>
            <a:ext cx="1827530" cy="4324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4401820" y="803910"/>
            <a:ext cx="3048635" cy="28702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34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Discuss on Insights to be found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11555" y="1649095"/>
            <a:ext cx="10591800" cy="5354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1) 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There are near 37% Booking  Cancelled By Customers &amp; remaining 63% of Booking is Safe.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2) 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There are 61% of Booking  done in City Hotel &amp; remaining 39% of Booking done in Resort Hotel.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3) 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There are in  2015 Booking done by nearly 19% adn in 2016 48% Booking &amp; in 2017 Booking done 33%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So 2016 is Successful Year For Hotel Booking.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We see City Hotel is most successful for booking in 2015 , 2016 &amp; 2017 with the comparision of Resort Hotel.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4) 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There are August Month is most busy month for Hotel &amp; July is 2nd most busy month for hotel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If we compare ,  city Hotel is busy month  than Resort in May, June, Aug, Sep, oct month and in Jan, Feb, Mar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april, july, nov &amp; dec month busy for resort hotel more than city hotel.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5) Most Guest come from Portugal. Nearly 34% Guest come from portugal and united kingdom 2nd highest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country with near 16% &amp; France is in 3rd position with near 14% of guest.</a:t>
            </a:r>
            <a:endParaRPr lang="en-US"/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11555" y="1649095"/>
            <a:ext cx="10729595" cy="5077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6)  </a:t>
            </a:r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In visualization we see most of people choose 3 Night in hotel. Near 22.5% of people choose 3 night &amp; 22%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of people choose 1 night &amp; 21% people choose 2 nights. With comparision City hotel is more guest for 1, 2, 3, 4 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&amp; 5 nights than the resort hotel. In resort hotel people love to stay with 6, 7, 8, 10 &amp; 14 nights.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7)  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Couple book hotel more than single &amp; Family/Friends members.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Ratio of couple for booking hotel is near 66% and for single is 22% and Family/Friends with 12% . </a:t>
            </a:r>
            <a:endParaRPr lang="en-GB" altLang="en-US"/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8) </a:t>
            </a:r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only 3% of guest repeated in hotel and remaining 97% of guest not repeated. 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9) </a:t>
            </a:r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Transient Customer is mostly visited customer more than Transient-party , contract &amp; Group.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10) 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BB is mostly demanded type of meal according to guest data . Here is BB means Bed &amp; Breakfast.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The ratio of BB is nearly 77% &amp; HB is 12.5% &amp; SC is 9.5%. Remaining is Undefined type of meal.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1820" y="803910"/>
            <a:ext cx="3048635" cy="28702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34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Discuss on Insights to be found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11555" y="1649095"/>
            <a:ext cx="101612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11) </a:t>
            </a:r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Agent no 9 is make most number of booking with above 32000. Agent no 240 is in the 2nd position   who has make booking  more than 14000. 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/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12) 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‘A’ type of room most preferred by customers compare of others room types &amp; ‘D’ type of room 2nd    most choice by customer &amp; ‘ E ’   is in 3rd  position.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just"/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just"/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</a:rPr>
              <a:t>13) I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n visualization City Hotel is more ADR Than Resort Hotel. City hotel is with nearly 105 of adr &amp; Resort is 85 of adr.  </a:t>
            </a:r>
            <a:r>
              <a:rPr lang="en-GB" altLang="en-US">
                <a:solidFill>
                  <a:schemeClr val="accent1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More adr(average daily rate) means more revenue. so it means city hotels are generating more revenues than the resort hotels.</a:t>
            </a:r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/>
            <a:endParaRPr lang="en-GB" altLang="en-US">
              <a:solidFill>
                <a:schemeClr val="accent1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/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4401820" y="803910"/>
            <a:ext cx="3048635" cy="28702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34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Discuss on Insights to be found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8504" y="2746374"/>
            <a:ext cx="6141085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400" b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en-GB" altLang="en-US" sz="4800" b="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492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Hotel Booking Analysis</a:t>
            </a:r>
            <a:endParaRPr lang="en-GB" altLang="en-US" sz="4800" b="0" dirty="0">
              <a:gradFill>
                <a:gsLst>
                  <a:gs pos="0">
                    <a:schemeClr val="accent1"/>
                  </a:gs>
                  <a:gs pos="100000">
                    <a:schemeClr val="accent2">
                      <a:alpha val="100000"/>
                    </a:schemeClr>
                  </a:gs>
                </a:gsLst>
                <a:lin ang="492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432935" y="1746885"/>
            <a:ext cx="3326765" cy="67945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Capston </a:t>
            </a:r>
            <a:r>
              <a:rPr lang="en-GB" altLang="en-US" sz="2800" dirty="0">
                <a:solidFill>
                  <a:schemeClr val="accent6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Project</a:t>
            </a:r>
            <a:endParaRPr lang="en-GB" altLang="en-US" sz="2800" dirty="0">
              <a:solidFill>
                <a:schemeClr val="accent6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pic>
        <p:nvPicPr>
          <p:cNvPr id="4" name="Picture 3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0" y="558165"/>
            <a:ext cx="2819400" cy="6667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93913" y="3731260"/>
            <a:ext cx="8004175" cy="2214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GB" altLang="en-US" sz="138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22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Thank You</a:t>
            </a:r>
            <a:endParaRPr lang="en-GB" altLang="en-US" sz="13800" dirty="0">
              <a:gradFill>
                <a:gsLst>
                  <a:gs pos="0">
                    <a:schemeClr val="accent1"/>
                  </a:gs>
                  <a:gs pos="100000">
                    <a:schemeClr val="accent2">
                      <a:alpha val="100000"/>
                    </a:schemeClr>
                  </a:gs>
                </a:gsLst>
                <a:lin ang="522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55345" y="1476375"/>
            <a:ext cx="10746105" cy="3692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Font typeface="Arial" panose="020B0604020202020204" pitchFamily="34" charset="0"/>
              <a:buNone/>
            </a:pPr>
            <a:r>
              <a:rPr lang="en-GB" altLang="en-US" dirty="0">
                <a:solidFill>
                  <a:srgbClr val="FCCA8D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1) We Have a DataSet of Hotel Booking and we discuss about this dataset as well as cover some querry  </a:t>
            </a:r>
            <a:endParaRPr lang="en-GB" altLang="en-US" dirty="0">
              <a:solidFill>
                <a:srgbClr val="FCCA8D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  <a:sym typeface="+mn-ea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altLang="en-US" dirty="0">
                <a:solidFill>
                  <a:srgbClr val="FCCA8D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with analysing.</a:t>
            </a:r>
            <a:endParaRPr lang="en-GB" altLang="en-US" dirty="0">
              <a:solidFill>
                <a:srgbClr val="FCCA8D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  <a:sym typeface="+mn-ea"/>
            </a:endParaRPr>
          </a:p>
          <a:p>
            <a:pPr algn="l">
              <a:buFont typeface="Arial" panose="020B0604020202020204" pitchFamily="34" charset="0"/>
              <a:buNone/>
            </a:pPr>
            <a:endParaRPr lang="en-GB" altLang="en-US" dirty="0">
              <a:solidFill>
                <a:srgbClr val="FCCA8D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  <a:sym typeface="+mn-ea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altLang="en-US" dirty="0">
                <a:solidFill>
                  <a:srgbClr val="FCCA8D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 2) In Analysing the data we work with Hotel Booking DataSet, in this dataset include the </a:t>
            </a:r>
            <a:r>
              <a:rPr lang="en-GB" altLang="en-US">
                <a:solidFill>
                  <a:srgbClr val="FCCA8D"/>
                </a:solidFill>
                <a:latin typeface="Baloo 2" panose="03080502040302020200" charset="0"/>
                <a:cs typeface="Baloo 2" panose="03080502040302020200" charset="0"/>
              </a:rPr>
              <a:t>information</a:t>
            </a: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FCCA8D"/>
                </a:solidFill>
                <a:latin typeface="Baloo 2" panose="03080502040302020200" charset="0"/>
                <a:cs typeface="Baloo 2" panose="03080502040302020200" charset="0"/>
              </a:rPr>
              <a:t> such as resort hotel vs city hotel , booking cancellation , types of customers , meal of customers ,</a:t>
            </a: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FCCA8D"/>
                </a:solidFill>
                <a:latin typeface="Baloo 2" panose="03080502040302020200" charset="0"/>
                <a:cs typeface="Baloo 2" panose="03080502040302020200" charset="0"/>
              </a:rPr>
              <a:t>agent information &amp; other information .</a:t>
            </a: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>
              <a:buFont typeface="Arial" panose="020B0604020202020204" pitchFamily="34" charset="0"/>
              <a:buNone/>
            </a:pP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FCCA8D"/>
                </a:solidFill>
                <a:latin typeface="Baloo 2" panose="03080502040302020200" charset="0"/>
                <a:cs typeface="Baloo 2" panose="03080502040302020200" charset="0"/>
              </a:rPr>
              <a:t>3) Hotel Industry is Highly Traffic Industry with Lakh of People with Lakh of Data and with collecting </a:t>
            </a: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FCCA8D"/>
                </a:solidFill>
                <a:latin typeface="Baloo 2" panose="03080502040302020200" charset="0"/>
                <a:cs typeface="Baloo 2" panose="03080502040302020200" charset="0"/>
              </a:rPr>
              <a:t>and maintain the information for analysing , give big benifit to Hotel Industry.</a:t>
            </a: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>
              <a:buFont typeface="Arial" panose="020B0604020202020204" pitchFamily="34" charset="0"/>
              <a:buNone/>
            </a:pP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FCCA8D"/>
                </a:solidFill>
                <a:latin typeface="Baloo 2" panose="03080502040302020200" charset="0"/>
                <a:cs typeface="Baloo 2" panose="03080502040302020200" charset="0"/>
              </a:rPr>
              <a:t>4) The main target behind this project is to explore and then analyze the data for discover important factors </a:t>
            </a: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FCCA8D"/>
                </a:solidFill>
                <a:latin typeface="Baloo 2" panose="03080502040302020200" charset="0"/>
                <a:cs typeface="Baloo 2" panose="03080502040302020200" charset="0"/>
              </a:rPr>
              <a:t>and find out the insights to solve out problem in Hotel Management , So  they easily observe advantages </a:t>
            </a: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FCCA8D"/>
                </a:solidFill>
                <a:latin typeface="Baloo 2" panose="03080502040302020200" charset="0"/>
                <a:cs typeface="Baloo 2" panose="03080502040302020200" charset="0"/>
              </a:rPr>
              <a:t>&amp; </a:t>
            </a:r>
            <a:r>
              <a:rPr lang="en-GB" altLang="en-US">
                <a:solidFill>
                  <a:srgbClr val="FCCA8D"/>
                </a:solidFill>
                <a:latin typeface="Baloo 2" panose="03080502040302020200" charset="0"/>
                <a:cs typeface="Baloo 2" panose="03080502040302020200" charset="0"/>
                <a:sym typeface="+mn-ea"/>
              </a:rPr>
              <a:t>weakness and perform campaigns to boost there bussiness as well as Performance.</a:t>
            </a:r>
            <a:endParaRPr lang="en-GB" altLang="en-US">
              <a:solidFill>
                <a:srgbClr val="FCCA8D"/>
              </a:solidFill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730500" y="3530600"/>
            <a:ext cx="673100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 algn="ctr"/>
            <a:r>
              <a:rPr lang="en-GB" altLang="en-US" sz="4400" dirty="0">
                <a:gradFill>
                  <a:gsLst>
                    <a:gs pos="0">
                      <a:srgbClr val="FCCA8D"/>
                    </a:gs>
                    <a:gs pos="100000">
                      <a:srgbClr val="6A4C26"/>
                    </a:gs>
                  </a:gsLst>
                  <a:lin ang="1680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Work of Flow</a:t>
            </a:r>
            <a:endParaRPr lang="en-GB" altLang="en-US" sz="4400" dirty="0">
              <a:gradFill>
                <a:gsLst>
                  <a:gs pos="0">
                    <a:srgbClr val="FCCA8D"/>
                  </a:gs>
                  <a:gs pos="100000">
                    <a:srgbClr val="6A4C26"/>
                  </a:gs>
                </a:gsLst>
                <a:lin ang="1680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1171" y="1573694"/>
            <a:ext cx="1429658" cy="1322070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0">
                      <a:srgbClr val="DCA66B"/>
                    </a:gs>
                    <a:gs pos="100000">
                      <a:srgbClr val="EEBF84"/>
                    </a:gs>
                  </a:gsLst>
                  <a:lin ang="0" scaled="0"/>
                </a:gra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dist"/>
            <a:r>
              <a:rPr lang="en-US" altLang="zh-CN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</a:t>
            </a:r>
            <a:r>
              <a:rPr lang="en-GB" altLang="en-US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2</a:t>
            </a:r>
            <a:endParaRPr lang="en-GB" altLang="en-US" sz="8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786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381171" y="293134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PART </a:t>
            </a:r>
            <a:r>
              <a:rPr lang="en-GB" altLang="en-US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TWO</a:t>
            </a:r>
            <a:endParaRPr lang="en-GB" altLang="en-US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927985" y="902970"/>
            <a:ext cx="5715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dirty="0">
                <a:solidFill>
                  <a:srgbClr val="FCCA8D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Here is the Simple Work of Flow we use for our Project :- </a:t>
            </a:r>
            <a:endParaRPr lang="en-US">
              <a:latin typeface="Baloo 2" panose="03080502040302020200" charset="0"/>
              <a:cs typeface="Baloo 2" panose="03080502040302020200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265930" y="2870200"/>
            <a:ext cx="2140585" cy="17678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88485" y="3524250"/>
            <a:ext cx="18954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 dirty="0">
                <a:solidFill>
                  <a:srgbClr val="FCCA8D"/>
                </a:soli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  <a:sym typeface="+mn-ea"/>
              </a:rPr>
              <a:t>Work of Flow</a:t>
            </a:r>
            <a:endParaRPr lang="en-GB" altLang="en-US" sz="2400" dirty="0">
              <a:solidFill>
                <a:srgbClr val="FCCA8D"/>
              </a:soli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  <a:sym typeface="+mn-ea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1275080" y="3063875"/>
            <a:ext cx="2249170" cy="1380490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387590" y="1585595"/>
            <a:ext cx="2085975" cy="92202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</a:rPr>
              <a:t>2) Data Cleaning and Fix Missing Value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200140" y="5509895"/>
            <a:ext cx="2085975" cy="64516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</a:rPr>
              <a:t>3) Exploratory Data Analysis (EDA)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75080" y="3293110"/>
            <a:ext cx="2085975" cy="92202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ctr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</a:rPr>
              <a:t>1) Collecting &amp; Understanding of Data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306310" y="1394460"/>
            <a:ext cx="2249170" cy="1380490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6118225" y="5142230"/>
            <a:ext cx="2249170" cy="1380490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3960000">
            <a:off x="4987925" y="1908810"/>
            <a:ext cx="3727450" cy="303974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9240000">
            <a:off x="2057400" y="770890"/>
            <a:ext cx="5537835" cy="5578475"/>
          </a:xfrm>
          <a:prstGeom prst="arc">
            <a:avLst>
              <a:gd name="adj1" fmla="val 16200000"/>
              <a:gd name="adj2" fmla="val 3417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7520000">
            <a:off x="3230880" y="591185"/>
            <a:ext cx="5527675" cy="7646670"/>
          </a:xfrm>
          <a:prstGeom prst="arc">
            <a:avLst>
              <a:gd name="adj1" fmla="val 16200000"/>
              <a:gd name="adj2" fmla="val 3417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730500" y="3530600"/>
            <a:ext cx="673100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 algn="ctr"/>
            <a:r>
              <a:rPr lang="en-GB" altLang="en-US" sz="4400" dirty="0">
                <a:gradFill>
                  <a:gsLst>
                    <a:gs pos="0">
                      <a:srgbClr val="FCCA8D"/>
                    </a:gs>
                    <a:gs pos="100000">
                      <a:srgbClr val="6A4C26"/>
                    </a:gs>
                  </a:gsLst>
                  <a:lin ang="1680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Data Review</a:t>
            </a:r>
            <a:endParaRPr lang="en-GB" altLang="en-US" sz="4400" dirty="0">
              <a:gradFill>
                <a:gsLst>
                  <a:gs pos="0">
                    <a:srgbClr val="FCCA8D"/>
                  </a:gs>
                  <a:gs pos="100000">
                    <a:srgbClr val="6A4C26"/>
                  </a:gs>
                </a:gsLst>
                <a:lin ang="1680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1171" y="1573694"/>
            <a:ext cx="1429658" cy="1322070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0">
                      <a:srgbClr val="DCA66B"/>
                    </a:gs>
                    <a:gs pos="100000">
                      <a:srgbClr val="EEBF84"/>
                    </a:gs>
                  </a:gsLst>
                  <a:lin ang="0" scaled="0"/>
                </a:gra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dist"/>
            <a:r>
              <a:rPr lang="en-US" altLang="zh-CN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0</a:t>
            </a:r>
            <a:r>
              <a:rPr lang="en-GB" altLang="en-US" sz="8000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786000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3</a:t>
            </a:r>
            <a:endParaRPr lang="en-GB" altLang="en-US" sz="8000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786000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381171" y="293134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PART </a:t>
            </a:r>
            <a:r>
              <a:rPr lang="en-GB" altLang="en-US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THREE</a:t>
            </a:r>
            <a:endParaRPr lang="en-GB" altLang="en-US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438150"/>
            <a:ext cx="1827530" cy="4324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32840" y="1801495"/>
            <a:ext cx="95859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In the Given Hotel Booking Dataset there are 119390 number of rows and 32 number of columns.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So let’s understand every columns which is contain in dataset  :--</a:t>
            </a:r>
            <a:endParaRPr lang="en-GB" altLang="en-US"/>
          </a:p>
        </p:txBody>
      </p:sp>
      <p:sp>
        <p:nvSpPr>
          <p:cNvPr id="5" name="文本框 3"/>
          <p:cNvSpPr txBox="1"/>
          <p:nvPr/>
        </p:nvSpPr>
        <p:spPr>
          <a:xfrm>
            <a:off x="5221151" y="1103814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Data Review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64920" y="2670810"/>
            <a:ext cx="9341485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hotel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In this column contain two categorical data which is Resort Hotel &amp; City Hotel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2)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is_cancelled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In this column value show the cancellation type. If the booking was cancelled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   Value indicate 1 &amp; 0 indicates not cancelled.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3)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lead_time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 Data show the time between reservation and actual arrival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4)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arrival_date_year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 Data show Year of arrival date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5)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arrival_date_month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 Data show Month of arrival date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6)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arrival_date_week_number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 Data of Week number of year for arrival date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7)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arrival_date_day_of_month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 Day of arrival date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8)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stays_in_weekend_nights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 Total Number of weekend nights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9)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stays_in_week_nights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 Total Number of week nights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10)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adults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 - Total Number of adults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maBetter-Logo-_-Startuptalky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267335"/>
            <a:ext cx="1827530" cy="43243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5211626" y="897439"/>
            <a:ext cx="1429658" cy="288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 dirty="0">
                <a:gradFill>
                  <a:gsLst>
                    <a:gs pos="0">
                      <a:schemeClr val="accent1"/>
                    </a:gs>
                    <a:gs pos="100000">
                      <a:srgbClr val="FCCA8D"/>
                    </a:gs>
                  </a:gsLst>
                  <a:lin ang="0" scaled="0"/>
                </a:gradFill>
                <a:latin typeface="Baloo 2" panose="03080502040302020200" charset="0"/>
                <a:ea typeface="Arial" panose="020B0604020202020204" pitchFamily="34" charset="0"/>
                <a:cs typeface="Baloo 2" panose="03080502040302020200" charset="0"/>
              </a:rPr>
              <a:t>Data Review</a:t>
            </a:r>
            <a:endParaRPr lang="en-GB" b="1" dirty="0">
              <a:gradFill>
                <a:gsLst>
                  <a:gs pos="0">
                    <a:schemeClr val="accent1"/>
                  </a:gs>
                  <a:gs pos="100000">
                    <a:srgbClr val="FCCA8D"/>
                  </a:gs>
                </a:gsLst>
                <a:lin ang="0" scaled="0"/>
              </a:gradFill>
              <a:latin typeface="Baloo 2" panose="03080502040302020200" charset="0"/>
              <a:ea typeface="Arial" panose="020B0604020202020204" pitchFamily="34" charset="0"/>
              <a:cs typeface="Baloo 2" panose="030805020403020202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78000" y="1677670"/>
            <a:ext cx="9404350" cy="42462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11)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children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Total Number of children  in Hotel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12)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babies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Total Number of babies in Hotel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13)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meal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Type of meal booked by a Customers .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14)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country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 Country of origin of Customers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15)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market_segment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:-D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esignation of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market segment . (TA/TO)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16)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distribution_channel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Booking distribution channel.(T/A/TO)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17)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is_repeated_guest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 is a repeated guest or not. (1) means yes &amp; (0) means not.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18)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previous_cancellations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Number of previous bookings that were cancelled by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     the customer prior to the current booking 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19)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previous_bookings_not_canceled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:- Number of previous bookings not cancelled by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     the customer prior to the current booking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20)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reserved_room_type 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:- Code of room type reserved.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21)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assigned_room_type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: Code for the type of room assigned to the booking.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22) </a:t>
            </a:r>
            <a:r>
              <a:rPr lang="en-GB" altLang="en-US" u="sng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booking_changes</a:t>
            </a:r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: Number of changes made to the booking from the moment the booking 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  <a:p>
            <a:pPr algn="l"/>
            <a:r>
              <a:rPr lang="en-GB" altLang="en-US">
                <a:solidFill>
                  <a:srgbClr val="FCCA8D"/>
                </a:solidFill>
                <a:effectLst>
                  <a:outerShdw blurRad="1270000" dist="2540000" dir="10800000" algn="r" rotWithShape="0">
                    <a:schemeClr val="accent3">
                      <a:lumMod val="20000"/>
                      <a:lumOff val="80000"/>
                      <a:alpha val="0"/>
                    </a:schemeClr>
                  </a:outerShdw>
                </a:effectLst>
                <a:latin typeface="Baloo 2" panose="03080502040302020200" charset="0"/>
                <a:cs typeface="Baloo 2" panose="03080502040302020200" charset="0"/>
                <a:sym typeface="+mn-ea"/>
              </a:rPr>
              <a:t>       was entered on the PMS until the moment of check-in or cancellation</a:t>
            </a:r>
            <a:endParaRPr lang="en-GB" altLang="en-US">
              <a:solidFill>
                <a:srgbClr val="FCCA8D"/>
              </a:solidFill>
              <a:effectLst>
                <a:outerShdw blurRad="1270000" dist="2540000" dir="10800000" algn="r" rotWithShape="0">
                  <a:schemeClr val="accent3">
                    <a:lumMod val="20000"/>
                    <a:lumOff val="80000"/>
                    <a:alpha val="0"/>
                  </a:schemeClr>
                </a:outerShdw>
              </a:effectLst>
              <a:latin typeface="Baloo 2" panose="03080502040302020200" charset="0"/>
              <a:cs typeface="Baloo 2" panose="03080502040302020200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CCA8D"/>
      </a:accent1>
      <a:accent2>
        <a:srgbClr val="6A4C26"/>
      </a:accent2>
      <a:accent3>
        <a:srgbClr val="23A5C1"/>
      </a:accent3>
      <a:accent4>
        <a:srgbClr val="818A97"/>
      </a:accent4>
      <a:accent5>
        <a:srgbClr val="7F7F7F"/>
      </a:accent5>
      <a:accent6>
        <a:srgbClr val="DFB789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12004</Words>
  <Application>WPS Presentation</Application>
  <PresentationFormat>宽屏</PresentationFormat>
  <Paragraphs>426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SimSun</vt:lpstr>
      <vt:lpstr>Wingdings</vt:lpstr>
      <vt:lpstr>Microsoft YaHei</vt:lpstr>
      <vt:lpstr>Baloo 2</vt:lpstr>
      <vt:lpstr>Impact</vt:lpstr>
      <vt:lpstr>Microsoft YaHei Light</vt:lpstr>
      <vt:lpstr>华文中宋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durug</cp:lastModifiedBy>
  <cp:revision>175</cp:revision>
  <dcterms:created xsi:type="dcterms:W3CDTF">2019-01-31T02:30:00Z</dcterms:created>
  <dcterms:modified xsi:type="dcterms:W3CDTF">2022-07-12T12:54:36Z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1033-11.2.0.10307</vt:lpwstr>
  </property>
  <property fmtid="{D5CDD505-2E9C-101B-9397-08002B2CF9AE}" pid="3" name="ICV">
    <vt:lpwstr>BC387C48AB5A42B186AACB5DB33C7504</vt:lpwstr>
  </property>
</Properties>
</file>