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6357b7259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6357b725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65dbdafd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65dbdafd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6357b725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6357b725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6357b725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6357b725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6357b725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6357b725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6357b725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6357b725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6357b725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6357b725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6357b725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6357b725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6357b725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6357b725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6357b725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6357b725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6357b725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6357b725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6357b725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6357b725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6357b725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6357b725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6357b7259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6357b7259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357b725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357b725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6357b7259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6357b725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6357b7259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6357b7259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3.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DS 5220 Final Project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Shivani Patel and Owen Davey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Weather</a:t>
            </a:r>
            <a:endParaRPr/>
          </a:p>
        </p:txBody>
      </p:sp>
      <p:sp>
        <p:nvSpPr>
          <p:cNvPr id="160" name="Google Shape;160;p22"/>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next step was to look at how weather </a:t>
            </a:r>
            <a:r>
              <a:rPr lang="en"/>
              <a:t>affects</a:t>
            </a:r>
            <a:r>
              <a:rPr lang="en"/>
              <a:t> the number of bikes rented. We can see and decrease in rentals as weather gets worse</a:t>
            </a:r>
            <a:endParaRPr/>
          </a:p>
        </p:txBody>
      </p:sp>
      <p:sp>
        <p:nvSpPr>
          <p:cNvPr id="161" name="Google Shape;161;p22"/>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2"/>
          <p:cNvPicPr preferRelativeResize="0"/>
          <p:nvPr/>
        </p:nvPicPr>
        <p:blipFill>
          <a:blip r:embed="rId3">
            <a:alphaModFix/>
          </a:blip>
          <a:stretch>
            <a:fillRect/>
          </a:stretch>
        </p:blipFill>
        <p:spPr>
          <a:xfrm>
            <a:off x="4678138" y="1885450"/>
            <a:ext cx="3705225"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Matrix</a:t>
            </a:r>
            <a:endParaRPr/>
          </a:p>
        </p:txBody>
      </p:sp>
      <p:sp>
        <p:nvSpPr>
          <p:cNvPr id="168" name="Google Shape;168;p23"/>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Finally, we chose to do a correlation matrix on our data. There isn’t a strong correlation between any of the variables that isn’t obvious (season and month), which means that when predicting the number of bike rentals, looking at any individual feature will not be sufficient</a:t>
            </a:r>
            <a:endParaRPr/>
          </a:p>
        </p:txBody>
      </p:sp>
      <p:pic>
        <p:nvPicPr>
          <p:cNvPr id="169" name="Google Shape;169;p23"/>
          <p:cNvPicPr preferRelativeResize="0"/>
          <p:nvPr/>
        </p:nvPicPr>
        <p:blipFill>
          <a:blip r:embed="rId3">
            <a:alphaModFix/>
          </a:blip>
          <a:stretch>
            <a:fillRect/>
          </a:stretch>
        </p:blipFill>
        <p:spPr>
          <a:xfrm>
            <a:off x="4837975" y="1997850"/>
            <a:ext cx="3867150" cy="285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75" name="Google Shape;175;p24"/>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Random Forest Regression</a:t>
            </a:r>
            <a:endParaRPr/>
          </a:p>
          <a:p>
            <a:pPr indent="-311150" lvl="0" marL="457200" rtl="0" algn="l">
              <a:spcBef>
                <a:spcPts val="0"/>
              </a:spcBef>
              <a:spcAft>
                <a:spcPts val="0"/>
              </a:spcAft>
              <a:buSzPts val="1300"/>
              <a:buChar char="●"/>
            </a:pPr>
            <a:r>
              <a:rPr lang="en"/>
              <a:t>Random Forest Classification</a:t>
            </a:r>
            <a:endParaRPr/>
          </a:p>
          <a:p>
            <a:pPr indent="-311150" lvl="0" marL="457200" rtl="0" algn="l">
              <a:spcBef>
                <a:spcPts val="0"/>
              </a:spcBef>
              <a:spcAft>
                <a:spcPts val="0"/>
              </a:spcAft>
              <a:buSzPts val="1300"/>
              <a:buChar char="●"/>
            </a:pPr>
            <a:r>
              <a:rPr lang="en"/>
              <a:t>Naive Bayes</a:t>
            </a:r>
            <a:endParaRPr/>
          </a:p>
          <a:p>
            <a:pPr indent="-311150" lvl="0" marL="457200" rtl="0" algn="l">
              <a:spcBef>
                <a:spcPts val="0"/>
              </a:spcBef>
              <a:spcAft>
                <a:spcPts val="0"/>
              </a:spcAft>
              <a:buSzPts val="1300"/>
              <a:buChar char="●"/>
            </a:pPr>
            <a:r>
              <a:rPr lang="en"/>
              <a:t>Neural Network</a:t>
            </a:r>
            <a:endParaRPr/>
          </a:p>
          <a:p>
            <a:pPr indent="-311150" lvl="0" marL="457200" rtl="0" algn="l">
              <a:spcBef>
                <a:spcPts val="0"/>
              </a:spcBef>
              <a:spcAft>
                <a:spcPts val="0"/>
              </a:spcAft>
              <a:buSzPts val="1300"/>
              <a:buChar char="●"/>
            </a:pPr>
            <a:r>
              <a:rPr lang="en"/>
              <a:t>Logistic Regression</a:t>
            </a:r>
            <a:endParaRPr/>
          </a:p>
          <a:p>
            <a:pPr indent="-311150" lvl="0" marL="457200" rtl="0" algn="l">
              <a:spcBef>
                <a:spcPts val="0"/>
              </a:spcBef>
              <a:spcAft>
                <a:spcPts val="0"/>
              </a:spcAft>
              <a:buSzPts val="1300"/>
              <a:buChar char="●"/>
            </a:pPr>
            <a:r>
              <a:rPr lang="en"/>
              <a:t>Ridge Regression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(Regression &amp; Classification)</a:t>
            </a:r>
            <a:endParaRPr/>
          </a:p>
        </p:txBody>
      </p:sp>
      <p:sp>
        <p:nvSpPr>
          <p:cNvPr id="181" name="Google Shape;181;p25"/>
          <p:cNvSpPr txBox="1"/>
          <p:nvPr>
            <p:ph idx="1" type="body"/>
          </p:nvPr>
        </p:nvSpPr>
        <p:spPr>
          <a:xfrm>
            <a:off x="216150" y="1919450"/>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a:t>
            </a:r>
            <a:endParaRPr/>
          </a:p>
          <a:p>
            <a:pPr indent="0" lvl="0" marL="0" rtl="0" algn="l">
              <a:spcBef>
                <a:spcPts val="1200"/>
              </a:spcBef>
              <a:spcAft>
                <a:spcPts val="1200"/>
              </a:spcAft>
              <a:buNone/>
            </a:pPr>
            <a:r>
              <a:t/>
            </a:r>
            <a:endParaRPr/>
          </a:p>
        </p:txBody>
      </p:sp>
      <p:pic>
        <p:nvPicPr>
          <p:cNvPr id="182" name="Google Shape;182;p25"/>
          <p:cNvPicPr preferRelativeResize="0"/>
          <p:nvPr/>
        </p:nvPicPr>
        <p:blipFill>
          <a:blip r:embed="rId3">
            <a:alphaModFix/>
          </a:blip>
          <a:stretch>
            <a:fillRect/>
          </a:stretch>
        </p:blipFill>
        <p:spPr>
          <a:xfrm>
            <a:off x="313525" y="2703775"/>
            <a:ext cx="3300716" cy="615600"/>
          </a:xfrm>
          <a:prstGeom prst="rect">
            <a:avLst/>
          </a:prstGeom>
          <a:noFill/>
          <a:ln>
            <a:noFill/>
          </a:ln>
        </p:spPr>
      </p:pic>
      <p:pic>
        <p:nvPicPr>
          <p:cNvPr id="183" name="Google Shape;183;p25"/>
          <p:cNvPicPr preferRelativeResize="0"/>
          <p:nvPr/>
        </p:nvPicPr>
        <p:blipFill>
          <a:blip r:embed="rId4">
            <a:alphaModFix/>
          </a:blip>
          <a:stretch>
            <a:fillRect/>
          </a:stretch>
        </p:blipFill>
        <p:spPr>
          <a:xfrm>
            <a:off x="4466325" y="2703775"/>
            <a:ext cx="1081550" cy="433500"/>
          </a:xfrm>
          <a:prstGeom prst="rect">
            <a:avLst/>
          </a:prstGeom>
          <a:noFill/>
          <a:ln>
            <a:noFill/>
          </a:ln>
        </p:spPr>
      </p:pic>
      <p:sp>
        <p:nvSpPr>
          <p:cNvPr id="184" name="Google Shape;184;p25"/>
          <p:cNvSpPr txBox="1"/>
          <p:nvPr/>
        </p:nvSpPr>
        <p:spPr>
          <a:xfrm>
            <a:off x="6252875" y="2161125"/>
            <a:ext cx="2612700" cy="11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Accuracy Score: </a:t>
            </a:r>
            <a:endParaRPr sz="1300">
              <a:solidFill>
                <a:schemeClr val="accent1"/>
              </a:solidFill>
              <a:latin typeface="Lato"/>
              <a:ea typeface="Lato"/>
              <a:cs typeface="Lato"/>
              <a:sym typeface="Lato"/>
            </a:endParaRPr>
          </a:p>
          <a:p>
            <a:pPr indent="457200" lvl="0" marL="0" rtl="0" algn="l">
              <a:lnSpc>
                <a:spcPct val="115000"/>
              </a:lnSpc>
              <a:spcBef>
                <a:spcPts val="1200"/>
              </a:spcBef>
              <a:spcAft>
                <a:spcPts val="0"/>
              </a:spcAft>
              <a:buNone/>
            </a:pPr>
            <a:r>
              <a:rPr lang="en" sz="1050">
                <a:solidFill>
                  <a:srgbClr val="212121"/>
                </a:solidFill>
                <a:highlight>
                  <a:srgbClr val="FFFFFF"/>
                </a:highlight>
                <a:latin typeface="Courier New"/>
                <a:ea typeface="Courier New"/>
                <a:cs typeface="Courier New"/>
                <a:sym typeface="Courier New"/>
              </a:rPr>
              <a:t>0.9185845799769851</a:t>
            </a:r>
            <a:endParaRPr sz="1300">
              <a:solidFill>
                <a:schemeClr val="accent1"/>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pic>
        <p:nvPicPr>
          <p:cNvPr id="185" name="Google Shape;185;p25"/>
          <p:cNvPicPr preferRelativeResize="0"/>
          <p:nvPr/>
        </p:nvPicPr>
        <p:blipFill>
          <a:blip r:embed="rId5">
            <a:alphaModFix/>
          </a:blip>
          <a:stretch>
            <a:fillRect/>
          </a:stretch>
        </p:blipFill>
        <p:spPr>
          <a:xfrm>
            <a:off x="5294055" y="3820638"/>
            <a:ext cx="3358526" cy="1159625"/>
          </a:xfrm>
          <a:prstGeom prst="rect">
            <a:avLst/>
          </a:prstGeom>
          <a:noFill/>
          <a:ln>
            <a:noFill/>
          </a:ln>
        </p:spPr>
      </p:pic>
      <p:sp>
        <p:nvSpPr>
          <p:cNvPr id="186" name="Google Shape;186;p25"/>
          <p:cNvSpPr txBox="1"/>
          <p:nvPr>
            <p:ph idx="2" type="body"/>
          </p:nvPr>
        </p:nvSpPr>
        <p:spPr>
          <a:xfrm>
            <a:off x="1752600" y="1853850"/>
            <a:ext cx="2819400" cy="2518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Classification:</a:t>
            </a:r>
            <a:endParaRPr/>
          </a:p>
          <a:p>
            <a:pPr indent="0" lvl="0" marL="0" rtl="0" algn="l">
              <a:spcBef>
                <a:spcPts val="1200"/>
              </a:spcBef>
              <a:spcAft>
                <a:spcPts val="0"/>
              </a:spcAft>
              <a:buNone/>
            </a:pPr>
            <a:r>
              <a:rPr lang="en"/>
              <a:t>Confusion Matrix: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0" rtl="0" algn="l">
              <a:spcBef>
                <a:spcPts val="1200"/>
              </a:spcBef>
              <a:spcAft>
                <a:spcPts val="0"/>
              </a:spcAft>
              <a:buNone/>
            </a:pPr>
            <a:r>
              <a:t/>
            </a:r>
            <a:endParaRPr/>
          </a:p>
          <a:p>
            <a:pPr indent="0" lvl="0" marL="0" rtl="0" algn="l">
              <a:lnSpc>
                <a:spcPct val="100000"/>
              </a:lnSpc>
              <a:spcBef>
                <a:spcPts val="120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Classification Report:</a:t>
            </a:r>
            <a:endParaRPr sz="14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a:t>
            </a:r>
            <a:endParaRPr/>
          </a:p>
        </p:txBody>
      </p:sp>
      <p:sp>
        <p:nvSpPr>
          <p:cNvPr id="192" name="Google Shape;192;p26"/>
          <p:cNvSpPr txBox="1"/>
          <p:nvPr>
            <p:ph idx="1" type="body"/>
          </p:nvPr>
        </p:nvSpPr>
        <p:spPr>
          <a:xfrm>
            <a:off x="614050" y="2415050"/>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Classification Report:</a:t>
            </a:r>
            <a:endParaRPr/>
          </a:p>
        </p:txBody>
      </p:sp>
      <p:sp>
        <p:nvSpPr>
          <p:cNvPr id="193" name="Google Shape;193;p26"/>
          <p:cNvSpPr txBox="1"/>
          <p:nvPr>
            <p:ph idx="2" type="body"/>
          </p:nvPr>
        </p:nvSpPr>
        <p:spPr>
          <a:xfrm>
            <a:off x="6036304" y="2415050"/>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Score:</a:t>
            </a:r>
            <a:endParaRPr/>
          </a:p>
          <a:p>
            <a:pPr indent="0" lvl="0" marL="0" rtl="0" algn="l">
              <a:spcBef>
                <a:spcPts val="1200"/>
              </a:spcBef>
              <a:spcAft>
                <a:spcPts val="1200"/>
              </a:spcAft>
              <a:buNone/>
            </a:pPr>
            <a:r>
              <a:rPr lang="en"/>
              <a:t> 	</a:t>
            </a:r>
            <a:r>
              <a:rPr lang="en" sz="1350">
                <a:solidFill>
                  <a:srgbClr val="212121"/>
                </a:solidFill>
                <a:highlight>
                  <a:srgbClr val="FFFFFF"/>
                </a:highlight>
                <a:latin typeface="Courier New"/>
                <a:ea typeface="Courier New"/>
                <a:cs typeface="Courier New"/>
                <a:sym typeface="Courier New"/>
              </a:rPr>
              <a:t>0.7839470655926352</a:t>
            </a:r>
            <a:endParaRPr sz="1600"/>
          </a:p>
        </p:txBody>
      </p:sp>
      <p:pic>
        <p:nvPicPr>
          <p:cNvPr id="194" name="Google Shape;194;p26"/>
          <p:cNvPicPr preferRelativeResize="0"/>
          <p:nvPr/>
        </p:nvPicPr>
        <p:blipFill>
          <a:blip r:embed="rId3">
            <a:alphaModFix/>
          </a:blip>
          <a:stretch>
            <a:fillRect/>
          </a:stretch>
        </p:blipFill>
        <p:spPr>
          <a:xfrm>
            <a:off x="1056575" y="1941899"/>
            <a:ext cx="6819574" cy="242625"/>
          </a:xfrm>
          <a:prstGeom prst="rect">
            <a:avLst/>
          </a:prstGeom>
          <a:noFill/>
          <a:ln>
            <a:noFill/>
          </a:ln>
        </p:spPr>
      </p:pic>
      <p:pic>
        <p:nvPicPr>
          <p:cNvPr id="195" name="Google Shape;195;p26"/>
          <p:cNvPicPr preferRelativeResize="0"/>
          <p:nvPr/>
        </p:nvPicPr>
        <p:blipFill>
          <a:blip r:embed="rId4">
            <a:alphaModFix/>
          </a:blip>
          <a:stretch>
            <a:fillRect/>
          </a:stretch>
        </p:blipFill>
        <p:spPr>
          <a:xfrm>
            <a:off x="210175" y="2987849"/>
            <a:ext cx="5159025" cy="168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Networks</a:t>
            </a:r>
            <a:endParaRPr/>
          </a:p>
        </p:txBody>
      </p:sp>
      <p:sp>
        <p:nvSpPr>
          <p:cNvPr id="201" name="Google Shape;201;p2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Classification Report:</a:t>
            </a:r>
            <a:endParaRPr/>
          </a:p>
        </p:txBody>
      </p:sp>
      <p:sp>
        <p:nvSpPr>
          <p:cNvPr id="202" name="Google Shape;202;p27"/>
          <p:cNvSpPr txBox="1"/>
          <p:nvPr>
            <p:ph idx="2" type="body"/>
          </p:nvPr>
        </p:nvSpPr>
        <p:spPr>
          <a:xfrm>
            <a:off x="608435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Confusion Matrix: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Accuracy Score:</a:t>
            </a:r>
            <a:endParaRPr/>
          </a:p>
          <a:p>
            <a:pPr indent="0" lvl="0" marL="0" rtl="0" algn="l">
              <a:spcBef>
                <a:spcPts val="1200"/>
              </a:spcBef>
              <a:spcAft>
                <a:spcPts val="1200"/>
              </a:spcAft>
              <a:buNone/>
            </a:pPr>
            <a:r>
              <a:rPr lang="en" sz="1500"/>
              <a:t>	</a:t>
            </a:r>
            <a:r>
              <a:rPr lang="en" sz="1250">
                <a:solidFill>
                  <a:srgbClr val="212121"/>
                </a:solidFill>
                <a:highlight>
                  <a:srgbClr val="FFFFFF"/>
                </a:highlight>
                <a:latin typeface="Courier New"/>
                <a:ea typeface="Courier New"/>
                <a:cs typeface="Courier New"/>
                <a:sym typeface="Courier New"/>
              </a:rPr>
              <a:t>0.48014959723820483</a:t>
            </a:r>
            <a:endParaRPr sz="1500"/>
          </a:p>
        </p:txBody>
      </p:sp>
      <p:pic>
        <p:nvPicPr>
          <p:cNvPr id="203" name="Google Shape;203;p27"/>
          <p:cNvPicPr preferRelativeResize="0"/>
          <p:nvPr/>
        </p:nvPicPr>
        <p:blipFill>
          <a:blip r:embed="rId3">
            <a:alphaModFix/>
          </a:blip>
          <a:stretch>
            <a:fillRect/>
          </a:stretch>
        </p:blipFill>
        <p:spPr>
          <a:xfrm>
            <a:off x="675674" y="2571750"/>
            <a:ext cx="4424576" cy="1495650"/>
          </a:xfrm>
          <a:prstGeom prst="rect">
            <a:avLst/>
          </a:prstGeom>
          <a:noFill/>
          <a:ln>
            <a:noFill/>
          </a:ln>
        </p:spPr>
      </p:pic>
      <p:pic>
        <p:nvPicPr>
          <p:cNvPr id="204" name="Google Shape;204;p27"/>
          <p:cNvPicPr preferRelativeResize="0"/>
          <p:nvPr/>
        </p:nvPicPr>
        <p:blipFill>
          <a:blip r:embed="rId4">
            <a:alphaModFix/>
          </a:blip>
          <a:stretch>
            <a:fillRect/>
          </a:stretch>
        </p:blipFill>
        <p:spPr>
          <a:xfrm>
            <a:off x="6520575" y="2494900"/>
            <a:ext cx="1354060" cy="53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Regression</a:t>
            </a:r>
            <a:endParaRPr/>
          </a:p>
        </p:txBody>
      </p:sp>
      <p:sp>
        <p:nvSpPr>
          <p:cNvPr id="210" name="Google Shape;210;p2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Classification Report:</a:t>
            </a:r>
            <a:endParaRPr/>
          </a:p>
        </p:txBody>
      </p:sp>
      <p:sp>
        <p:nvSpPr>
          <p:cNvPr id="211" name="Google Shape;211;p28"/>
          <p:cNvSpPr txBox="1"/>
          <p:nvPr>
            <p:ph idx="2" type="body"/>
          </p:nvPr>
        </p:nvSpPr>
        <p:spPr>
          <a:xfrm>
            <a:off x="6209229"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Confusion Matrix: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Accuracy Score:</a:t>
            </a:r>
            <a:endParaRPr/>
          </a:p>
          <a:p>
            <a:pPr indent="0" lvl="0" marL="0" rtl="0" algn="l">
              <a:spcBef>
                <a:spcPts val="1200"/>
              </a:spcBef>
              <a:spcAft>
                <a:spcPts val="1200"/>
              </a:spcAft>
              <a:buNone/>
            </a:pPr>
            <a:r>
              <a:rPr lang="en"/>
              <a:t>	</a:t>
            </a:r>
            <a:r>
              <a:rPr lang="en" sz="1250">
                <a:solidFill>
                  <a:srgbClr val="212121"/>
                </a:solidFill>
                <a:highlight>
                  <a:srgbClr val="FFFFFF"/>
                </a:highlight>
                <a:latin typeface="Courier New"/>
                <a:ea typeface="Courier New"/>
                <a:cs typeface="Courier New"/>
                <a:sym typeface="Courier New"/>
              </a:rPr>
              <a:t>0.7773302646720368</a:t>
            </a:r>
            <a:endParaRPr sz="1500"/>
          </a:p>
        </p:txBody>
      </p:sp>
      <p:pic>
        <p:nvPicPr>
          <p:cNvPr id="212" name="Google Shape;212;p28"/>
          <p:cNvPicPr preferRelativeResize="0"/>
          <p:nvPr/>
        </p:nvPicPr>
        <p:blipFill>
          <a:blip r:embed="rId3">
            <a:alphaModFix/>
          </a:blip>
          <a:stretch>
            <a:fillRect/>
          </a:stretch>
        </p:blipFill>
        <p:spPr>
          <a:xfrm>
            <a:off x="6693425" y="2524850"/>
            <a:ext cx="1313171" cy="535200"/>
          </a:xfrm>
          <a:prstGeom prst="rect">
            <a:avLst/>
          </a:prstGeom>
          <a:noFill/>
          <a:ln>
            <a:noFill/>
          </a:ln>
        </p:spPr>
      </p:pic>
      <p:pic>
        <p:nvPicPr>
          <p:cNvPr id="213" name="Google Shape;213;p28"/>
          <p:cNvPicPr preferRelativeResize="0"/>
          <p:nvPr/>
        </p:nvPicPr>
        <p:blipFill>
          <a:blip r:embed="rId4">
            <a:alphaModFix/>
          </a:blip>
          <a:stretch>
            <a:fillRect/>
          </a:stretch>
        </p:blipFill>
        <p:spPr>
          <a:xfrm>
            <a:off x="552975" y="2524850"/>
            <a:ext cx="5248223" cy="1768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Ridge Regression</a:t>
            </a:r>
            <a:endParaRPr/>
          </a:p>
        </p:txBody>
      </p:sp>
      <p:sp>
        <p:nvSpPr>
          <p:cNvPr id="219" name="Google Shape;219;p2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Data:</a:t>
            </a:r>
            <a:endParaRPr/>
          </a:p>
          <a:p>
            <a:pPr indent="0" lvl="0" marL="0" rtl="0" algn="l">
              <a:spcBef>
                <a:spcPts val="1200"/>
              </a:spcBef>
              <a:spcAft>
                <a:spcPts val="0"/>
              </a:spcAft>
              <a:buNone/>
            </a:pPr>
            <a:r>
              <a:rPr lang="en"/>
              <a:t>	RMSE:</a:t>
            </a:r>
            <a:endParaRPr/>
          </a:p>
          <a:p>
            <a:pPr indent="0" lvl="0" marL="0" rtl="0" algn="l">
              <a:spcBef>
                <a:spcPts val="1200"/>
              </a:spcBef>
              <a:spcAft>
                <a:spcPts val="0"/>
              </a:spcAft>
              <a:buNone/>
            </a:pPr>
            <a:r>
              <a:rPr lang="en"/>
              <a:t>	</a:t>
            </a:r>
            <a:r>
              <a:rPr lang="en" sz="1500"/>
              <a:t>	</a:t>
            </a:r>
            <a:r>
              <a:rPr lang="en" sz="1250">
                <a:solidFill>
                  <a:srgbClr val="212121"/>
                </a:solidFill>
                <a:highlight>
                  <a:srgbClr val="FFFFFF"/>
                </a:highlight>
                <a:latin typeface="Courier New"/>
                <a:ea typeface="Courier New"/>
                <a:cs typeface="Courier New"/>
                <a:sym typeface="Courier New"/>
              </a:rPr>
              <a:t>141.47307170557784</a:t>
            </a:r>
            <a:endParaRPr sz="1500"/>
          </a:p>
          <a:p>
            <a:pPr indent="0" lvl="0" marL="0" rtl="0" algn="l">
              <a:spcBef>
                <a:spcPts val="1200"/>
              </a:spcBef>
              <a:spcAft>
                <a:spcPts val="0"/>
              </a:spcAft>
              <a:buNone/>
            </a:pPr>
            <a:r>
              <a:rPr lang="en"/>
              <a:t>	R2 Score:</a:t>
            </a:r>
            <a:endParaRPr/>
          </a:p>
          <a:p>
            <a:pPr indent="0" lvl="0" marL="0" rtl="0" algn="l">
              <a:spcBef>
                <a:spcPts val="1200"/>
              </a:spcBef>
              <a:spcAft>
                <a:spcPts val="1200"/>
              </a:spcAft>
              <a:buNone/>
            </a:pPr>
            <a:r>
              <a:rPr lang="en"/>
              <a:t>		</a:t>
            </a:r>
            <a:r>
              <a:rPr lang="en" sz="1250">
                <a:solidFill>
                  <a:srgbClr val="212121"/>
                </a:solidFill>
                <a:highlight>
                  <a:srgbClr val="FFFFFF"/>
                </a:highlight>
                <a:latin typeface="Courier New"/>
                <a:ea typeface="Courier New"/>
                <a:cs typeface="Courier New"/>
                <a:sym typeface="Courier New"/>
              </a:rPr>
              <a:t>0.38730099774858595</a:t>
            </a:r>
            <a:endParaRPr sz="1500"/>
          </a:p>
        </p:txBody>
      </p:sp>
      <p:sp>
        <p:nvSpPr>
          <p:cNvPr id="220" name="Google Shape;220;p29"/>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a:t>
            </a:r>
            <a:r>
              <a:rPr lang="en"/>
              <a:t>Data:</a:t>
            </a:r>
            <a:endParaRPr/>
          </a:p>
          <a:p>
            <a:pPr indent="0" lvl="0" marL="0" rtl="0" algn="l">
              <a:spcBef>
                <a:spcPts val="1200"/>
              </a:spcBef>
              <a:spcAft>
                <a:spcPts val="0"/>
              </a:spcAft>
              <a:buNone/>
            </a:pPr>
            <a:r>
              <a:rPr lang="en"/>
              <a:t>	RMSE:</a:t>
            </a:r>
            <a:endParaRPr/>
          </a:p>
          <a:p>
            <a:pPr indent="0" lvl="0" marL="0" rtl="0" algn="l">
              <a:spcBef>
                <a:spcPts val="1200"/>
              </a:spcBef>
              <a:spcAft>
                <a:spcPts val="0"/>
              </a:spcAft>
              <a:buNone/>
            </a:pPr>
            <a:r>
              <a:rPr lang="en"/>
              <a:t>		</a:t>
            </a:r>
            <a:r>
              <a:rPr lang="en" sz="1250">
                <a:solidFill>
                  <a:srgbClr val="212121"/>
                </a:solidFill>
                <a:highlight>
                  <a:srgbClr val="FFFFFF"/>
                </a:highlight>
                <a:latin typeface="Courier New"/>
                <a:ea typeface="Courier New"/>
                <a:cs typeface="Courier New"/>
                <a:sym typeface="Courier New"/>
              </a:rPr>
              <a:t>143.1306938002819</a:t>
            </a:r>
            <a:endParaRPr sz="1500"/>
          </a:p>
          <a:p>
            <a:pPr indent="0" lvl="0" marL="0" rtl="0" algn="l">
              <a:spcBef>
                <a:spcPts val="1200"/>
              </a:spcBef>
              <a:spcAft>
                <a:spcPts val="0"/>
              </a:spcAft>
              <a:buNone/>
            </a:pPr>
            <a:r>
              <a:rPr lang="en"/>
              <a:t>	R2 Score:</a:t>
            </a:r>
            <a:endParaRPr/>
          </a:p>
          <a:p>
            <a:pPr indent="0" lvl="0" marL="0" rtl="0" algn="l">
              <a:spcBef>
                <a:spcPts val="1200"/>
              </a:spcBef>
              <a:spcAft>
                <a:spcPts val="1200"/>
              </a:spcAft>
              <a:buNone/>
            </a:pPr>
            <a:r>
              <a:rPr lang="en"/>
              <a:t>		</a:t>
            </a:r>
            <a:r>
              <a:rPr lang="en" sz="1250">
                <a:solidFill>
                  <a:srgbClr val="212121"/>
                </a:solidFill>
                <a:highlight>
                  <a:srgbClr val="FFFFFF"/>
                </a:highlight>
                <a:latin typeface="Courier New"/>
                <a:ea typeface="Courier New"/>
                <a:cs typeface="Courier New"/>
                <a:sym typeface="Courier New"/>
              </a:rPr>
              <a:t>0.3944740239656034</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sp>
        <p:nvSpPr>
          <p:cNvPr id="226" name="Google Shape;226;p3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Of all of the tried methods, random forest classification had the highest accuracy and precision scores and ridge regression had an r2 score that was lower than 0.4, making it a bad model for our data.</a:t>
            </a:r>
            <a:endParaRPr/>
          </a:p>
        </p:txBody>
      </p:sp>
      <p:sp>
        <p:nvSpPr>
          <p:cNvPr id="227" name="Google Shape;227;p30"/>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Steps:</a:t>
            </a:r>
            <a:br>
              <a:rPr lang="en"/>
            </a:br>
            <a:r>
              <a:rPr lang="en"/>
              <a:t>Implement K-Fold and cross validation</a:t>
            </a:r>
            <a:endParaRPr/>
          </a:p>
          <a:p>
            <a:pPr indent="0" lvl="0" marL="0" rtl="0" algn="l">
              <a:spcBef>
                <a:spcPts val="1200"/>
              </a:spcBef>
              <a:spcAft>
                <a:spcPts val="0"/>
              </a:spcAft>
              <a:buNone/>
            </a:pPr>
            <a:r>
              <a:rPr lang="en"/>
              <a:t>Take a closer look at registered vs unregistered bike rentals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 Set</a:t>
            </a:r>
            <a:endParaRPr/>
          </a:p>
        </p:txBody>
      </p:sp>
      <p:sp>
        <p:nvSpPr>
          <p:cNvPr id="93" name="Google Shape;93;p14"/>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4" name="Google Shape;94;p14"/>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Bike Sharing Data Set from the UCI Machine Learning Repository</a:t>
            </a:r>
            <a:endParaRPr/>
          </a:p>
          <a:p>
            <a:pPr indent="-298450" lvl="1" marL="914400" rtl="0" algn="l">
              <a:spcBef>
                <a:spcPts val="0"/>
              </a:spcBef>
              <a:spcAft>
                <a:spcPts val="0"/>
              </a:spcAft>
              <a:buSzPts val="1100"/>
              <a:buChar char="○"/>
            </a:pPr>
            <a:r>
              <a:rPr lang="en"/>
              <a:t>Measures the number of bike rentals from a automated bike rental stand in a given hour</a:t>
            </a:r>
            <a:endParaRPr/>
          </a:p>
          <a:p>
            <a:pPr indent="-298450" lvl="1" marL="914400" rtl="0" algn="l">
              <a:spcBef>
                <a:spcPts val="0"/>
              </a:spcBef>
              <a:spcAft>
                <a:spcPts val="0"/>
              </a:spcAft>
              <a:buSzPts val="1100"/>
              <a:buChar char="○"/>
            </a:pPr>
            <a:r>
              <a:rPr lang="en"/>
              <a:t>17389 instances</a:t>
            </a:r>
            <a:endParaRPr/>
          </a:p>
          <a:p>
            <a:pPr indent="-298450" lvl="1" marL="914400" rtl="0" algn="l">
              <a:spcBef>
                <a:spcPts val="0"/>
              </a:spcBef>
              <a:spcAft>
                <a:spcPts val="0"/>
              </a:spcAft>
              <a:buSzPts val="1100"/>
              <a:buChar char="○"/>
            </a:pPr>
            <a:r>
              <a:rPr lang="en"/>
              <a:t>16 Atributes</a:t>
            </a:r>
            <a:endParaRPr/>
          </a:p>
        </p:txBody>
      </p:sp>
      <p:pic>
        <p:nvPicPr>
          <p:cNvPr id="95" name="Google Shape;95;p14"/>
          <p:cNvPicPr preferRelativeResize="0"/>
          <p:nvPr/>
        </p:nvPicPr>
        <p:blipFill rotWithShape="1">
          <a:blip r:embed="rId3">
            <a:alphaModFix/>
          </a:blip>
          <a:srcRect b="0" l="0" r="3614" t="0"/>
          <a:stretch/>
        </p:blipFill>
        <p:spPr>
          <a:xfrm>
            <a:off x="1028550" y="2342113"/>
            <a:ext cx="3672150" cy="1362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1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2" name="Google Shape;102;p15"/>
          <p:cNvSpPr txBox="1"/>
          <p:nvPr>
            <p:ph idx="2" type="body"/>
          </p:nvPr>
        </p:nvSpPr>
        <p:spPr>
          <a:xfrm>
            <a:off x="4487501" y="1332138"/>
            <a:ext cx="3960000" cy="3243300"/>
          </a:xfrm>
          <a:prstGeom prst="rect">
            <a:avLst/>
          </a:prstGeom>
        </p:spPr>
        <p:txBody>
          <a:bodyPr anchorCtr="0" anchor="t" bIns="91425" lIns="91425" spcFirstLastPara="1" rIns="91425" wrap="square" tIns="91425">
            <a:noAutofit/>
          </a:bodyPr>
          <a:lstStyle/>
          <a:p>
            <a:pPr indent="-278561" lvl="0" marL="457200" rtl="0" algn="l">
              <a:spcBef>
                <a:spcPts val="0"/>
              </a:spcBef>
              <a:spcAft>
                <a:spcPts val="0"/>
              </a:spcAft>
              <a:buSzPts val="787"/>
              <a:buChar char="●"/>
            </a:pPr>
            <a:r>
              <a:rPr lang="en" sz="786"/>
              <a:t>Attributes</a:t>
            </a:r>
            <a:endParaRPr sz="786"/>
          </a:p>
          <a:p>
            <a:pPr indent="-278561" lvl="1" marL="914400" rtl="0" algn="l">
              <a:spcBef>
                <a:spcPts val="0"/>
              </a:spcBef>
              <a:spcAft>
                <a:spcPts val="0"/>
              </a:spcAft>
              <a:buSzPts val="787"/>
              <a:buChar char="○"/>
            </a:pPr>
            <a:r>
              <a:rPr lang="en" sz="786"/>
              <a:t>Record Index</a:t>
            </a:r>
            <a:endParaRPr sz="786"/>
          </a:p>
          <a:p>
            <a:pPr indent="-278561" lvl="1" marL="914400" rtl="0" algn="l">
              <a:spcBef>
                <a:spcPts val="0"/>
              </a:spcBef>
              <a:spcAft>
                <a:spcPts val="0"/>
              </a:spcAft>
              <a:buSzPts val="787"/>
              <a:buChar char="○"/>
            </a:pPr>
            <a:r>
              <a:rPr lang="en" sz="786"/>
              <a:t>Date</a:t>
            </a:r>
            <a:endParaRPr sz="786"/>
          </a:p>
          <a:p>
            <a:pPr indent="-278561" lvl="1" marL="914400" rtl="0" algn="l">
              <a:spcBef>
                <a:spcPts val="0"/>
              </a:spcBef>
              <a:spcAft>
                <a:spcPts val="0"/>
              </a:spcAft>
              <a:buSzPts val="787"/>
              <a:buChar char="○"/>
            </a:pPr>
            <a:r>
              <a:rPr lang="en" sz="786"/>
              <a:t>Season (1:winter, 2:spring, 3:Summer, 4:Fall)</a:t>
            </a:r>
            <a:endParaRPr sz="786"/>
          </a:p>
          <a:p>
            <a:pPr indent="-278561" lvl="1" marL="914400" rtl="0" algn="l">
              <a:spcBef>
                <a:spcPts val="0"/>
              </a:spcBef>
              <a:spcAft>
                <a:spcPts val="0"/>
              </a:spcAft>
              <a:buSzPts val="787"/>
              <a:buChar char="○"/>
            </a:pPr>
            <a:r>
              <a:rPr lang="en" sz="786"/>
              <a:t>Year</a:t>
            </a:r>
            <a:endParaRPr sz="786"/>
          </a:p>
          <a:p>
            <a:pPr indent="-278561" lvl="1" marL="914400" rtl="0" algn="l">
              <a:spcBef>
                <a:spcPts val="0"/>
              </a:spcBef>
              <a:spcAft>
                <a:spcPts val="0"/>
              </a:spcAft>
              <a:buSzPts val="787"/>
              <a:buChar char="○"/>
            </a:pPr>
            <a:r>
              <a:rPr lang="en" sz="786"/>
              <a:t>Month (1 to 12)</a:t>
            </a:r>
            <a:endParaRPr sz="786"/>
          </a:p>
          <a:p>
            <a:pPr indent="-278561" lvl="1" marL="914400" rtl="0" algn="l">
              <a:spcBef>
                <a:spcPts val="0"/>
              </a:spcBef>
              <a:spcAft>
                <a:spcPts val="0"/>
              </a:spcAft>
              <a:buSzPts val="787"/>
              <a:buChar char="○"/>
            </a:pPr>
            <a:r>
              <a:rPr lang="en" sz="786"/>
              <a:t>Hour (1 to 23)</a:t>
            </a:r>
            <a:endParaRPr sz="786"/>
          </a:p>
          <a:p>
            <a:pPr indent="-278561" lvl="1" marL="914400" rtl="0" algn="l">
              <a:spcBef>
                <a:spcPts val="0"/>
              </a:spcBef>
              <a:spcAft>
                <a:spcPts val="0"/>
              </a:spcAft>
              <a:buSzPts val="787"/>
              <a:buChar char="○"/>
            </a:pPr>
            <a:r>
              <a:rPr lang="en" sz="786"/>
              <a:t>Holiday</a:t>
            </a:r>
            <a:endParaRPr sz="786"/>
          </a:p>
          <a:p>
            <a:pPr indent="-278561" lvl="1" marL="914400" rtl="0" algn="l">
              <a:spcBef>
                <a:spcPts val="0"/>
              </a:spcBef>
              <a:spcAft>
                <a:spcPts val="0"/>
              </a:spcAft>
              <a:buSzPts val="787"/>
              <a:buChar char="○"/>
            </a:pPr>
            <a:r>
              <a:rPr lang="en" sz="786"/>
              <a:t>Weekend</a:t>
            </a:r>
            <a:endParaRPr sz="786"/>
          </a:p>
          <a:p>
            <a:pPr indent="-278561" lvl="1" marL="914400" rtl="0" algn="l">
              <a:spcBef>
                <a:spcPts val="0"/>
              </a:spcBef>
              <a:spcAft>
                <a:spcPts val="0"/>
              </a:spcAft>
              <a:buSzPts val="787"/>
              <a:buChar char="○"/>
            </a:pPr>
            <a:r>
              <a:rPr lang="en" sz="786"/>
              <a:t>Working Day </a:t>
            </a:r>
            <a:endParaRPr sz="786"/>
          </a:p>
          <a:p>
            <a:pPr indent="-278561" lvl="1" marL="914400" rtl="0" algn="l">
              <a:spcBef>
                <a:spcPts val="0"/>
              </a:spcBef>
              <a:spcAft>
                <a:spcPts val="0"/>
              </a:spcAft>
              <a:buSzPts val="787"/>
              <a:buChar char="○"/>
            </a:pPr>
            <a:r>
              <a:rPr lang="en" sz="786"/>
              <a:t>Weather</a:t>
            </a:r>
            <a:endParaRPr sz="786"/>
          </a:p>
          <a:p>
            <a:pPr indent="-278561" lvl="1" marL="914400" rtl="0" algn="l">
              <a:spcBef>
                <a:spcPts val="0"/>
              </a:spcBef>
              <a:spcAft>
                <a:spcPts val="0"/>
              </a:spcAft>
              <a:buSzPts val="787"/>
              <a:buChar char="○"/>
            </a:pPr>
            <a:r>
              <a:rPr lang="en" sz="786"/>
              <a:t>Temperature</a:t>
            </a:r>
            <a:endParaRPr sz="786"/>
          </a:p>
          <a:p>
            <a:pPr indent="-278561" lvl="1" marL="914400" rtl="0" algn="l">
              <a:spcBef>
                <a:spcPts val="0"/>
              </a:spcBef>
              <a:spcAft>
                <a:spcPts val="0"/>
              </a:spcAft>
              <a:buSzPts val="787"/>
              <a:buChar char="○"/>
            </a:pPr>
            <a:r>
              <a:rPr lang="en" sz="786"/>
              <a:t>Humidity</a:t>
            </a:r>
            <a:endParaRPr sz="786"/>
          </a:p>
          <a:p>
            <a:pPr indent="-278561" lvl="1" marL="914400" rtl="0" algn="l">
              <a:spcBef>
                <a:spcPts val="0"/>
              </a:spcBef>
              <a:spcAft>
                <a:spcPts val="0"/>
              </a:spcAft>
              <a:buSzPts val="787"/>
              <a:buChar char="○"/>
            </a:pPr>
            <a:r>
              <a:rPr lang="en" sz="786"/>
              <a:t>Windspeed</a:t>
            </a:r>
            <a:endParaRPr sz="786"/>
          </a:p>
          <a:p>
            <a:pPr indent="-278561" lvl="1" marL="914400" rtl="0" algn="l">
              <a:spcBef>
                <a:spcPts val="0"/>
              </a:spcBef>
              <a:spcAft>
                <a:spcPts val="0"/>
              </a:spcAft>
              <a:buSzPts val="787"/>
              <a:buChar char="○"/>
            </a:pPr>
            <a:r>
              <a:rPr lang="en" sz="786"/>
              <a:t>Casual rentals</a:t>
            </a:r>
            <a:endParaRPr sz="786"/>
          </a:p>
          <a:p>
            <a:pPr indent="-278561" lvl="1" marL="914400" rtl="0" algn="l">
              <a:spcBef>
                <a:spcPts val="0"/>
              </a:spcBef>
              <a:spcAft>
                <a:spcPts val="0"/>
              </a:spcAft>
              <a:buSzPts val="787"/>
              <a:buChar char="○"/>
            </a:pPr>
            <a:r>
              <a:rPr lang="en" sz="786"/>
              <a:t>Register user rentals</a:t>
            </a:r>
            <a:endParaRPr sz="786"/>
          </a:p>
          <a:p>
            <a:pPr indent="-278561" lvl="1" marL="914400" rtl="0" algn="l">
              <a:spcBef>
                <a:spcPts val="0"/>
              </a:spcBef>
              <a:spcAft>
                <a:spcPts val="0"/>
              </a:spcAft>
              <a:buSzPts val="787"/>
              <a:buChar char="○"/>
            </a:pPr>
            <a:r>
              <a:rPr lang="en" sz="786"/>
              <a:t>Count of total rentals</a:t>
            </a:r>
            <a:endParaRPr sz="786"/>
          </a:p>
        </p:txBody>
      </p:sp>
      <p:pic>
        <p:nvPicPr>
          <p:cNvPr id="103" name="Google Shape;103;p15"/>
          <p:cNvPicPr preferRelativeResize="0"/>
          <p:nvPr/>
        </p:nvPicPr>
        <p:blipFill>
          <a:blip r:embed="rId3">
            <a:alphaModFix/>
          </a:blip>
          <a:stretch>
            <a:fillRect/>
          </a:stretch>
        </p:blipFill>
        <p:spPr>
          <a:xfrm>
            <a:off x="1689400" y="2082238"/>
            <a:ext cx="2619375" cy="174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t>
            </a:r>
            <a:endParaRPr/>
          </a:p>
        </p:txBody>
      </p:sp>
      <p:sp>
        <p:nvSpPr>
          <p:cNvPr id="109" name="Google Shape;109;p16"/>
          <p:cNvSpPr txBox="1"/>
          <p:nvPr>
            <p:ph idx="1" type="body"/>
          </p:nvPr>
        </p:nvSpPr>
        <p:spPr>
          <a:xfrm>
            <a:off x="679800" y="2482150"/>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Trimmed off Index and membership information</a:t>
            </a:r>
            <a:endParaRPr/>
          </a:p>
          <a:p>
            <a:pPr indent="-311150" lvl="0" marL="457200" rtl="0" algn="l">
              <a:spcBef>
                <a:spcPts val="0"/>
              </a:spcBef>
              <a:spcAft>
                <a:spcPts val="0"/>
              </a:spcAft>
              <a:buSzPts val="1300"/>
              <a:buAutoNum type="arabicPeriod"/>
            </a:pPr>
            <a:r>
              <a:rPr lang="en"/>
              <a:t>Created a Boolean attribute to represent high rentals</a:t>
            </a:r>
            <a:endParaRPr/>
          </a:p>
          <a:p>
            <a:pPr indent="-311150" lvl="0" marL="457200" rtl="0" algn="l">
              <a:spcBef>
                <a:spcPts val="0"/>
              </a:spcBef>
              <a:spcAft>
                <a:spcPts val="0"/>
              </a:spcAft>
              <a:buSzPts val="1300"/>
              <a:buAutoNum type="arabicPeriod"/>
            </a:pPr>
            <a:r>
              <a:rPr lang="en"/>
              <a:t>Split X and Y</a:t>
            </a:r>
            <a:endParaRPr/>
          </a:p>
          <a:p>
            <a:pPr indent="0" lvl="0" marL="457200" rtl="0" algn="l">
              <a:spcBef>
                <a:spcPts val="1200"/>
              </a:spcBef>
              <a:spcAft>
                <a:spcPts val="1200"/>
              </a:spcAft>
              <a:buNone/>
            </a:pPr>
            <a:r>
              <a:t/>
            </a:r>
            <a:endParaRPr/>
          </a:p>
        </p:txBody>
      </p:sp>
      <p:sp>
        <p:nvSpPr>
          <p:cNvPr id="110" name="Google Shape;110;p16"/>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16"/>
          <p:cNvPicPr preferRelativeResize="0"/>
          <p:nvPr/>
        </p:nvPicPr>
        <p:blipFill>
          <a:blip r:embed="rId3">
            <a:alphaModFix/>
          </a:blip>
          <a:stretch>
            <a:fillRect/>
          </a:stretch>
        </p:blipFill>
        <p:spPr>
          <a:xfrm>
            <a:off x="4603850" y="1318650"/>
            <a:ext cx="3348550" cy="334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17" name="Google Shape;117;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8" name="Google Shape;118;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t>
            </a:r>
            <a:r>
              <a:rPr lang="en"/>
              <a:t>performed</a:t>
            </a:r>
            <a:r>
              <a:rPr lang="en"/>
              <a:t> some </a:t>
            </a:r>
            <a:r>
              <a:rPr lang="en"/>
              <a:t>rudimentary</a:t>
            </a:r>
            <a:r>
              <a:rPr lang="en"/>
              <a:t> analysis on the data. </a:t>
            </a:r>
            <a:endParaRPr/>
          </a:p>
          <a:p>
            <a:pPr indent="0" lvl="0" marL="0" rtl="0" algn="l">
              <a:spcBef>
                <a:spcPts val="1200"/>
              </a:spcBef>
              <a:spcAft>
                <a:spcPts val="1200"/>
              </a:spcAft>
              <a:buNone/>
            </a:pPr>
            <a:r>
              <a:rPr lang="en"/>
              <a:t>Here we see that during peak </a:t>
            </a:r>
            <a:r>
              <a:rPr lang="en"/>
              <a:t>commuting</a:t>
            </a:r>
            <a:r>
              <a:rPr lang="en"/>
              <a:t> hours our bike rentals also peak.</a:t>
            </a:r>
            <a:endParaRPr/>
          </a:p>
        </p:txBody>
      </p:sp>
      <p:pic>
        <p:nvPicPr>
          <p:cNvPr id="119" name="Google Shape;119;p17"/>
          <p:cNvPicPr preferRelativeResize="0"/>
          <p:nvPr/>
        </p:nvPicPr>
        <p:blipFill>
          <a:blip r:embed="rId3">
            <a:alphaModFix/>
          </a:blip>
          <a:stretch>
            <a:fillRect/>
          </a:stretch>
        </p:blipFill>
        <p:spPr>
          <a:xfrm>
            <a:off x="515775" y="1853850"/>
            <a:ext cx="3705225" cy="264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 working days</a:t>
            </a:r>
            <a:endParaRPr/>
          </a:p>
        </p:txBody>
      </p:sp>
      <p:sp>
        <p:nvSpPr>
          <p:cNvPr id="125" name="Google Shape;125;p1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a study of how rentals change when it is a standard working day (Monday-Friday) vs a standard non-working day (Weekends and Holidays).</a:t>
            </a:r>
            <a:endParaRPr/>
          </a:p>
        </p:txBody>
      </p:sp>
      <p:sp>
        <p:nvSpPr>
          <p:cNvPr id="126" name="Google Shape;126;p18"/>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18"/>
          <p:cNvPicPr preferRelativeResize="0"/>
          <p:nvPr/>
        </p:nvPicPr>
        <p:blipFill>
          <a:blip r:embed="rId3">
            <a:alphaModFix/>
          </a:blip>
          <a:stretch>
            <a:fillRect/>
          </a:stretch>
        </p:blipFill>
        <p:spPr>
          <a:xfrm>
            <a:off x="4678125" y="1817575"/>
            <a:ext cx="3705225" cy="264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we control for season we see</a:t>
            </a:r>
            <a:endParaRPr/>
          </a:p>
        </p:txBody>
      </p:sp>
      <p:sp>
        <p:nvSpPr>
          <p:cNvPr id="133" name="Google Shape;133;p1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4" name="Google Shape;134;p19"/>
          <p:cNvSpPr txBox="1"/>
          <p:nvPr>
            <p:ph idx="2" type="body"/>
          </p:nvPr>
        </p:nvSpPr>
        <p:spPr>
          <a:xfrm>
            <a:off x="2744104" y="30041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Though the actual </a:t>
            </a:r>
            <a:r>
              <a:rPr lang="en"/>
              <a:t>amount of</a:t>
            </a:r>
            <a:r>
              <a:rPr lang="en"/>
              <a:t> rentals at a given time </a:t>
            </a:r>
            <a:r>
              <a:rPr lang="en"/>
              <a:t>fluctuates</a:t>
            </a:r>
            <a:r>
              <a:rPr lang="en"/>
              <a:t> the peak hours remain the same </a:t>
            </a:r>
            <a:r>
              <a:rPr lang="en"/>
              <a:t>with extremely similar shapes.</a:t>
            </a:r>
            <a:endParaRPr/>
          </a:p>
        </p:txBody>
      </p:sp>
      <p:pic>
        <p:nvPicPr>
          <p:cNvPr id="135" name="Google Shape;135;p19"/>
          <p:cNvPicPr preferRelativeResize="0"/>
          <p:nvPr/>
        </p:nvPicPr>
        <p:blipFill>
          <a:blip r:embed="rId3">
            <a:alphaModFix/>
          </a:blip>
          <a:stretch>
            <a:fillRect/>
          </a:stretch>
        </p:blipFill>
        <p:spPr>
          <a:xfrm>
            <a:off x="405600" y="1719788"/>
            <a:ext cx="2384275" cy="1703929"/>
          </a:xfrm>
          <a:prstGeom prst="rect">
            <a:avLst/>
          </a:prstGeom>
          <a:noFill/>
          <a:ln>
            <a:noFill/>
          </a:ln>
        </p:spPr>
      </p:pic>
      <p:pic>
        <p:nvPicPr>
          <p:cNvPr id="136" name="Google Shape;136;p19"/>
          <p:cNvPicPr preferRelativeResize="0"/>
          <p:nvPr/>
        </p:nvPicPr>
        <p:blipFill>
          <a:blip r:embed="rId4">
            <a:alphaModFix/>
          </a:blip>
          <a:stretch>
            <a:fillRect/>
          </a:stretch>
        </p:blipFill>
        <p:spPr>
          <a:xfrm>
            <a:off x="6235400" y="3423725"/>
            <a:ext cx="2384275" cy="1703929"/>
          </a:xfrm>
          <a:prstGeom prst="rect">
            <a:avLst/>
          </a:prstGeom>
          <a:noFill/>
          <a:ln>
            <a:noFill/>
          </a:ln>
        </p:spPr>
      </p:pic>
      <p:pic>
        <p:nvPicPr>
          <p:cNvPr id="137" name="Google Shape;137;p19"/>
          <p:cNvPicPr preferRelativeResize="0"/>
          <p:nvPr/>
        </p:nvPicPr>
        <p:blipFill>
          <a:blip r:embed="rId5">
            <a:alphaModFix/>
          </a:blip>
          <a:stretch>
            <a:fillRect/>
          </a:stretch>
        </p:blipFill>
        <p:spPr>
          <a:xfrm>
            <a:off x="440975" y="3589650"/>
            <a:ext cx="2384275" cy="1703929"/>
          </a:xfrm>
          <a:prstGeom prst="rect">
            <a:avLst/>
          </a:prstGeom>
          <a:noFill/>
          <a:ln>
            <a:noFill/>
          </a:ln>
        </p:spPr>
      </p:pic>
      <p:pic>
        <p:nvPicPr>
          <p:cNvPr id="138" name="Google Shape;138;p19"/>
          <p:cNvPicPr preferRelativeResize="0"/>
          <p:nvPr/>
        </p:nvPicPr>
        <p:blipFill>
          <a:blip r:embed="rId6">
            <a:alphaModFix/>
          </a:blip>
          <a:stretch>
            <a:fillRect/>
          </a:stretch>
        </p:blipFill>
        <p:spPr>
          <a:xfrm>
            <a:off x="6270775" y="1634900"/>
            <a:ext cx="2384275" cy="170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Bikes rented by month</a:t>
            </a:r>
            <a:endParaRPr/>
          </a:p>
        </p:txBody>
      </p:sp>
      <p:sp>
        <p:nvSpPr>
          <p:cNvPr id="144" name="Google Shape;144;p2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5" name="Google Shape;145;p20"/>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see there does seem to be a strong correlation between month and rentals with the highest average hourly rentals happening in the summer months</a:t>
            </a:r>
            <a:endParaRPr/>
          </a:p>
        </p:txBody>
      </p:sp>
      <p:pic>
        <p:nvPicPr>
          <p:cNvPr id="146" name="Google Shape;146;p20"/>
          <p:cNvPicPr preferRelativeResize="0"/>
          <p:nvPr/>
        </p:nvPicPr>
        <p:blipFill>
          <a:blip r:embed="rId3">
            <a:alphaModFix/>
          </a:blip>
          <a:stretch>
            <a:fillRect/>
          </a:stretch>
        </p:blipFill>
        <p:spPr>
          <a:xfrm>
            <a:off x="798400" y="2006025"/>
            <a:ext cx="3705225" cy="264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temperature effects </a:t>
            </a:r>
            <a:endParaRPr/>
          </a:p>
        </p:txBody>
      </p:sp>
      <p:sp>
        <p:nvSpPr>
          <p:cNvPr id="152" name="Google Shape;152;p21"/>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3" name="Google Shape;153;p21"/>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Given</a:t>
            </a:r>
            <a:r>
              <a:rPr lang="en"/>
              <a:t> the relationship between months and rentals we </a:t>
            </a:r>
            <a:r>
              <a:rPr lang="en"/>
              <a:t>specifically</a:t>
            </a:r>
            <a:r>
              <a:rPr lang="en"/>
              <a:t> explored temperature and bike rentals. The instability in the graph towards the end can be explained by having fewer data points.</a:t>
            </a:r>
            <a:endParaRPr/>
          </a:p>
        </p:txBody>
      </p:sp>
      <p:pic>
        <p:nvPicPr>
          <p:cNvPr id="154" name="Google Shape;154;p21"/>
          <p:cNvPicPr preferRelativeResize="0"/>
          <p:nvPr/>
        </p:nvPicPr>
        <p:blipFill>
          <a:blip r:embed="rId3">
            <a:alphaModFix/>
          </a:blip>
          <a:stretch>
            <a:fillRect/>
          </a:stretch>
        </p:blipFill>
        <p:spPr>
          <a:xfrm>
            <a:off x="534450" y="1885450"/>
            <a:ext cx="3705225" cy="264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