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138110B-C03A-4571-B563-728E5C93DA3B}" type="datetimeFigureOut">
              <a:rPr lang="en-US" smtClean="0"/>
              <a:t>4/30/2020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C7E355B-302F-41E8-8563-4B6471F25C6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138110B-C03A-4571-B563-728E5C93DA3B}"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355B-302F-41E8-8563-4B6471F25C6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138110B-C03A-4571-B563-728E5C93DA3B}"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355B-302F-41E8-8563-4B6471F25C6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138110B-C03A-4571-B563-728E5C93DA3B}"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355B-302F-41E8-8563-4B6471F25C6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138110B-C03A-4571-B563-728E5C93DA3B}"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355B-302F-41E8-8563-4B6471F25C6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138110B-C03A-4571-B563-728E5C93DA3B}"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E355B-302F-41E8-8563-4B6471F25C6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138110B-C03A-4571-B563-728E5C93DA3B}" type="datetimeFigureOut">
              <a:rPr lang="en-US" smtClean="0"/>
              <a:t>4/30/2020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7E355B-302F-41E8-8563-4B6471F25C6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138110B-C03A-4571-B563-728E5C93DA3B}" type="datetimeFigureOut">
              <a:rPr lang="en-US" smtClean="0"/>
              <a:t>4/30/2020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7E355B-302F-41E8-8563-4B6471F25C6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38110B-C03A-4571-B563-728E5C93DA3B}" type="datetimeFigureOut">
              <a:rPr lang="en-US" smtClean="0"/>
              <a:t>4/30/2020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7E355B-302F-41E8-8563-4B6471F25C6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138110B-C03A-4571-B563-728E5C93DA3B}"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E355B-302F-41E8-8563-4B6471F25C6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138110B-C03A-4571-B563-728E5C93DA3B}"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C7E355B-302F-41E8-8563-4B6471F25C63}"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138110B-C03A-4571-B563-728E5C93DA3B}" type="datetimeFigureOut">
              <a:rPr lang="en-US" smtClean="0"/>
              <a:t>4/30/2020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C7E355B-302F-41E8-8563-4B6471F25C63}"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areas_of_Lond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latin typeface="Times New Roman" pitchFamily="18" charset="0"/>
                <a:cs typeface="Times New Roman" pitchFamily="18" charset="0"/>
              </a:rPr>
              <a:t>Capstone project-</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The Battle </a:t>
            </a:r>
            <a:r>
              <a:rPr lang="en-IN" dirty="0">
                <a:latin typeface="Times New Roman" pitchFamily="18" charset="0"/>
                <a:cs typeface="Times New Roman" pitchFamily="18" charset="0"/>
              </a:rPr>
              <a:t>O</a:t>
            </a:r>
            <a:r>
              <a:rPr lang="en-IN" dirty="0" smtClean="0">
                <a:latin typeface="Times New Roman" pitchFamily="18" charset="0"/>
                <a:cs typeface="Times New Roman" pitchFamily="18" charset="0"/>
              </a:rPr>
              <a:t>f Neighbourhoods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itchFamily="18" charset="0"/>
                <a:cs typeface="Times New Roman" pitchFamily="18" charset="0"/>
              </a:rPr>
              <a:t>Increasing revenue of restaurants</a:t>
            </a:r>
            <a:endParaRPr lang="en-US" sz="4000" dirty="0">
              <a:latin typeface="Times New Roman" pitchFamily="18" charset="0"/>
              <a:cs typeface="Times New Roman" pitchFamily="18" charset="0"/>
            </a:endParaRPr>
          </a:p>
        </p:txBody>
      </p:sp>
      <p:pic>
        <p:nvPicPr>
          <p:cNvPr id="4" name="Picture 2" descr="Increase your Revenue &amp; Reduce Costs with Restaurant Management ..."/>
          <p:cNvPicPr>
            <a:picLocks noGrp="1" noChangeAspect="1" noChangeArrowheads="1"/>
          </p:cNvPicPr>
          <p:nvPr>
            <p:ph idx="1"/>
          </p:nvPr>
        </p:nvPicPr>
        <p:blipFill>
          <a:blip r:embed="rId2" cstate="print"/>
          <a:srcRect/>
          <a:stretch>
            <a:fillRect/>
          </a:stretch>
        </p:blipFill>
        <p:spPr bwMode="auto">
          <a:xfrm>
            <a:off x="502920" y="1844824"/>
            <a:ext cx="8138160" cy="3645227"/>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Table of contents:</a:t>
            </a:r>
            <a:endParaRPr lang="en-US" dirty="0"/>
          </a:p>
        </p:txBody>
      </p:sp>
      <p:sp>
        <p:nvSpPr>
          <p:cNvPr id="3" name="Content Placeholder 2"/>
          <p:cNvSpPr>
            <a:spLocks noGrp="1"/>
          </p:cNvSpPr>
          <p:nvPr>
            <p:ph idx="1"/>
          </p:nvPr>
        </p:nvSpPr>
        <p:spPr/>
        <p:txBody>
          <a:bodyPr>
            <a:normAutofit/>
          </a:bodyPr>
          <a:lstStyle/>
          <a:p>
            <a:pPr algn="just">
              <a:lnSpc>
                <a:spcPct val="90000"/>
              </a:lnSpc>
              <a:spcAft>
                <a:spcPts val="600"/>
              </a:spcAft>
              <a:buClr>
                <a:schemeClr val="accent1"/>
              </a:buClr>
              <a:buNone/>
            </a:pPr>
            <a:r>
              <a:rPr lang="en-US" sz="2000" dirty="0" smtClean="0">
                <a:latin typeface="Times New Roman" pitchFamily="18" charset="0"/>
                <a:cs typeface="Times New Roman" pitchFamily="18" charset="0"/>
              </a:rPr>
              <a:t>This work is presented in the following parts as shown below:</a:t>
            </a:r>
          </a:p>
          <a:p>
            <a:pPr algn="just">
              <a:lnSpc>
                <a:spcPct val="90000"/>
              </a:lnSpc>
              <a:spcAft>
                <a:spcPts val="600"/>
              </a:spcAft>
              <a:buClr>
                <a:schemeClr val="accent1"/>
              </a:buClr>
              <a:buNone/>
            </a:pPr>
            <a:endParaRPr lang="en-US" sz="2000" dirty="0" smtClean="0">
              <a:latin typeface="Times New Roman" pitchFamily="18" charset="0"/>
              <a:cs typeface="Times New Roman" pitchFamily="18" charset="0"/>
            </a:endParaRPr>
          </a:p>
          <a:p>
            <a:pPr marL="285750" indent="-285750">
              <a:lnSpc>
                <a:spcPct val="90000"/>
              </a:lnSpc>
              <a:spcAft>
                <a:spcPts val="600"/>
              </a:spcAft>
              <a:buClr>
                <a:schemeClr val="accent1"/>
              </a:buClr>
              <a:buFont typeface="Wingdings" pitchFamily="2" charset="2"/>
              <a:buChar char="§"/>
            </a:pPr>
            <a:r>
              <a:rPr lang="en-US" sz="2000" dirty="0" smtClean="0">
                <a:latin typeface="Times New Roman" pitchFamily="18" charset="0"/>
                <a:cs typeface="Times New Roman" pitchFamily="18" charset="0"/>
              </a:rPr>
              <a:t>   Introduction</a:t>
            </a:r>
          </a:p>
          <a:p>
            <a:pPr marL="285750" indent="-285750">
              <a:lnSpc>
                <a:spcPct val="90000"/>
              </a:lnSpc>
              <a:spcAft>
                <a:spcPts val="600"/>
              </a:spcAft>
              <a:buClr>
                <a:schemeClr val="accent1"/>
              </a:buClr>
              <a:buFont typeface="Wingdings" pitchFamily="2" charset="2"/>
              <a:buChar char="§"/>
            </a:pPr>
            <a:r>
              <a:rPr lang="en-US" sz="2000" dirty="0" smtClean="0">
                <a:latin typeface="Times New Roman" pitchFamily="18" charset="0"/>
                <a:cs typeface="Times New Roman" pitchFamily="18" charset="0"/>
              </a:rPr>
              <a:t>   Data</a:t>
            </a:r>
          </a:p>
          <a:p>
            <a:pPr marL="285750" indent="-285750">
              <a:lnSpc>
                <a:spcPct val="90000"/>
              </a:lnSpc>
              <a:spcAft>
                <a:spcPts val="600"/>
              </a:spcAft>
              <a:buClr>
                <a:schemeClr val="accent1"/>
              </a:buClr>
              <a:buFont typeface="Wingdings" pitchFamily="2" charset="2"/>
              <a:buChar char="§"/>
            </a:pPr>
            <a:r>
              <a:rPr lang="en-US" sz="2000" dirty="0" smtClean="0">
                <a:latin typeface="Times New Roman" pitchFamily="18" charset="0"/>
                <a:cs typeface="Times New Roman" pitchFamily="18" charset="0"/>
              </a:rPr>
              <a:t>   Methodology</a:t>
            </a:r>
          </a:p>
          <a:p>
            <a:pPr marL="285750" indent="-285750">
              <a:lnSpc>
                <a:spcPct val="90000"/>
              </a:lnSpc>
              <a:spcAft>
                <a:spcPts val="600"/>
              </a:spcAft>
              <a:buClr>
                <a:schemeClr val="accent1"/>
              </a:buClr>
              <a:buFont typeface="Wingdings" pitchFamily="2" charset="2"/>
              <a:buChar char="§"/>
            </a:pPr>
            <a:r>
              <a:rPr lang="en-US" sz="2000" dirty="0" smtClean="0">
                <a:latin typeface="Times New Roman" pitchFamily="18" charset="0"/>
                <a:cs typeface="Times New Roman" pitchFamily="18" charset="0"/>
              </a:rPr>
              <a:t>   Result</a:t>
            </a:r>
          </a:p>
          <a:p>
            <a:pPr marL="285750" indent="-285750">
              <a:lnSpc>
                <a:spcPct val="90000"/>
              </a:lnSpc>
              <a:spcAft>
                <a:spcPts val="600"/>
              </a:spcAft>
              <a:buClr>
                <a:schemeClr val="accent1"/>
              </a:buClr>
              <a:buFont typeface="Wingdings" pitchFamily="2" charset="2"/>
              <a:buChar char="§"/>
            </a:pPr>
            <a:r>
              <a:rPr lang="en-US" sz="2000" dirty="0" smtClean="0">
                <a:latin typeface="Times New Roman" pitchFamily="18" charset="0"/>
                <a:cs typeface="Times New Roman" pitchFamily="18" charset="0"/>
              </a:rPr>
              <a:t>   Discussion and Conclusion</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908050"/>
            <a:ext cx="8229600" cy="5218113"/>
          </a:xfrm>
        </p:spPr>
        <p:txBody>
          <a:bodyPr>
            <a:normAutofit/>
          </a:bodyPr>
          <a:lstStyle/>
          <a:p>
            <a:pPr>
              <a:buNone/>
            </a:pPr>
            <a:r>
              <a:rPr lang="en-US" sz="2000" dirty="0" smtClean="0">
                <a:solidFill>
                  <a:schemeClr val="tx2">
                    <a:lumMod val="75000"/>
                  </a:schemeClr>
                </a:solidFill>
                <a:latin typeface="Times New Roman" pitchFamily="18" charset="0"/>
                <a:cs typeface="Times New Roman" pitchFamily="18" charset="0"/>
              </a:rPr>
              <a:t>This project is based on data from Wikipedia and Foursquare.</a:t>
            </a:r>
          </a:p>
          <a:p>
            <a:endParaRPr lang="en-US" sz="2000" dirty="0" smtClean="0">
              <a:solidFill>
                <a:schemeClr val="tx2">
                  <a:lumMod val="75000"/>
                </a:schemeClr>
              </a:solidFill>
              <a:latin typeface="Times New Roman" pitchFamily="18" charset="0"/>
              <a:cs typeface="Times New Roman" pitchFamily="18" charset="0"/>
            </a:endParaRPr>
          </a:p>
          <a:p>
            <a:pPr marL="285750" indent="-285750" algn="just"/>
            <a:r>
              <a:rPr lang="en-US" sz="2000" dirty="0" smtClean="0">
                <a:solidFill>
                  <a:schemeClr val="tx2">
                    <a:lumMod val="75000"/>
                  </a:schemeClr>
                </a:solidFill>
                <a:latin typeface="Times New Roman" pitchFamily="18" charset="0"/>
                <a:cs typeface="Times New Roman" pitchFamily="18" charset="0"/>
              </a:rPr>
              <a:t>The London Area consists of 32 Boroughs and the "City of London". Our data will be from the link - Greater London Area </a:t>
            </a:r>
            <a:r>
              <a:rPr lang="en-US" sz="2000" dirty="0" smtClean="0">
                <a:solidFill>
                  <a:schemeClr val="tx2">
                    <a:lumMod val="75000"/>
                  </a:schemeClr>
                </a:solidFill>
                <a:latin typeface="Times New Roman" pitchFamily="18" charset="0"/>
                <a:cs typeface="Times New Roman" pitchFamily="18" charset="0"/>
                <a:hlinkClick r:id="rId2">
                  <a:extLst>
                    <a:ext uri="{A12FA001-AC4F-418D-AE19-62706E023703}">
                      <ahyp:hlinkClr xmlns="" xmlns:ahyp="http://schemas.microsoft.com/office/drawing/2018/hyperlinkcolor" xmlns:lc="http://schemas.openxmlformats.org/drawingml/2006/lockedCanvas" val="tx"/>
                    </a:ext>
                  </a:extLst>
                </a:hlinkClick>
              </a:rPr>
              <a:t>https://en.wikipedia.org/wiki/List_of_areas_of_London </a:t>
            </a:r>
            <a:endParaRPr lang="en-US" sz="2000" dirty="0" smtClean="0">
              <a:solidFill>
                <a:schemeClr val="tx2">
                  <a:lumMod val="75000"/>
                </a:schemeClr>
              </a:solidFill>
              <a:latin typeface="Times New Roman" pitchFamily="18" charset="0"/>
              <a:cs typeface="Times New Roman" pitchFamily="18" charset="0"/>
            </a:endParaRPr>
          </a:p>
          <a:p>
            <a:pPr marL="285750" indent="-285750" algn="just">
              <a:buNone/>
            </a:pPr>
            <a:endParaRPr lang="en-US" sz="2000" dirty="0" smtClean="0">
              <a:solidFill>
                <a:schemeClr val="tx2">
                  <a:lumMod val="75000"/>
                </a:schemeClr>
              </a:solidFill>
              <a:latin typeface="Times New Roman" pitchFamily="18" charset="0"/>
              <a:cs typeface="Times New Roman" pitchFamily="18" charset="0"/>
            </a:endParaRPr>
          </a:p>
          <a:p>
            <a:pPr marL="285750" indent="-285750" algn="just"/>
            <a:r>
              <a:rPr lang="en-US" sz="2000" dirty="0" smtClean="0">
                <a:solidFill>
                  <a:schemeClr val="tx2">
                    <a:lumMod val="75000"/>
                  </a:schemeClr>
                </a:solidFill>
                <a:latin typeface="Times New Roman" pitchFamily="18" charset="0"/>
                <a:cs typeface="Times New Roman" pitchFamily="18" charset="0"/>
              </a:rPr>
              <a:t>The </a:t>
            </a:r>
            <a:r>
              <a:rPr lang="en-US" sz="2000" dirty="0" err="1" smtClean="0">
                <a:solidFill>
                  <a:schemeClr val="tx2">
                    <a:lumMod val="75000"/>
                  </a:schemeClr>
                </a:solidFill>
                <a:latin typeface="Times New Roman" pitchFamily="18" charset="0"/>
                <a:cs typeface="Times New Roman" pitchFamily="18" charset="0"/>
              </a:rPr>
              <a:t>Geocoder</a:t>
            </a:r>
            <a:r>
              <a:rPr lang="en-US" sz="2000" dirty="0" smtClean="0">
                <a:solidFill>
                  <a:schemeClr val="tx2">
                    <a:lumMod val="75000"/>
                  </a:schemeClr>
                </a:solidFill>
                <a:latin typeface="Times New Roman" pitchFamily="18" charset="0"/>
                <a:cs typeface="Times New Roman" pitchFamily="18" charset="0"/>
              </a:rPr>
              <a:t> package is used to obtain the latitude and longitude of the needed locations.</a:t>
            </a:r>
          </a:p>
          <a:p>
            <a:pPr marL="285750" indent="-285750" algn="just">
              <a:buNone/>
            </a:pPr>
            <a:endParaRPr lang="en-US" sz="2000" dirty="0" smtClean="0">
              <a:solidFill>
                <a:schemeClr val="tx2">
                  <a:lumMod val="75000"/>
                </a:schemeClr>
              </a:solidFill>
              <a:latin typeface="Times New Roman" pitchFamily="18" charset="0"/>
              <a:cs typeface="Times New Roman" pitchFamily="18" charset="0"/>
            </a:endParaRPr>
          </a:p>
          <a:p>
            <a:pPr marL="285750" indent="-285750" algn="just"/>
            <a:r>
              <a:rPr lang="en-US" sz="2000" dirty="0" smtClean="0">
                <a:solidFill>
                  <a:schemeClr val="tx2">
                    <a:lumMod val="75000"/>
                  </a:schemeClr>
                </a:solidFill>
                <a:latin typeface="Times New Roman" pitchFamily="18" charset="0"/>
                <a:cs typeface="Times New Roman" pitchFamily="18" charset="0"/>
              </a:rPr>
              <a:t>The Foursquare API will be used to obtain the South East London Area venues for the geographical location data . These will be used to explore the neighborhoods of London accordingly</a:t>
            </a:r>
            <a:endParaRPr lang="en-US" sz="2000" dirty="0">
              <a:solidFill>
                <a:schemeClr val="tx2">
                  <a:lumMod val="7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US" dirty="0"/>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To increase the revenue of restaurants by analyzing food habits of the customer in the restaurant and  by identifying huge population, new food combinations introducing and attract the customers in that regions.</a:t>
            </a:r>
          </a:p>
          <a:p>
            <a:r>
              <a:rPr lang="en-US" sz="2000" dirty="0">
                <a:latin typeface="Times New Roman" pitchFamily="18" charset="0"/>
                <a:cs typeface="Times New Roman" pitchFamily="18" charset="0"/>
              </a:rPr>
              <a:t>Analytics to use to understand Customer Expectations and increase Revenue:</a:t>
            </a:r>
          </a:p>
          <a:p>
            <a:r>
              <a:rPr lang="en-US" sz="2000" dirty="0">
                <a:latin typeface="Times New Roman" pitchFamily="18" charset="0"/>
                <a:cs typeface="Times New Roman" pitchFamily="18" charset="0"/>
              </a:rPr>
              <a:t>1. Understanding customer’s</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2.Analyse customer behavior</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3.Analyse menu items observing what people are consuming and what they are not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a:t>
            </a:r>
            <a:endParaRPr lang="en-US" dirty="0"/>
          </a:p>
        </p:txBody>
      </p:sp>
      <p:sp>
        <p:nvSpPr>
          <p:cNvPr id="3" name="Content Placeholder 2"/>
          <p:cNvSpPr>
            <a:spLocks noGrp="1"/>
          </p:cNvSpPr>
          <p:nvPr>
            <p:ph idx="1"/>
          </p:nvPr>
        </p:nvSpPr>
        <p:spPr/>
        <p:txBody>
          <a:bodyPr>
            <a:normAutofit/>
          </a:bodyPr>
          <a:lstStyle/>
          <a:p>
            <a:pPr algn="just"/>
            <a:r>
              <a:rPr lang="en-US" sz="2000" dirty="0" smtClean="0">
                <a:latin typeface="Times New Roman" pitchFamily="18" charset="0"/>
                <a:cs typeface="Times New Roman" pitchFamily="18" charset="0"/>
              </a:rPr>
              <a:t>There are total of 422 restaurants in Croydon, London out of which 52 are Indian cuisines.</a:t>
            </a:r>
          </a:p>
          <a:p>
            <a:pPr algn="just">
              <a:buNone/>
            </a:pP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revenues of these 52 Indian restaurants has to be increased.</a:t>
            </a:r>
          </a:p>
          <a:p>
            <a:pPr algn="just">
              <a:buNone/>
            </a:pP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population of Croydon is 372752 and I will find the average customers visiting this Indian restaurants and I will find out their orders by their visits. </a:t>
            </a:r>
          </a:p>
          <a:p>
            <a:pPr algn="just">
              <a:buNone/>
            </a:pP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A new food item with the same taste  will be introduced for the customer in the next visit</a:t>
            </a:r>
            <a:r>
              <a:rPr lang="en-US" sz="2000" dirty="0" smtClean="0"/>
              <a:t>. </a:t>
            </a: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normAutofit fontScale="90000"/>
          </a:bodyPr>
          <a:lstStyle/>
          <a:p>
            <a:r>
              <a:rPr lang="en-US" b="1" i="1" cap="all" spc="200" dirty="0" smtClean="0">
                <a:solidFill>
                  <a:schemeClr val="tx1">
                    <a:lumMod val="95000"/>
                    <a:lumOff val="5000"/>
                  </a:schemeClr>
                </a:solidFill>
              </a:rPr>
              <a:t> </a:t>
            </a:r>
            <a:r>
              <a:rPr lang="en-US" sz="2200" b="1" i="1" cap="all" spc="200" dirty="0" smtClean="0">
                <a:solidFill>
                  <a:schemeClr val="tx1">
                    <a:lumMod val="95000"/>
                    <a:lumOff val="5000"/>
                  </a:schemeClr>
                </a:solidFill>
                <a:latin typeface="Times New Roman" pitchFamily="18" charset="0"/>
                <a:cs typeface="Times New Roman" pitchFamily="18" charset="0"/>
              </a:rPr>
              <a:t>the neighborhoods in South East London will be clustered based on the processed data</a:t>
            </a:r>
            <a:endParaRPr lang="en-US" sz="2200" b="1" i="1"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611560" y="1484784"/>
            <a:ext cx="8147248" cy="47525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Croydon area</a:t>
            </a:r>
            <a:endParaRPr lang="en-US" dirty="0"/>
          </a:p>
        </p:txBody>
      </p:sp>
      <p:pic>
        <p:nvPicPr>
          <p:cNvPr id="5" name="Picture 2"/>
          <p:cNvPicPr>
            <a:picLocks noGrp="1" noChangeAspect="1" noChangeArrowheads="1"/>
          </p:cNvPicPr>
          <p:nvPr>
            <p:ph idx="1"/>
          </p:nvPr>
        </p:nvPicPr>
        <p:blipFill>
          <a:blip r:embed="rId2" cstate="print"/>
          <a:srcRect/>
          <a:stretch>
            <a:fillRect/>
          </a:stretch>
        </p:blipFill>
        <p:spPr bwMode="auto">
          <a:xfrm>
            <a:off x="1763688" y="1772816"/>
            <a:ext cx="5688632" cy="39153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981075"/>
            <a:ext cx="8229600" cy="5145088"/>
          </a:xfrm>
        </p:spPr>
        <p:txBody>
          <a:bodyPr>
            <a:normAutofit/>
          </a:bodyPr>
          <a:lstStyle/>
          <a:p>
            <a:r>
              <a:rPr lang="en-IN" sz="2200" b="1" dirty="0">
                <a:latin typeface="Times New Roman" pitchFamily="18" charset="0"/>
                <a:cs typeface="Times New Roman" pitchFamily="18" charset="0"/>
              </a:rPr>
              <a:t>Results</a:t>
            </a:r>
            <a:r>
              <a:rPr lang="en-IN" sz="2200" dirty="0">
                <a:latin typeface="Times New Roman" pitchFamily="18" charset="0"/>
                <a:cs typeface="Times New Roman" pitchFamily="18" charset="0"/>
              </a:rPr>
              <a:t>:</a:t>
            </a:r>
            <a:endParaRPr lang="en-US" sz="2200" dirty="0">
              <a:latin typeface="Times New Roman" pitchFamily="18" charset="0"/>
              <a:cs typeface="Times New Roman" pitchFamily="18" charset="0"/>
            </a:endParaRPr>
          </a:p>
          <a:p>
            <a:pPr algn="just">
              <a:buNone/>
            </a:pPr>
            <a:r>
              <a:rPr lang="en-IN" sz="2200" dirty="0">
                <a:latin typeface="Times New Roman" pitchFamily="18" charset="0"/>
                <a:cs typeface="Times New Roman" pitchFamily="18" charset="0"/>
              </a:rPr>
              <a:t> </a:t>
            </a:r>
            <a:r>
              <a:rPr lang="en-IN" sz="2200" dirty="0" smtClean="0">
                <a:latin typeface="Times New Roman" pitchFamily="18" charset="0"/>
                <a:cs typeface="Times New Roman" pitchFamily="18" charset="0"/>
              </a:rPr>
              <a:t>    The </a:t>
            </a:r>
            <a:r>
              <a:rPr lang="en-IN" sz="2200" dirty="0">
                <a:latin typeface="Times New Roman" pitchFamily="18" charset="0"/>
                <a:cs typeface="Times New Roman" pitchFamily="18" charset="0"/>
              </a:rPr>
              <a:t>restaurants spots are identified in the folium map by the areas where the population is in huge numbers and thereby revenues can be increased with the setup of new restaurants and if restaurants are already present in that area then new items will be introduced in the menu.</a:t>
            </a:r>
            <a:endParaRPr lang="en-US" sz="2200" dirty="0">
              <a:latin typeface="Times New Roman" pitchFamily="18" charset="0"/>
              <a:cs typeface="Times New Roman" pitchFamily="18" charset="0"/>
            </a:endParaRPr>
          </a:p>
          <a:p>
            <a:r>
              <a:rPr lang="en-IN" sz="2200" b="1" dirty="0">
                <a:latin typeface="Times New Roman" pitchFamily="18" charset="0"/>
                <a:cs typeface="Times New Roman" pitchFamily="18" charset="0"/>
              </a:rPr>
              <a:t>Conclusion:</a:t>
            </a:r>
            <a:endParaRPr lang="en-US" sz="2200" dirty="0">
              <a:latin typeface="Times New Roman" pitchFamily="18" charset="0"/>
              <a:cs typeface="Times New Roman" pitchFamily="18" charset="0"/>
            </a:endParaRPr>
          </a:p>
          <a:p>
            <a:pPr>
              <a:buNone/>
            </a:pPr>
            <a:r>
              <a:rPr lang="en-IN" sz="2200" dirty="0" smtClean="0">
                <a:latin typeface="Times New Roman" pitchFamily="18" charset="0"/>
                <a:cs typeface="Times New Roman" pitchFamily="18" charset="0"/>
              </a:rPr>
              <a:t>      More </a:t>
            </a:r>
            <a:r>
              <a:rPr lang="en-IN" sz="2200" dirty="0">
                <a:latin typeface="Times New Roman" pitchFamily="18" charset="0"/>
                <a:cs typeface="Times New Roman" pitchFamily="18" charset="0"/>
              </a:rPr>
              <a:t>number of Indian recipes will be introduced in the Indian restaurants thereby increasing the sales of restaurants in all the boroughs of London</a:t>
            </a:r>
            <a:endParaRPr lang="en-US" sz="2200" dirty="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TotalTime>
  <Words>345</Words>
  <Application>Microsoft Office PowerPoint</Application>
  <PresentationFormat>On-screen Show (4:3)</PresentationFormat>
  <Paragraphs>35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Capstone project- The Battle Of Neighbourhoods</vt:lpstr>
      <vt:lpstr>Increasing revenue of restaurants</vt:lpstr>
      <vt:lpstr>Table of contents:</vt:lpstr>
      <vt:lpstr>Slide 4</vt:lpstr>
      <vt:lpstr>Introduction</vt:lpstr>
      <vt:lpstr>Methodology</vt:lpstr>
      <vt:lpstr> the neighborhoods in South East London will be clustered based on the processed data</vt:lpstr>
      <vt:lpstr>Croydon area</vt:lpstr>
      <vt:lpstr>Slide 9</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The Battle Of Neighbourhoods</dc:title>
  <dc:creator>AMMA BHAVANI</dc:creator>
  <cp:lastModifiedBy>AMMA BHAVANI</cp:lastModifiedBy>
  <cp:revision>2</cp:revision>
  <dcterms:created xsi:type="dcterms:W3CDTF">2020-04-30T11:16:53Z</dcterms:created>
  <dcterms:modified xsi:type="dcterms:W3CDTF">2020-04-30T11:33:56Z</dcterms:modified>
</cp:coreProperties>
</file>