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10a13b1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10a13b1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310a13b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310a13b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10a13b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10a13b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10a13b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10a13b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10a13b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310a13b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10a13b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10a13b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24697e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24697e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24697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24697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10a13b1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10a13b1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809400" y="2077725"/>
            <a:ext cx="7525200" cy="8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FLOOD RISK MODELLING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2500" y="4279275"/>
            <a:ext cx="5422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Samhita Kanaparthy (2018121005)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Shivani Chepuri (2018122004)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Thank you..</a:t>
            </a:r>
            <a:endParaRPr b="1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500750" y="133975"/>
            <a:ext cx="78570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accent5"/>
                </a:solidFill>
                <a:highlight>
                  <a:schemeClr val="lt1"/>
                </a:highlight>
              </a:rPr>
              <a:t>Purpose:</a:t>
            </a:r>
            <a:endParaRPr sz="2000" u="sng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Identify at-risk infrastructure and population.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Develop stronger preparedness measures for future flood events.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Planning flood mitigation measures.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For the sustainable planning of land and urban areas.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accent5"/>
                </a:solidFill>
                <a:highlight>
                  <a:schemeClr val="lt1"/>
                </a:highlight>
              </a:rPr>
              <a:t>Motivation:</a:t>
            </a:r>
            <a:endParaRPr sz="2000" u="sng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Intensity and damage created by some floods in India exposes the lack of capacity within institutions to respond to hydro- meteorological events in the country. 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Eg. Kerala in July ’19 and Bihar in August ’19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611100" y="163425"/>
            <a:ext cx="7921800" cy="4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accent5"/>
                </a:solidFill>
                <a:highlight>
                  <a:schemeClr val="lt1"/>
                </a:highlight>
              </a:rPr>
              <a:t>Objectives: </a:t>
            </a:r>
            <a:endParaRPr sz="2000" u="sng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A study of vulnerability and risk due to floods in particular to a geographical location, by doing Risk Assessment.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To develop a prototype that provides the assessment of flood consequences. 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Vulnerability or Damage Analysis due to floods.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accent5"/>
                </a:solidFill>
                <a:highlight>
                  <a:schemeClr val="lt1"/>
                </a:highlight>
              </a:rPr>
              <a:t>Software Requirement:</a:t>
            </a:r>
            <a:endParaRPr sz="20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QGIS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38650" y="487675"/>
            <a:ext cx="78570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accent5"/>
                </a:solidFill>
              </a:rPr>
              <a:t>D</a:t>
            </a:r>
            <a:r>
              <a:rPr lang="en-GB" sz="2000" u="sng">
                <a:solidFill>
                  <a:schemeClr val="accent5"/>
                </a:solidFill>
              </a:rPr>
              <a:t>ata Requirements:</a:t>
            </a:r>
            <a:endParaRPr sz="2000" u="sng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S</a:t>
            </a:r>
            <a:r>
              <a:rPr lang="en-GB" sz="2000">
                <a:solidFill>
                  <a:srgbClr val="FFFFFF"/>
                </a:solidFill>
              </a:rPr>
              <a:t>atellite Images (.TIF) of a location. Land use and Land cover data for some implementations. </a:t>
            </a:r>
            <a:r>
              <a:rPr lang="en-GB" sz="2000"/>
              <a:t>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</a:rPr>
              <a:t>Source website: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</a:rPr>
              <a:t>EarthExplorer, etc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</a:rPr>
              <a:t>Input: </a:t>
            </a: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Tentatively, we choose “</a:t>
            </a:r>
            <a:r>
              <a:rPr b="1" lang="en-GB" sz="2000">
                <a:solidFill>
                  <a:srgbClr val="FFFFFF"/>
                </a:solidFill>
                <a:highlight>
                  <a:schemeClr val="lt1"/>
                </a:highlight>
              </a:rPr>
              <a:t>Visakhapatnam</a:t>
            </a: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” district (Andhra Pradesh State), as the area for risk analysis. We consider data of for a </a:t>
            </a:r>
            <a:r>
              <a:rPr b="1" lang="en-GB" sz="2000">
                <a:solidFill>
                  <a:srgbClr val="FFFFFF"/>
                </a:solidFill>
                <a:highlight>
                  <a:schemeClr val="lt1"/>
                </a:highlight>
              </a:rPr>
              <a:t>duration of 4 years</a:t>
            </a: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 (between 14th Oct 2010 - 14th Oct 2014)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highlight>
                  <a:schemeClr val="lt1"/>
                </a:highlight>
              </a:rPr>
              <a:t>Output: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Analysis of the processed input which can give us the measure of risk in the disaster.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38650" y="487675"/>
            <a:ext cx="78570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accent5"/>
                </a:solidFill>
                <a:highlight>
                  <a:schemeClr val="lt1"/>
                </a:highlight>
              </a:rPr>
              <a:t>Flood Risk Assessment Framework</a:t>
            </a:r>
            <a:endParaRPr sz="2000" u="sng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0" y="1370600"/>
            <a:ext cx="7720299" cy="3398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38650" y="487675"/>
            <a:ext cx="78570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accent5"/>
                </a:solidFill>
                <a:highlight>
                  <a:schemeClr val="lt1"/>
                </a:highlight>
              </a:rPr>
              <a:t>Implementation Details:</a:t>
            </a:r>
            <a:endParaRPr sz="2000" u="sng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-GB" sz="2000" u="sng">
                <a:solidFill>
                  <a:srgbClr val="FFFFFF"/>
                </a:solidFill>
                <a:highlight>
                  <a:schemeClr val="lt1"/>
                </a:highlight>
              </a:rPr>
              <a:t>Probability of Flooding:</a:t>
            </a: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 Historical assessment of floods in an area</a:t>
            </a:r>
            <a:endParaRPr i="1" sz="2000" u="sng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i="1" lang="en-GB" sz="2000" u="sng">
                <a:solidFill>
                  <a:srgbClr val="FFFFFF"/>
                </a:solidFill>
                <a:highlight>
                  <a:schemeClr val="lt1"/>
                </a:highlight>
              </a:rPr>
              <a:t>Hazard Assessment:</a:t>
            </a: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 Calculation of variable parameters of floodwater, eg. Depth.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i="1" lang="en-GB" sz="2000" u="sng">
                <a:solidFill>
                  <a:srgbClr val="FFFFFF"/>
                </a:solidFill>
                <a:highlight>
                  <a:schemeClr val="lt1"/>
                </a:highlight>
              </a:rPr>
              <a:t>Receptors/Exposure:</a:t>
            </a: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 Land use data processing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i="1" lang="en-GB" sz="2000" u="sng">
                <a:solidFill>
                  <a:schemeClr val="dk1"/>
                </a:solidFill>
                <a:highlight>
                  <a:schemeClr val="lt1"/>
                </a:highlight>
              </a:rPr>
              <a:t>Vulnerability Assessment: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Estimation of depth–damage curve/function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Generation of Flood Risk and Vulnerability/Damage maps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25" y="893375"/>
            <a:ext cx="3403450" cy="33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100" y="893375"/>
            <a:ext cx="4899075" cy="33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778650" y="4772375"/>
            <a:ext cx="322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**These are images from 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338650" y="487675"/>
            <a:ext cx="78570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accent5"/>
                </a:solidFill>
                <a:highlight>
                  <a:schemeClr val="lt1"/>
                </a:highlight>
              </a:rPr>
              <a:t>Work Done:</a:t>
            </a:r>
            <a:endParaRPr sz="2000" u="sng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Decided the factors which can be estimated for risk assessment 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Finalized the Framework for modelling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Started with Hazard estimation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Getting used to QGIS software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Generation of flood maps and Calculation of water depth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38650" y="487675"/>
            <a:ext cx="78570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accent5"/>
                </a:solidFill>
                <a:highlight>
                  <a:schemeClr val="lt1"/>
                </a:highlight>
              </a:rPr>
              <a:t>Applications</a:t>
            </a:r>
            <a:r>
              <a:rPr lang="en-GB" sz="2000">
                <a:solidFill>
                  <a:schemeClr val="accent5"/>
                </a:solidFill>
                <a:highlight>
                  <a:schemeClr val="lt1"/>
                </a:highlight>
              </a:rPr>
              <a:t>:</a:t>
            </a:r>
            <a:endParaRPr sz="20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Development of strategic flood </a:t>
            </a: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risk </a:t>
            </a:r>
            <a:r>
              <a:rPr b="1" lang="en-GB" sz="2000">
                <a:solidFill>
                  <a:srgbClr val="FFFFFF"/>
                </a:solidFill>
                <a:highlight>
                  <a:schemeClr val="lt1"/>
                </a:highlight>
              </a:rPr>
              <a:t>management plans</a:t>
            </a:r>
            <a:endParaRPr b="1"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Identifying the most appropriate areas to undertake development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Informing public about flood hazards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Emergency planning and evacuation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Asset management plans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highlight>
                  <a:schemeClr val="lt1"/>
                </a:highlight>
              </a:rPr>
              <a:t>Flood forecasting and warning systems</a:t>
            </a:r>
            <a:endParaRPr sz="20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