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snapToObjects="1">
      <p:cViewPr varScale="1">
        <p:scale>
          <a:sx n="83" d="100"/>
          <a:sy n="83" d="100"/>
        </p:scale>
        <p:origin x="82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595B1A-94E8-9201-6B05-455449863598}"/>
              </a:ext>
            </a:extLst>
          </p:cNvPr>
          <p:cNvSpPr>
            <a:spLocks noGrp="1"/>
          </p:cNvSpPr>
          <p:nvPr>
            <p:ph type="ctrTitle"/>
          </p:nvPr>
        </p:nvSpPr>
        <p:spPr/>
        <p:txBody>
          <a:bodyPr/>
          <a:lstStyle/>
          <a:p>
            <a:endParaRPr lang="en-IN"/>
          </a:p>
        </p:txBody>
      </p:sp>
      <p:pic>
        <p:nvPicPr>
          <p:cNvPr id="9" name="Picture 8">
            <a:extLst>
              <a:ext uri="{FF2B5EF4-FFF2-40B4-BE49-F238E27FC236}">
                <a16:creationId xmlns:a16="http://schemas.microsoft.com/office/drawing/2014/main" id="{DD8154B8-F809-11E4-4BCC-645FE27D925D}"/>
              </a:ext>
            </a:extLst>
          </p:cNvPr>
          <p:cNvPicPr>
            <a:picLocks noChangeAspect="1"/>
          </p:cNvPicPr>
          <p:nvPr/>
        </p:nvPicPr>
        <p:blipFill>
          <a:blip r:embed="rId2"/>
          <a:stretch>
            <a:fillRect/>
          </a:stretch>
        </p:blipFill>
        <p:spPr>
          <a:xfrm>
            <a:off x="0" y="904779"/>
            <a:ext cx="9144000" cy="50484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lumMod val="75000"/>
                  </a:schemeClr>
                </a:solidFill>
                <a:latin typeface="Algerian" panose="04020705040A02060702" pitchFamily="82" charset="0"/>
              </a:rPr>
              <a:t>Key Functional Modules</a:t>
            </a:r>
          </a:p>
        </p:txBody>
      </p:sp>
      <p:sp>
        <p:nvSpPr>
          <p:cNvPr id="3" name="Content Placeholder 2"/>
          <p:cNvSpPr>
            <a:spLocks noGrp="1"/>
          </p:cNvSpPr>
          <p:nvPr>
            <p:ph idx="1"/>
          </p:nvPr>
        </p:nvSpPr>
        <p:spPr>
          <a:xfrm>
            <a:off x="532614" y="1826444"/>
            <a:ext cx="8229600" cy="4525963"/>
          </a:xfrm>
        </p:spPr>
        <p:txBody>
          <a:bodyPr/>
          <a:lstStyle/>
          <a:p>
            <a:pPr marL="0" indent="0">
              <a:buNone/>
            </a:pPr>
            <a:r>
              <a:rPr dirty="0">
                <a:latin typeface="Centaur" panose="02030504050205020304" pitchFamily="18" charset="0"/>
              </a:rPr>
              <a:t>1. Smart Patient Management</a:t>
            </a:r>
          </a:p>
          <a:p>
            <a:pPr marL="0" indent="0">
              <a:buNone/>
            </a:pPr>
            <a:r>
              <a:rPr dirty="0">
                <a:latin typeface="Centaur" panose="02030504050205020304" pitchFamily="18" charset="0"/>
              </a:rPr>
              <a:t>   - Register new patients</a:t>
            </a:r>
          </a:p>
          <a:p>
            <a:pPr marL="0" indent="0">
              <a:buNone/>
            </a:pPr>
            <a:r>
              <a:rPr dirty="0">
                <a:latin typeface="Centaur" panose="02030504050205020304" pitchFamily="18" charset="0"/>
              </a:rPr>
              <a:t>   - Update/view patient history</a:t>
            </a:r>
          </a:p>
          <a:p>
            <a:pPr marL="0" indent="0">
              <a:buNone/>
            </a:pPr>
            <a:r>
              <a:rPr dirty="0">
                <a:latin typeface="Centaur" panose="02030504050205020304" pitchFamily="18" charset="0"/>
              </a:rPr>
              <a:t>2. Instant Appointment Scheduler</a:t>
            </a:r>
          </a:p>
          <a:p>
            <a:pPr marL="0" indent="0">
              <a:buNone/>
            </a:pPr>
            <a:r>
              <a:rPr dirty="0">
                <a:latin typeface="Centaur" panose="02030504050205020304" pitchFamily="18" charset="0"/>
              </a:rPr>
              <a:t>   - Book, modify, or cancel appointments</a:t>
            </a:r>
          </a:p>
          <a:p>
            <a:pPr marL="0" indent="0">
              <a:buNone/>
            </a:pPr>
            <a:r>
              <a:rPr dirty="0">
                <a:latin typeface="Centaur" panose="02030504050205020304" pitchFamily="18" charset="0"/>
              </a:rPr>
              <a:t>   - Real-time conflict prevention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5">
                    <a:lumMod val="75000"/>
                  </a:schemeClr>
                </a:solidFill>
                <a:latin typeface="Algerian" panose="04020705040A02060702" pitchFamily="82" charset="0"/>
              </a:rPr>
              <a:t>Key Functional Modules</a:t>
            </a:r>
          </a:p>
        </p:txBody>
      </p:sp>
      <p:sp>
        <p:nvSpPr>
          <p:cNvPr id="3" name="Content Placeholder 2"/>
          <p:cNvSpPr>
            <a:spLocks noGrp="1"/>
          </p:cNvSpPr>
          <p:nvPr>
            <p:ph idx="1"/>
          </p:nvPr>
        </p:nvSpPr>
        <p:spPr>
          <a:xfrm>
            <a:off x="457200" y="1892431"/>
            <a:ext cx="8229600" cy="4525963"/>
          </a:xfrm>
        </p:spPr>
        <p:txBody>
          <a:bodyPr/>
          <a:lstStyle/>
          <a:p>
            <a:pPr marL="0" indent="0">
              <a:buNone/>
            </a:pPr>
            <a:r>
              <a:rPr dirty="0">
                <a:latin typeface="Centaur" panose="02030504050205020304" pitchFamily="18" charset="0"/>
              </a:rPr>
              <a:t>3. Doctor Directory &amp; Shift Management</a:t>
            </a:r>
          </a:p>
          <a:p>
            <a:pPr marL="0" indent="0">
              <a:buNone/>
            </a:pPr>
            <a:r>
              <a:rPr dirty="0">
                <a:latin typeface="Centaur" panose="02030504050205020304" pitchFamily="18" charset="0"/>
              </a:rPr>
              <a:t>   - Add/edit doctor profiles</a:t>
            </a:r>
          </a:p>
          <a:p>
            <a:pPr marL="0" indent="0">
              <a:buNone/>
            </a:pPr>
            <a:r>
              <a:rPr dirty="0">
                <a:latin typeface="Centaur" panose="02030504050205020304" pitchFamily="18" charset="0"/>
              </a:rPr>
              <a:t>   - View doctor availability</a:t>
            </a:r>
          </a:p>
          <a:p>
            <a:pPr marL="0" indent="0">
              <a:buNone/>
            </a:pPr>
            <a:r>
              <a:rPr dirty="0">
                <a:latin typeface="Centaur" panose="02030504050205020304" pitchFamily="18" charset="0"/>
              </a:rPr>
              <a:t>4. Automated Billing System</a:t>
            </a:r>
          </a:p>
          <a:p>
            <a:pPr marL="0" indent="0">
              <a:buNone/>
            </a:pPr>
            <a:r>
              <a:rPr dirty="0">
                <a:latin typeface="Centaur" panose="02030504050205020304" pitchFamily="18" charset="0"/>
              </a:rPr>
              <a:t>   - Generate bills post-consultation</a:t>
            </a:r>
          </a:p>
          <a:p>
            <a:pPr marL="0" indent="0">
              <a:buNone/>
            </a:pPr>
            <a:r>
              <a:rPr dirty="0">
                <a:latin typeface="Centaur" panose="02030504050205020304" pitchFamily="18" charset="0"/>
              </a:rPr>
              <a:t>   - Secure billing history access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5">
                    <a:lumMod val="75000"/>
                  </a:schemeClr>
                </a:solidFill>
                <a:latin typeface="Algerian" panose="04020705040A02060702" pitchFamily="82" charset="0"/>
              </a:rPr>
              <a:t>User Role Management</a:t>
            </a:r>
          </a:p>
        </p:txBody>
      </p:sp>
      <p:sp>
        <p:nvSpPr>
          <p:cNvPr id="3" name="Content Placeholder 2"/>
          <p:cNvSpPr>
            <a:spLocks noGrp="1"/>
          </p:cNvSpPr>
          <p:nvPr>
            <p:ph idx="1"/>
          </p:nvPr>
        </p:nvSpPr>
        <p:spPr>
          <a:xfrm>
            <a:off x="523188" y="1958419"/>
            <a:ext cx="8229600" cy="4525963"/>
          </a:xfrm>
        </p:spPr>
        <p:txBody>
          <a:bodyPr/>
          <a:lstStyle/>
          <a:p>
            <a:pPr marL="0" indent="0">
              <a:buNone/>
            </a:pPr>
            <a:r>
              <a:rPr dirty="0">
                <a:latin typeface="Centaur" panose="02030504050205020304" pitchFamily="18" charset="0"/>
              </a:rPr>
              <a:t>• Admin – Full control over users and system settings</a:t>
            </a:r>
          </a:p>
          <a:p>
            <a:pPr marL="0" indent="0">
              <a:buNone/>
            </a:pPr>
            <a:r>
              <a:rPr dirty="0">
                <a:latin typeface="Centaur" panose="02030504050205020304" pitchFamily="18" charset="0"/>
              </a:rPr>
              <a:t>• Doctor – View appointments, update availability</a:t>
            </a:r>
          </a:p>
          <a:p>
            <a:pPr marL="0" indent="0">
              <a:buNone/>
            </a:pPr>
            <a:r>
              <a:rPr dirty="0">
                <a:latin typeface="Centaur" panose="02030504050205020304" pitchFamily="18" charset="0"/>
              </a:rPr>
              <a:t>• Patient – Book appointments, view history</a:t>
            </a:r>
          </a:p>
          <a:p>
            <a:pPr marL="0" indent="0">
              <a:buNone/>
            </a:pPr>
            <a:r>
              <a:rPr dirty="0">
                <a:latin typeface="Centaur" panose="02030504050205020304" pitchFamily="18" charset="0"/>
              </a:rPr>
              <a:t>• All access is securely role-based with authentication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5">
                    <a:lumMod val="75000"/>
                  </a:schemeClr>
                </a:solidFill>
                <a:latin typeface="Algerian" panose="04020705040A02060702" pitchFamily="82" charset="0"/>
              </a:rPr>
              <a:t>Security Features</a:t>
            </a:r>
          </a:p>
        </p:txBody>
      </p:sp>
      <p:sp>
        <p:nvSpPr>
          <p:cNvPr id="3" name="Content Placeholder 2"/>
          <p:cNvSpPr>
            <a:spLocks noGrp="1"/>
          </p:cNvSpPr>
          <p:nvPr>
            <p:ph idx="1"/>
          </p:nvPr>
        </p:nvSpPr>
        <p:spPr/>
        <p:txBody>
          <a:bodyPr/>
          <a:lstStyle/>
          <a:p>
            <a:pPr marL="0" indent="0">
              <a:buNone/>
            </a:pPr>
            <a:r>
              <a:rPr dirty="0">
                <a:latin typeface="Centaur" panose="02030504050205020304" pitchFamily="18" charset="0"/>
              </a:rPr>
              <a:t>• Session-based authentication</a:t>
            </a:r>
          </a:p>
          <a:p>
            <a:pPr marL="0" indent="0">
              <a:buNone/>
            </a:pPr>
            <a:r>
              <a:rPr dirty="0">
                <a:latin typeface="Centaur" panose="02030504050205020304" pitchFamily="18" charset="0"/>
              </a:rPr>
              <a:t>• </a:t>
            </a:r>
            <a:r>
              <a:rPr dirty="0" err="1">
                <a:latin typeface="Centaur" panose="02030504050205020304" pitchFamily="18" charset="0"/>
              </a:rPr>
              <a:t>BCrypt</a:t>
            </a:r>
            <a:r>
              <a:rPr dirty="0">
                <a:latin typeface="Centaur" panose="02030504050205020304" pitchFamily="18" charset="0"/>
              </a:rPr>
              <a:t> password hashing</a:t>
            </a:r>
          </a:p>
          <a:p>
            <a:pPr marL="0" indent="0">
              <a:buNone/>
            </a:pPr>
            <a:r>
              <a:rPr dirty="0">
                <a:latin typeface="Centaur" panose="02030504050205020304" pitchFamily="18" charset="0"/>
              </a:rPr>
              <a:t>• Role-based access control</a:t>
            </a:r>
          </a:p>
          <a:p>
            <a:pPr marL="0" indent="0">
              <a:buNone/>
            </a:pPr>
            <a:r>
              <a:rPr dirty="0">
                <a:latin typeface="Centaur" panose="02030504050205020304" pitchFamily="18" charset="0"/>
              </a:rPr>
              <a:t>• Input validation and data sanitization against attacks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lumMod val="75000"/>
                  </a:schemeClr>
                </a:solidFill>
                <a:latin typeface="Algerian" panose="04020705040A02060702" pitchFamily="82" charset="0"/>
              </a:rPr>
              <a:t>Performance Optimization</a:t>
            </a:r>
          </a:p>
        </p:txBody>
      </p:sp>
      <p:sp>
        <p:nvSpPr>
          <p:cNvPr id="3" name="Content Placeholder 2"/>
          <p:cNvSpPr>
            <a:spLocks noGrp="1"/>
          </p:cNvSpPr>
          <p:nvPr>
            <p:ph idx="1"/>
          </p:nvPr>
        </p:nvSpPr>
        <p:spPr>
          <a:xfrm>
            <a:off x="457200" y="1901858"/>
            <a:ext cx="8229600" cy="4525963"/>
          </a:xfrm>
        </p:spPr>
        <p:txBody>
          <a:bodyPr/>
          <a:lstStyle/>
          <a:p>
            <a:pPr marL="0" indent="0">
              <a:buNone/>
            </a:pPr>
            <a:r>
              <a:rPr dirty="0">
                <a:latin typeface="Centaur" panose="02030504050205020304" pitchFamily="18" charset="0"/>
              </a:rPr>
              <a:t>• Indexing in MongoDB for fast lookups</a:t>
            </a:r>
          </a:p>
          <a:p>
            <a:pPr marL="0" indent="0">
              <a:buNone/>
            </a:pPr>
            <a:r>
              <a:rPr dirty="0">
                <a:latin typeface="Centaur" panose="02030504050205020304" pitchFamily="18" charset="0"/>
              </a:rPr>
              <a:t>• Optimized queries for real-time responsiveness</a:t>
            </a:r>
          </a:p>
          <a:p>
            <a:pPr marL="0" indent="0">
              <a:buNone/>
            </a:pPr>
            <a:r>
              <a:rPr dirty="0">
                <a:latin typeface="Centaur" panose="02030504050205020304" pitchFamily="18" charset="0"/>
              </a:rPr>
              <a:t>• Connection pooling to manage concurrent users efficiently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chemeClr val="tx2">
                    <a:lumMod val="75000"/>
                  </a:schemeClr>
                </a:solidFill>
                <a:latin typeface="Algerian" panose="04020705040A02060702" pitchFamily="82" charset="0"/>
              </a:rPr>
              <a:t>User Experience (UX) Highlights</a:t>
            </a:r>
          </a:p>
        </p:txBody>
      </p:sp>
      <p:sp>
        <p:nvSpPr>
          <p:cNvPr id="3" name="Content Placeholder 2"/>
          <p:cNvSpPr>
            <a:spLocks noGrp="1"/>
          </p:cNvSpPr>
          <p:nvPr>
            <p:ph idx="1"/>
          </p:nvPr>
        </p:nvSpPr>
        <p:spPr/>
        <p:txBody>
          <a:bodyPr/>
          <a:lstStyle/>
          <a:p>
            <a:pPr marL="0" indent="0">
              <a:buNone/>
            </a:pPr>
            <a:r>
              <a:rPr dirty="0"/>
              <a:t>• Mobile-responsive layout using Bootstrap 5</a:t>
            </a:r>
          </a:p>
          <a:p>
            <a:pPr marL="0" indent="0">
              <a:buNone/>
            </a:pPr>
            <a:r>
              <a:rPr dirty="0"/>
              <a:t>• Interactive forms via AJAX</a:t>
            </a:r>
          </a:p>
          <a:p>
            <a:pPr marL="0" indent="0">
              <a:buNone/>
            </a:pPr>
            <a:r>
              <a:rPr dirty="0"/>
              <a:t>• Clean interface with jQuery-enhanced elements</a:t>
            </a:r>
          </a:p>
          <a:p>
            <a:pPr marL="0" indent="0">
              <a:buNone/>
            </a:pPr>
            <a:r>
              <a:rPr dirty="0"/>
              <a:t>• Seamless transitions and dynamic updates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chemeClr val="tx2">
                    <a:lumMod val="75000"/>
                  </a:schemeClr>
                </a:solidFill>
                <a:latin typeface="Algerian" panose="04020705040A02060702" pitchFamily="82" charset="0"/>
              </a:rPr>
              <a:t>Deployment &amp; Testing Strategy</a:t>
            </a:r>
          </a:p>
        </p:txBody>
      </p:sp>
      <p:sp>
        <p:nvSpPr>
          <p:cNvPr id="3" name="Content Placeholder 2"/>
          <p:cNvSpPr>
            <a:spLocks noGrp="1"/>
          </p:cNvSpPr>
          <p:nvPr>
            <p:ph idx="1"/>
          </p:nvPr>
        </p:nvSpPr>
        <p:spPr>
          <a:xfrm>
            <a:off x="674017" y="2036189"/>
            <a:ext cx="8229600" cy="4525963"/>
          </a:xfrm>
        </p:spPr>
        <p:txBody>
          <a:bodyPr/>
          <a:lstStyle/>
          <a:p>
            <a:pPr marL="0" indent="0">
              <a:buNone/>
            </a:pPr>
            <a:r>
              <a:rPr dirty="0">
                <a:latin typeface="Centaur" panose="02030504050205020304" pitchFamily="18" charset="0"/>
              </a:rPr>
              <a:t>• Hosted on Apache Tomcat Server</a:t>
            </a:r>
          </a:p>
          <a:p>
            <a:pPr marL="0" indent="0">
              <a:buNone/>
            </a:pPr>
            <a:r>
              <a:rPr dirty="0">
                <a:latin typeface="Centaur" panose="02030504050205020304" pitchFamily="18" charset="0"/>
              </a:rPr>
              <a:t>• MongoDB integrated via Java Driver</a:t>
            </a:r>
          </a:p>
          <a:p>
            <a:pPr marL="0" indent="0">
              <a:buNone/>
            </a:pPr>
            <a:r>
              <a:rPr dirty="0">
                <a:latin typeface="Centaur" panose="02030504050205020304" pitchFamily="18" charset="0"/>
              </a:rPr>
              <a:t>• Postman used for API testing</a:t>
            </a:r>
          </a:p>
          <a:p>
            <a:pPr marL="0" indent="0">
              <a:buNone/>
            </a:pPr>
            <a:r>
              <a:rPr dirty="0">
                <a:latin typeface="Centaur" panose="02030504050205020304" pitchFamily="18" charset="0"/>
              </a:rPr>
              <a:t>• JUnit for backend unit tests</a:t>
            </a:r>
          </a:p>
          <a:p>
            <a:pPr marL="0" indent="0">
              <a:buNone/>
            </a:pPr>
            <a:r>
              <a:rPr dirty="0">
                <a:latin typeface="Centaur" panose="02030504050205020304" pitchFamily="18" charset="0"/>
              </a:rPr>
              <a:t>• Manual functional testing for all roles and edge cases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chemeClr val="accent5">
                    <a:lumMod val="75000"/>
                  </a:schemeClr>
                </a:solidFill>
                <a:latin typeface="Algerian" panose="04020705040A02060702" pitchFamily="82" charset="0"/>
              </a:rPr>
              <a:t>Project Highlights &amp; Final Deliverables</a:t>
            </a:r>
          </a:p>
        </p:txBody>
      </p:sp>
      <p:sp>
        <p:nvSpPr>
          <p:cNvPr id="3" name="Content Placeholder 2"/>
          <p:cNvSpPr>
            <a:spLocks noGrp="1"/>
          </p:cNvSpPr>
          <p:nvPr>
            <p:ph idx="1"/>
          </p:nvPr>
        </p:nvSpPr>
        <p:spPr>
          <a:xfrm>
            <a:off x="551468" y="2146955"/>
            <a:ext cx="8229600" cy="4525963"/>
          </a:xfrm>
        </p:spPr>
        <p:txBody>
          <a:bodyPr/>
          <a:lstStyle/>
          <a:p>
            <a:pPr marL="0" indent="0">
              <a:buNone/>
            </a:pPr>
            <a:r>
              <a:rPr dirty="0">
                <a:latin typeface="Centaur" panose="02030504050205020304" pitchFamily="18" charset="0"/>
              </a:rPr>
              <a:t>• Fully functional, modular HMS</a:t>
            </a:r>
          </a:p>
          <a:p>
            <a:pPr marL="0" indent="0">
              <a:buNone/>
            </a:pPr>
            <a:r>
              <a:rPr dirty="0">
                <a:latin typeface="Centaur" panose="02030504050205020304" pitchFamily="18" charset="0"/>
              </a:rPr>
              <a:t>• Secure and scalable backend</a:t>
            </a:r>
          </a:p>
          <a:p>
            <a:pPr marL="0" indent="0">
              <a:buNone/>
            </a:pPr>
            <a:r>
              <a:rPr dirty="0">
                <a:latin typeface="Centaur" panose="02030504050205020304" pitchFamily="18" charset="0"/>
              </a:rPr>
              <a:t>• Clean, responsive frontend</a:t>
            </a:r>
          </a:p>
          <a:p>
            <a:pPr marL="0" indent="0">
              <a:buNone/>
            </a:pPr>
            <a:r>
              <a:rPr dirty="0">
                <a:latin typeface="Centaur" panose="02030504050205020304" pitchFamily="18" charset="0"/>
              </a:rPr>
              <a:t>• RESTful APIs and real-time operations</a:t>
            </a:r>
          </a:p>
          <a:p>
            <a:pPr marL="0" indent="0">
              <a:buNone/>
            </a:pPr>
            <a:r>
              <a:rPr dirty="0">
                <a:latin typeface="Centaur" panose="02030504050205020304" pitchFamily="18" charset="0"/>
              </a:rPr>
              <a:t>• Deployed and tested in real-world scenarios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chemeClr val="accent5">
                    <a:lumMod val="75000"/>
                  </a:schemeClr>
                </a:solidFill>
                <a:latin typeface="Algerian" panose="04020705040A02060702" pitchFamily="82" charset="0"/>
              </a:rPr>
              <a:t>Future Enhancements &amp; Roadmap</a:t>
            </a:r>
          </a:p>
        </p:txBody>
      </p:sp>
      <p:sp>
        <p:nvSpPr>
          <p:cNvPr id="3" name="Content Placeholder 2"/>
          <p:cNvSpPr>
            <a:spLocks noGrp="1"/>
          </p:cNvSpPr>
          <p:nvPr>
            <p:ph idx="1"/>
          </p:nvPr>
        </p:nvSpPr>
        <p:spPr>
          <a:xfrm>
            <a:off x="457200" y="2057399"/>
            <a:ext cx="8229600" cy="4525963"/>
          </a:xfrm>
        </p:spPr>
        <p:txBody>
          <a:bodyPr/>
          <a:lstStyle/>
          <a:p>
            <a:pPr marL="0" indent="0">
              <a:buNone/>
            </a:pPr>
            <a:r>
              <a:rPr dirty="0">
                <a:latin typeface="Centaur" panose="02030504050205020304" pitchFamily="18" charset="0"/>
              </a:rPr>
              <a:t>• Add Medicine Inventory System</a:t>
            </a:r>
          </a:p>
          <a:p>
            <a:pPr marL="0" indent="0">
              <a:buNone/>
            </a:pPr>
            <a:r>
              <a:rPr dirty="0">
                <a:latin typeface="Centaur" panose="02030504050205020304" pitchFamily="18" charset="0"/>
              </a:rPr>
              <a:t>• Archive of Health Records</a:t>
            </a:r>
          </a:p>
          <a:p>
            <a:pPr marL="0" indent="0">
              <a:buNone/>
            </a:pPr>
            <a:r>
              <a:rPr dirty="0">
                <a:latin typeface="Centaur" panose="02030504050205020304" pitchFamily="18" charset="0"/>
              </a:rPr>
              <a:t>• Appointment notifications via Email/SMS</a:t>
            </a:r>
          </a:p>
          <a:p>
            <a:pPr marL="0" indent="0">
              <a:buNone/>
            </a:pPr>
            <a:r>
              <a:rPr dirty="0">
                <a:latin typeface="Centaur" panose="02030504050205020304" pitchFamily="18" charset="0"/>
              </a:rPr>
              <a:t>• Patient Feedback and Rating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50000"/>
                  </a:schemeClr>
                </a:solidFill>
                <a:latin typeface="Algerian" panose="04020705040A02060702" pitchFamily="82" charset="0"/>
              </a:rPr>
              <a:t>INTRODUCTION</a:t>
            </a:r>
            <a:endParaRPr dirty="0">
              <a:solidFill>
                <a:schemeClr val="accent6">
                  <a:lumMod val="50000"/>
                </a:schemeClr>
              </a:solidFill>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dirty="0">
                <a:latin typeface="Centaur" panose="02030504050205020304" pitchFamily="18" charset="0"/>
              </a:rPr>
              <a:t>Our Hospital Management System (HMS) is a comprehensive, web-based solution to digitize and optimize hospital operations. It offers modules for patient info, doctor schedules, appointment booking, billing, and authentication. The system ensures reduced paperwork, better data accuracy, and real-time workflow automation.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chemeClr val="tx2">
                    <a:lumMod val="50000"/>
                  </a:schemeClr>
                </a:solidFill>
                <a:latin typeface="Algerian" panose="04020705040A02060702" pitchFamily="82" charset="0"/>
              </a:rPr>
              <a:t>Challenges in Manual Systems</a:t>
            </a:r>
          </a:p>
        </p:txBody>
      </p:sp>
      <p:sp>
        <p:nvSpPr>
          <p:cNvPr id="3" name="Content Placeholder 2"/>
          <p:cNvSpPr>
            <a:spLocks noGrp="1"/>
          </p:cNvSpPr>
          <p:nvPr>
            <p:ph idx="1"/>
          </p:nvPr>
        </p:nvSpPr>
        <p:spPr>
          <a:xfrm>
            <a:off x="457200" y="1958419"/>
            <a:ext cx="8229600" cy="4525963"/>
          </a:xfrm>
        </p:spPr>
        <p:txBody>
          <a:bodyPr/>
          <a:lstStyle/>
          <a:p>
            <a:pPr marL="0" indent="0">
              <a:buNone/>
            </a:pPr>
            <a:r>
              <a:rPr dirty="0"/>
              <a:t>• </a:t>
            </a:r>
            <a:r>
              <a:rPr dirty="0">
                <a:latin typeface="Centaur" panose="02030504050205020304" pitchFamily="18" charset="0"/>
              </a:rPr>
              <a:t>Paper-based records are prone to loss and damage</a:t>
            </a:r>
          </a:p>
          <a:p>
            <a:pPr marL="0" indent="0">
              <a:buNone/>
            </a:pPr>
            <a:r>
              <a:rPr dirty="0">
                <a:latin typeface="Centaur" panose="02030504050205020304" pitchFamily="18" charset="0"/>
              </a:rPr>
              <a:t>• Manual scheduling causes inefficiencies and errors</a:t>
            </a:r>
          </a:p>
          <a:p>
            <a:pPr marL="0" indent="0">
              <a:buNone/>
            </a:pPr>
            <a:r>
              <a:rPr dirty="0">
                <a:latin typeface="Centaur" panose="02030504050205020304" pitchFamily="18" charset="0"/>
              </a:rPr>
              <a:t>• Limited access to real-time data</a:t>
            </a:r>
          </a:p>
          <a:p>
            <a:pPr marL="0" indent="0">
              <a:buNone/>
            </a:pPr>
            <a:r>
              <a:rPr dirty="0">
                <a:latin typeface="Centaur" panose="02030504050205020304" pitchFamily="18" charset="0"/>
              </a:rPr>
              <a:t>• High chances of double bookings and data redundancy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lumMod val="50000"/>
                  </a:schemeClr>
                </a:solidFill>
                <a:latin typeface="Algerian" panose="04020705040A02060702" pitchFamily="82" charset="0"/>
              </a:rPr>
              <a:t>Our Project Team</a:t>
            </a:r>
          </a:p>
        </p:txBody>
      </p:sp>
      <p:sp>
        <p:nvSpPr>
          <p:cNvPr id="3" name="Content Placeholder 2"/>
          <p:cNvSpPr>
            <a:spLocks noGrp="1"/>
          </p:cNvSpPr>
          <p:nvPr>
            <p:ph idx="1"/>
          </p:nvPr>
        </p:nvSpPr>
        <p:spPr>
          <a:xfrm>
            <a:off x="457200" y="1628480"/>
            <a:ext cx="8229600" cy="4525963"/>
          </a:xfrm>
        </p:spPr>
        <p:txBody>
          <a:bodyPr>
            <a:normAutofit fontScale="92500" lnSpcReduction="10000"/>
          </a:bodyPr>
          <a:lstStyle/>
          <a:p>
            <a:pPr marL="0" indent="0">
              <a:buNone/>
            </a:pPr>
            <a:r>
              <a:rPr dirty="0">
                <a:latin typeface="Centaur" panose="02030504050205020304" pitchFamily="18" charset="0"/>
              </a:rPr>
              <a:t>• Project Lead – Oversaw system design and coordinated development</a:t>
            </a:r>
          </a:p>
          <a:p>
            <a:pPr marL="0" indent="0">
              <a:buNone/>
            </a:pPr>
            <a:r>
              <a:rPr dirty="0">
                <a:latin typeface="Centaur" panose="02030504050205020304" pitchFamily="18" charset="0"/>
              </a:rPr>
              <a:t>• Backend Developer – Built RESTful APIs using Java Servlets</a:t>
            </a:r>
          </a:p>
          <a:p>
            <a:pPr marL="0" indent="0">
              <a:buNone/>
            </a:pPr>
            <a:r>
              <a:rPr dirty="0">
                <a:latin typeface="Centaur" panose="02030504050205020304" pitchFamily="18" charset="0"/>
              </a:rPr>
              <a:t>• Frontend Developer – Designed dynamic interfaces using JSP &amp; Bootstrap</a:t>
            </a:r>
          </a:p>
          <a:p>
            <a:pPr marL="0" indent="0">
              <a:buNone/>
            </a:pPr>
            <a:r>
              <a:rPr dirty="0">
                <a:latin typeface="Centaur" panose="02030504050205020304" pitchFamily="18" charset="0"/>
              </a:rPr>
              <a:t>• DBA – Created MongoDB schemas, ensured performance optimization</a:t>
            </a:r>
          </a:p>
          <a:p>
            <a:pPr marL="0" indent="0">
              <a:buNone/>
            </a:pPr>
            <a:r>
              <a:rPr dirty="0">
                <a:latin typeface="Centaur" panose="02030504050205020304" pitchFamily="18" charset="0"/>
              </a:rPr>
              <a:t>• QA Engineer – Handled testing using Postman &amp; JUnit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5">
                    <a:lumMod val="75000"/>
                  </a:schemeClr>
                </a:solidFill>
                <a:latin typeface="Algerian" panose="04020705040A02060702" pitchFamily="82" charset="0"/>
              </a:rPr>
              <a:t>Project Purpose and Vision</a:t>
            </a:r>
          </a:p>
        </p:txBody>
      </p:sp>
      <p:sp>
        <p:nvSpPr>
          <p:cNvPr id="3" name="Content Placeholder 2"/>
          <p:cNvSpPr>
            <a:spLocks noGrp="1"/>
          </p:cNvSpPr>
          <p:nvPr>
            <p:ph idx="1"/>
          </p:nvPr>
        </p:nvSpPr>
        <p:spPr>
          <a:xfrm>
            <a:off x="457200" y="1769882"/>
            <a:ext cx="8229600" cy="4525963"/>
          </a:xfrm>
        </p:spPr>
        <p:txBody>
          <a:bodyPr/>
          <a:lstStyle/>
          <a:p>
            <a:pPr marL="0" indent="0">
              <a:buNone/>
            </a:pPr>
            <a:r>
              <a:rPr dirty="0">
                <a:latin typeface="Centaur" panose="02030504050205020304" pitchFamily="18" charset="0"/>
              </a:rPr>
              <a:t>• Eliminate inefficiencies in traditional hospital systems</a:t>
            </a:r>
          </a:p>
          <a:p>
            <a:pPr marL="0" indent="0">
              <a:buNone/>
            </a:pPr>
            <a:r>
              <a:rPr dirty="0">
                <a:latin typeface="Centaur" panose="02030504050205020304" pitchFamily="18" charset="0"/>
              </a:rPr>
              <a:t>• Improve accuracy and accessibility of patient data</a:t>
            </a:r>
          </a:p>
          <a:p>
            <a:pPr marL="0" indent="0">
              <a:buNone/>
            </a:pPr>
            <a:r>
              <a:rPr dirty="0">
                <a:latin typeface="Centaur" panose="02030504050205020304" pitchFamily="18" charset="0"/>
              </a:rPr>
              <a:t>• Enable real-time interaction and automation</a:t>
            </a:r>
          </a:p>
          <a:p>
            <a:pPr marL="0" indent="0">
              <a:buNone/>
            </a:pPr>
            <a:r>
              <a:rPr dirty="0">
                <a:latin typeface="Centaur" panose="02030504050205020304" pitchFamily="18" charset="0"/>
              </a:rPr>
              <a:t>• Ensure secure, scalable access to hospital services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5">
                    <a:lumMod val="75000"/>
                  </a:schemeClr>
                </a:solidFill>
                <a:latin typeface="Algerian" panose="04020705040A02060702" pitchFamily="82" charset="0"/>
              </a:rPr>
              <a:t>System Objectives</a:t>
            </a:r>
          </a:p>
        </p:txBody>
      </p:sp>
      <p:sp>
        <p:nvSpPr>
          <p:cNvPr id="3" name="Content Placeholder 2"/>
          <p:cNvSpPr>
            <a:spLocks noGrp="1"/>
          </p:cNvSpPr>
          <p:nvPr>
            <p:ph idx="1"/>
          </p:nvPr>
        </p:nvSpPr>
        <p:spPr>
          <a:xfrm>
            <a:off x="457200" y="1817016"/>
            <a:ext cx="8229600" cy="4525963"/>
          </a:xfrm>
        </p:spPr>
        <p:txBody>
          <a:bodyPr/>
          <a:lstStyle/>
          <a:p>
            <a:pPr marL="0" indent="0">
              <a:buNone/>
            </a:pPr>
            <a:r>
              <a:rPr dirty="0">
                <a:latin typeface="Centaur" panose="02030504050205020304" pitchFamily="18" charset="0"/>
              </a:rPr>
              <a:t>• Offer smooth appointment booking for patients</a:t>
            </a:r>
          </a:p>
          <a:p>
            <a:pPr marL="0" indent="0">
              <a:buNone/>
            </a:pPr>
            <a:r>
              <a:rPr dirty="0">
                <a:latin typeface="Centaur" panose="02030504050205020304" pitchFamily="18" charset="0"/>
              </a:rPr>
              <a:t>• Provide real-time doctor availability</a:t>
            </a:r>
          </a:p>
          <a:p>
            <a:pPr marL="0" indent="0">
              <a:buNone/>
            </a:pPr>
            <a:r>
              <a:rPr dirty="0">
                <a:latin typeface="Centaur" panose="02030504050205020304" pitchFamily="18" charset="0"/>
              </a:rPr>
              <a:t>• Manage secure digital health records</a:t>
            </a:r>
          </a:p>
          <a:p>
            <a:pPr marL="0" indent="0">
              <a:buNone/>
            </a:pPr>
            <a:r>
              <a:rPr dirty="0">
                <a:latin typeface="Centaur" panose="02030504050205020304" pitchFamily="18" charset="0"/>
              </a:rPr>
              <a:t>• Automate billing and role-based access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chemeClr val="accent5">
                    <a:lumMod val="75000"/>
                  </a:schemeClr>
                </a:solidFill>
                <a:latin typeface="Algerian" panose="04020705040A02060702" pitchFamily="82" charset="0"/>
              </a:rPr>
              <a:t>Technology Stack Overview</a:t>
            </a:r>
          </a:p>
        </p:txBody>
      </p:sp>
      <p:sp>
        <p:nvSpPr>
          <p:cNvPr id="3" name="Content Placeholder 2"/>
          <p:cNvSpPr>
            <a:spLocks noGrp="1"/>
          </p:cNvSpPr>
          <p:nvPr>
            <p:ph idx="1"/>
          </p:nvPr>
        </p:nvSpPr>
        <p:spPr>
          <a:xfrm>
            <a:off x="457200" y="1622672"/>
            <a:ext cx="8229600" cy="4525963"/>
          </a:xfrm>
        </p:spPr>
        <p:txBody>
          <a:bodyPr>
            <a:normAutofit fontScale="70000" lnSpcReduction="20000"/>
          </a:bodyPr>
          <a:lstStyle/>
          <a:p>
            <a:pPr marL="0" indent="0">
              <a:buNone/>
            </a:pPr>
            <a:r>
              <a:rPr sz="4000" dirty="0">
                <a:latin typeface="Centaur" panose="02030504050205020304" pitchFamily="18" charset="0"/>
              </a:rPr>
              <a:t>Frontend:</a:t>
            </a:r>
          </a:p>
          <a:p>
            <a:pPr marL="0" indent="0">
              <a:buNone/>
            </a:pPr>
            <a:r>
              <a:rPr dirty="0">
                <a:latin typeface="Centaur" panose="02030504050205020304" pitchFamily="18" charset="0"/>
              </a:rPr>
              <a:t>• JSP, HTML5, CSS3, Bootstrap 5</a:t>
            </a:r>
          </a:p>
          <a:p>
            <a:pPr marL="0" indent="0">
              <a:buNone/>
            </a:pPr>
            <a:r>
              <a:rPr dirty="0">
                <a:latin typeface="Centaur" panose="02030504050205020304" pitchFamily="18" charset="0"/>
              </a:rPr>
              <a:t>• JavaScript, jQuery, Popper.js</a:t>
            </a:r>
          </a:p>
          <a:p>
            <a:endParaRPr dirty="0">
              <a:latin typeface="Centaur" panose="02030504050205020304" pitchFamily="18" charset="0"/>
            </a:endParaRPr>
          </a:p>
          <a:p>
            <a:pPr marL="0" indent="0">
              <a:buNone/>
            </a:pPr>
            <a:r>
              <a:rPr sz="4000" dirty="0">
                <a:latin typeface="Centaur" panose="02030504050205020304" pitchFamily="18" charset="0"/>
              </a:rPr>
              <a:t>Backend:</a:t>
            </a:r>
          </a:p>
          <a:p>
            <a:pPr marL="0" indent="0">
              <a:buNone/>
            </a:pPr>
            <a:r>
              <a:rPr dirty="0">
                <a:latin typeface="Centaur" panose="02030504050205020304" pitchFamily="18" charset="0"/>
              </a:rPr>
              <a:t>• Java Servlets (MVC Pattern)</a:t>
            </a:r>
          </a:p>
          <a:p>
            <a:endParaRPr dirty="0">
              <a:latin typeface="Centaur" panose="02030504050205020304" pitchFamily="18" charset="0"/>
            </a:endParaRPr>
          </a:p>
          <a:p>
            <a:pPr marL="0" indent="0">
              <a:buNone/>
            </a:pPr>
            <a:r>
              <a:rPr sz="4000" dirty="0">
                <a:latin typeface="Centaur" panose="02030504050205020304" pitchFamily="18" charset="0"/>
              </a:rPr>
              <a:t>Database:</a:t>
            </a:r>
          </a:p>
          <a:p>
            <a:pPr marL="0" indent="0">
              <a:buNone/>
            </a:pPr>
            <a:r>
              <a:rPr dirty="0">
                <a:latin typeface="Centaur" panose="02030504050205020304" pitchFamily="18" charset="0"/>
              </a:rPr>
              <a:t>• MongoDB (NoSQL, document-oriented)</a:t>
            </a:r>
          </a:p>
          <a:p>
            <a:endParaRPr dirty="0">
              <a:latin typeface="Centaur" panose="02030504050205020304" pitchFamily="18" charset="0"/>
            </a:endParaRPr>
          </a:p>
          <a:p>
            <a:pPr marL="0" indent="0">
              <a:buNone/>
            </a:pPr>
            <a:r>
              <a:rPr sz="4000" dirty="0">
                <a:latin typeface="Centaur" panose="02030504050205020304" pitchFamily="18" charset="0"/>
              </a:rPr>
              <a:t>Tools:</a:t>
            </a:r>
          </a:p>
          <a:p>
            <a:pPr marL="0" indent="0">
              <a:buNone/>
            </a:pPr>
            <a:r>
              <a:rPr dirty="0">
                <a:latin typeface="Centaur" panose="02030504050205020304" pitchFamily="18" charset="0"/>
              </a:rPr>
              <a:t>• Apache Tomcat, MongoDB Compass, Postman, JUnit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chemeClr val="tx2">
                    <a:lumMod val="75000"/>
                  </a:schemeClr>
                </a:solidFill>
                <a:latin typeface="Algerian" panose="04020705040A02060702" pitchFamily="82" charset="0"/>
              </a:rPr>
              <a:t>System Architecture and MVC Flow</a:t>
            </a:r>
          </a:p>
        </p:txBody>
      </p:sp>
      <p:sp>
        <p:nvSpPr>
          <p:cNvPr id="3" name="Content Placeholder 2"/>
          <p:cNvSpPr>
            <a:spLocks noGrp="1"/>
          </p:cNvSpPr>
          <p:nvPr>
            <p:ph idx="1"/>
          </p:nvPr>
        </p:nvSpPr>
        <p:spPr>
          <a:xfrm>
            <a:off x="457200" y="1986699"/>
            <a:ext cx="8229600" cy="4525963"/>
          </a:xfrm>
        </p:spPr>
        <p:txBody>
          <a:bodyPr/>
          <a:lstStyle/>
          <a:p>
            <a:pPr marL="0" indent="0">
              <a:buNone/>
            </a:pPr>
            <a:r>
              <a:rPr dirty="0">
                <a:latin typeface="Centaur" panose="02030504050205020304" pitchFamily="18" charset="0"/>
              </a:rPr>
              <a:t>• View Layer: JSP + Bootstrap</a:t>
            </a:r>
          </a:p>
          <a:p>
            <a:pPr marL="0" indent="0">
              <a:buNone/>
            </a:pPr>
            <a:r>
              <a:rPr dirty="0">
                <a:latin typeface="Centaur" panose="02030504050205020304" pitchFamily="18" charset="0"/>
              </a:rPr>
              <a:t>• Controller: Java Servlets managing routing and responses</a:t>
            </a:r>
          </a:p>
          <a:p>
            <a:pPr marL="0" indent="0">
              <a:buNone/>
            </a:pPr>
            <a:r>
              <a:rPr dirty="0">
                <a:latin typeface="Centaur" panose="02030504050205020304" pitchFamily="18" charset="0"/>
              </a:rPr>
              <a:t>• Service Layer: Java classes for business logic</a:t>
            </a:r>
          </a:p>
          <a:p>
            <a:pPr marL="0" indent="0">
              <a:buNone/>
            </a:pPr>
            <a:r>
              <a:rPr dirty="0">
                <a:latin typeface="Centaur" panose="02030504050205020304" pitchFamily="18" charset="0"/>
              </a:rPr>
              <a:t>• Model: MongoDB collections storing all hospital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lumMod val="75000"/>
                  </a:schemeClr>
                </a:solidFill>
                <a:latin typeface="Algerian" panose="04020705040A02060702" pitchFamily="82" charset="0"/>
              </a:rPr>
              <a:t>Database Schema Design</a:t>
            </a:r>
          </a:p>
        </p:txBody>
      </p:sp>
      <p:sp>
        <p:nvSpPr>
          <p:cNvPr id="3" name="Content Placeholder 2"/>
          <p:cNvSpPr>
            <a:spLocks noGrp="1"/>
          </p:cNvSpPr>
          <p:nvPr>
            <p:ph idx="1"/>
          </p:nvPr>
        </p:nvSpPr>
        <p:spPr>
          <a:xfrm>
            <a:off x="457200" y="1817017"/>
            <a:ext cx="8229600" cy="4525963"/>
          </a:xfrm>
        </p:spPr>
        <p:txBody>
          <a:bodyPr/>
          <a:lstStyle/>
          <a:p>
            <a:pPr marL="0" indent="0">
              <a:buNone/>
            </a:pPr>
            <a:r>
              <a:rPr dirty="0">
                <a:latin typeface="Centaur" panose="02030504050205020304" pitchFamily="18" charset="0"/>
              </a:rPr>
              <a:t>• Collections: Patients, Doctors, Appointments, Bills, Users</a:t>
            </a:r>
          </a:p>
          <a:p>
            <a:pPr marL="0" indent="0">
              <a:buNone/>
            </a:pPr>
            <a:r>
              <a:rPr dirty="0">
                <a:latin typeface="Centaur" panose="02030504050205020304" pitchFamily="18" charset="0"/>
              </a:rPr>
              <a:t>• Optimized indexes on key fields (IDs)</a:t>
            </a:r>
          </a:p>
          <a:p>
            <a:pPr marL="0" indent="0">
              <a:buNone/>
            </a:pPr>
            <a:r>
              <a:rPr dirty="0">
                <a:latin typeface="Centaur" panose="02030504050205020304" pitchFamily="18" charset="0"/>
              </a:rPr>
              <a:t>• Document structure ensures fast and flexible access to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TotalTime>
  <Words>615</Words>
  <Application>Microsoft Office PowerPoint</Application>
  <PresentationFormat>On-screen Show (4:3)</PresentationFormat>
  <Paragraphs>95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Algerian</vt:lpstr>
      <vt:lpstr>Arial</vt:lpstr>
      <vt:lpstr>Calibri</vt:lpstr>
      <vt:lpstr>Centaur</vt:lpstr>
      <vt:lpstr>Office Theme</vt:lpstr>
      <vt:lpstr>PowerPoint Presentation</vt:lpstr>
      <vt:lpstr>INTRODUCTION</vt:lpstr>
      <vt:lpstr>Challenges in Manual Systems</vt:lpstr>
      <vt:lpstr>Our Project Team</vt:lpstr>
      <vt:lpstr>Project Purpose and Vision</vt:lpstr>
      <vt:lpstr>System Objectives</vt:lpstr>
      <vt:lpstr>Technology Stack Overview</vt:lpstr>
      <vt:lpstr>System Architecture and MVC Flow</vt:lpstr>
      <vt:lpstr>Database Schema Design</vt:lpstr>
      <vt:lpstr>Key Functional Modules</vt:lpstr>
      <vt:lpstr>Key Functional Modules</vt:lpstr>
      <vt:lpstr>User Role Management</vt:lpstr>
      <vt:lpstr>Security Features</vt:lpstr>
      <vt:lpstr>Performance Optimization</vt:lpstr>
      <vt:lpstr>User Experience (UX) Highlights</vt:lpstr>
      <vt:lpstr>Deployment &amp; Testing Strategy</vt:lpstr>
      <vt:lpstr>Project Highlights &amp; Final Deliverables</vt:lpstr>
      <vt:lpstr>Future Enhancements &amp; Roadmap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Snehitha</dc:creator>
  <cp:keywords/>
  <dc:description>generated using python-pptx</dc:description>
  <cp:lastModifiedBy>Shivani Reddy</cp:lastModifiedBy>
  <cp:revision>2</cp:revision>
  <dcterms:created xsi:type="dcterms:W3CDTF">2013-01-27T09:14:16Z</dcterms:created>
  <dcterms:modified xsi:type="dcterms:W3CDTF">2025-04-25T04:49:06Z</dcterms:modified>
  <cp:category/>
</cp:coreProperties>
</file>