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71" r:id="rId3"/>
    <p:sldId id="257" r:id="rId4"/>
    <p:sldId id="258" r:id="rId5"/>
    <p:sldId id="259" r:id="rId6"/>
    <p:sldId id="260" r:id="rId7"/>
    <p:sldId id="273" r:id="rId8"/>
    <p:sldId id="300" r:id="rId9"/>
    <p:sldId id="268" r:id="rId10"/>
    <p:sldId id="261" r:id="rId11"/>
    <p:sldId id="267" r:id="rId12"/>
    <p:sldId id="262" r:id="rId13"/>
    <p:sldId id="263" r:id="rId14"/>
    <p:sldId id="277" r:id="rId15"/>
    <p:sldId id="264" r:id="rId16"/>
    <p:sldId id="275" r:id="rId17"/>
    <p:sldId id="276" r:id="rId18"/>
    <p:sldId id="278" r:id="rId19"/>
    <p:sldId id="266" r:id="rId20"/>
    <p:sldId id="265" r:id="rId21"/>
    <p:sldId id="269" r:id="rId22"/>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60"/>
  </p:normalViewPr>
  <p:slideViewPr>
    <p:cSldViewPr snapToGrid="0" showGuides="1">
      <p:cViewPr varScale="1">
        <p:scale>
          <a:sx n="81" d="100"/>
          <a:sy n="81" d="100"/>
        </p:scale>
        <p:origin x="75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3B75503-A003-4301-9463-A2938FBA9201}" type="datetimeFigureOut">
              <a:rPr kumimoji="0" lang="en-IN" sz="1200" b="0" i="0" u="none" strike="noStrike" kern="1200" cap="none" spc="0" normalizeH="0" baseline="0" noProof="0">
                <a:ln>
                  <a:noFill/>
                </a:ln>
                <a:solidFill>
                  <a:schemeClr val="tx1"/>
                </a:solidFill>
                <a:effectLst/>
                <a:uLnTx/>
                <a:uFillTx/>
                <a:latin typeface="+mn-lt"/>
                <a:ea typeface="+mn-ea"/>
                <a:cs typeface="+mn-cs"/>
              </a:rPr>
              <a:t>20-09-2023</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IN" altLang="en-US" sz="1200" dirty="0"/>
              <a:t>‹#›</a:t>
            </a:fld>
            <a:endParaRPr lang="en-I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1"/>
          <p:cNvSpPr/>
          <p:nvPr/>
        </p:nvSpPr>
        <p:spPr>
          <a:xfrm>
            <a:off x="0" y="0"/>
            <a:ext cx="12192000" cy="24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2"/>
          <p:cNvSpPr/>
          <p:nvPr/>
        </p:nvSpPr>
        <p:spPr>
          <a:xfrm>
            <a:off x="0" y="6553200"/>
            <a:ext cx="12192000" cy="314325"/>
          </a:xfrm>
          <a:prstGeom prst="rect">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tx1"/>
                </a:solidFill>
                <a:effectLst/>
                <a:uLnTx/>
                <a:uFillTx/>
                <a:latin typeface="+mn-lt"/>
                <a:ea typeface="+mn-ea"/>
                <a:cs typeface="+mn-cs"/>
              </a:rPr>
              <a:t>MRCET | Department of Emerging Technologies | Project Development (Mini) PPT| IV Year </a:t>
            </a:r>
            <a:r>
              <a:rPr kumimoji="0" lang="en-IN" sz="1800" b="0" i="0" u="none" strike="noStrike" kern="1200" cap="none" spc="0" normalizeH="0" baseline="0" noProof="0" dirty="0" err="1">
                <a:ln>
                  <a:noFill/>
                </a:ln>
                <a:solidFill>
                  <a:schemeClr val="tx1"/>
                </a:solidFill>
                <a:effectLst/>
                <a:uLnTx/>
                <a:uFillTx/>
                <a:latin typeface="+mn-lt"/>
                <a:ea typeface="+mn-ea"/>
                <a:cs typeface="+mn-cs"/>
              </a:rPr>
              <a:t>B.Tech</a:t>
            </a:r>
            <a:r>
              <a:rPr kumimoji="0" lang="en-IN" sz="1800" b="0" i="0" u="none" strike="noStrike" kern="1200" cap="none" spc="0" normalizeH="0" baseline="0" noProof="0" dirty="0">
                <a:ln>
                  <a:noFill/>
                </a:ln>
                <a:solidFill>
                  <a:schemeClr val="tx1"/>
                </a:solidFill>
                <a:effectLst/>
                <a:uLnTx/>
                <a:uFillTx/>
                <a:latin typeface="+mn-lt"/>
                <a:ea typeface="+mn-ea"/>
                <a:cs typeface="+mn-cs"/>
              </a:rPr>
              <a:t>-I Semester</a:t>
            </a:r>
          </a:p>
        </p:txBody>
      </p:sp>
      <p:pic>
        <p:nvPicPr>
          <p:cNvPr id="2055" name="Picture 11"/>
          <p:cNvPicPr>
            <a:picLocks noChangeAspect="1"/>
          </p:cNvPicPr>
          <p:nvPr userDrawn="1"/>
        </p:nvPicPr>
        <p:blipFill>
          <a:blip r:embed="rId2"/>
          <a:stretch>
            <a:fillRect/>
          </a:stretch>
        </p:blipFill>
        <p:spPr>
          <a:xfrm>
            <a:off x="11353800" y="0"/>
            <a:ext cx="822325" cy="822325"/>
          </a:xfrm>
          <a:prstGeom prst="rect">
            <a:avLst/>
          </a:prstGeom>
          <a:noFill/>
          <a:ln w="9525">
            <a:noFill/>
          </a:ln>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FA271DD-D780-40FD-93BF-64A6F598E4B5}"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20-09-2023</a:t>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IN" altLang="en-US" dirty="0"/>
              <a:t>‹#›</a:t>
            </a:fld>
            <a:endParaRPr lang="en-I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D10D46D-E634-4992-AF2A-BFA302094053}"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20-09-2023</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
        <p:nvSpPr>
          <p:cNvPr id="7" name="Rectangle 6"/>
          <p:cNvSpPr/>
          <p:nvPr/>
        </p:nvSpPr>
        <p:spPr>
          <a:xfrm>
            <a:off x="0" y="0"/>
            <a:ext cx="12192000" cy="24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8" name="Rectangle 7"/>
          <p:cNvSpPr/>
          <p:nvPr/>
        </p:nvSpPr>
        <p:spPr>
          <a:xfrm>
            <a:off x="0" y="6553200"/>
            <a:ext cx="12192000" cy="314325"/>
          </a:xfrm>
          <a:prstGeom prst="rect">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tx1"/>
                </a:solidFill>
                <a:effectLst/>
                <a:uLnTx/>
                <a:uFillTx/>
                <a:latin typeface="+mn-lt"/>
                <a:ea typeface="+mn-ea"/>
                <a:cs typeface="+mn-cs"/>
              </a:rPr>
              <a:t>MRCET | Department of Emerging Technologies | Project Development (Mini) PPT| IV Year </a:t>
            </a:r>
            <a:r>
              <a:rPr kumimoji="0" lang="en-IN" sz="1800" b="0" i="0" u="none" strike="noStrike" kern="1200" cap="none" spc="0" normalizeH="0" baseline="0" noProof="0" dirty="0" err="1">
                <a:ln>
                  <a:noFill/>
                </a:ln>
                <a:solidFill>
                  <a:schemeClr val="tx1"/>
                </a:solidFill>
                <a:effectLst/>
                <a:uLnTx/>
                <a:uFillTx/>
                <a:latin typeface="+mn-lt"/>
                <a:ea typeface="+mn-ea"/>
                <a:cs typeface="+mn-cs"/>
              </a:rPr>
              <a:t>B.Tech</a:t>
            </a:r>
            <a:r>
              <a:rPr kumimoji="0" lang="en-IN" sz="1800" b="0" i="0" u="none" strike="noStrike" kern="1200" cap="none" spc="0" normalizeH="0" baseline="0" noProof="0" dirty="0">
                <a:ln>
                  <a:noFill/>
                </a:ln>
                <a:solidFill>
                  <a:schemeClr val="tx1"/>
                </a:solidFill>
                <a:effectLst/>
                <a:uLnTx/>
                <a:uFillTx/>
                <a:latin typeface="+mn-lt"/>
                <a:ea typeface="+mn-ea"/>
                <a:cs typeface="+mn-cs"/>
              </a:rPr>
              <a:t>-I Semester</a:t>
            </a:r>
          </a:p>
        </p:txBody>
      </p:sp>
      <p:pic>
        <p:nvPicPr>
          <p:cNvPr id="1033" name="Picture 8"/>
          <p:cNvPicPr>
            <a:picLocks noChangeAspect="1"/>
          </p:cNvPicPr>
          <p:nvPr userDrawn="1"/>
        </p:nvPicPr>
        <p:blipFill>
          <a:blip r:embed="rId13"/>
          <a:stretch>
            <a:fillRect/>
          </a:stretch>
        </p:blipFill>
        <p:spPr>
          <a:xfrm>
            <a:off x="11353800" y="0"/>
            <a:ext cx="822325" cy="8223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651000" y="1176338"/>
            <a:ext cx="9144000" cy="703262"/>
          </a:xfrm>
        </p:spPr>
        <p:txBody>
          <a:bodyPr vert="horz" wrap="square" lIns="91440" tIns="45720" rIns="91440" bIns="45720" anchor="b" anchorCtr="0"/>
          <a:lstStyle/>
          <a:p>
            <a:pPr eaLnBrk="1" hangingPunct="1">
              <a:buClrTx/>
              <a:buSzTx/>
              <a:buFontTx/>
            </a:pPr>
            <a:r>
              <a:rPr lang="en-US" altLang="en-US" sz="2800" b="1" kern="1200" dirty="0">
                <a:latin typeface="+mj-lt"/>
                <a:ea typeface="+mj-ea"/>
                <a:cs typeface="+mj-cs"/>
              </a:rPr>
              <a:t>HUMAN COMPUTER INTERACT BASED EYE CONTROLLED MOUSE</a:t>
            </a:r>
            <a:endParaRPr lang="en-IN" altLang="en-US" sz="2800" b="1" kern="1200" dirty="0">
              <a:latin typeface="+mj-lt"/>
              <a:ea typeface="+mj-ea"/>
              <a:cs typeface="+mj-cs"/>
            </a:endParaRPr>
          </a:p>
        </p:txBody>
      </p:sp>
      <p:sp>
        <p:nvSpPr>
          <p:cNvPr id="3" name="Subtitle 2"/>
          <p:cNvSpPr>
            <a:spLocks noGrp="1"/>
          </p:cNvSpPr>
          <p:nvPr>
            <p:ph type="subTitle" idx="1"/>
          </p:nvPr>
        </p:nvSpPr>
        <p:spPr>
          <a:xfrm>
            <a:off x="1651000" y="1985963"/>
            <a:ext cx="9144000" cy="1655763"/>
          </a:xfrm>
        </p:spPr>
        <p:txBody>
          <a:bodyPr vert="horz" wrap="square" lIns="91440" tIns="45720" rIns="91440" bIns="45720" numCol="1" rtlCol="0" anchor="t" anchorCtr="0" compatLnSpc="1">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400" b="1" i="0" u="none" strike="noStrike" kern="1200" cap="none" spc="0" normalizeH="0" baseline="0" noProof="0" dirty="0">
                <a:ln>
                  <a:noFill/>
                </a:ln>
                <a:solidFill>
                  <a:schemeClr val="tx1"/>
                </a:solidFill>
                <a:effectLst/>
                <a:uLnTx/>
                <a:uFillTx/>
                <a:latin typeface="+mn-lt"/>
                <a:ea typeface="+mn-ea"/>
                <a:cs typeface="+mn-cs"/>
              </a:rPr>
              <a:t>Team Members Details</a:t>
            </a:r>
          </a:p>
          <a:p>
            <a:pPr marL="457200" marR="0" lvl="0" indent="-457200" algn="ctr"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kumimoji="0" lang="en-IN" sz="2400" b="1" i="0" u="none" strike="noStrike" kern="1200" cap="none" spc="0" normalizeH="0" baseline="0" noProof="0" dirty="0">
                <a:ln>
                  <a:noFill/>
                </a:ln>
                <a:solidFill>
                  <a:schemeClr val="tx1"/>
                </a:solidFill>
                <a:effectLst/>
                <a:uLnTx/>
                <a:uFillTx/>
                <a:latin typeface="+mn-lt"/>
                <a:ea typeface="+mn-ea"/>
                <a:cs typeface="+mn-cs"/>
              </a:rPr>
              <a:t>KATTA SHIVANI              -  20N31A6927</a:t>
            </a:r>
          </a:p>
          <a:p>
            <a:pPr marL="457200" marR="0" lvl="0" indent="-457200" algn="ctr"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kumimoji="0" lang="en-IN" sz="2400" b="1" i="0" u="none" strike="noStrike" kern="1200" cap="none" spc="0" normalizeH="0" baseline="0" noProof="0" dirty="0">
                <a:ln>
                  <a:noFill/>
                </a:ln>
                <a:solidFill>
                  <a:schemeClr val="tx1"/>
                </a:solidFill>
                <a:effectLst/>
                <a:uLnTx/>
                <a:uFillTx/>
                <a:latin typeface="+mn-lt"/>
                <a:ea typeface="+mn-ea"/>
                <a:cs typeface="+mn-cs"/>
              </a:rPr>
              <a:t>L. SREENIVAS REDDY    -  20N31A6933</a:t>
            </a:r>
          </a:p>
          <a:p>
            <a:pPr marL="457200" marR="0" lvl="0" indent="-457200" algn="ctr" defTabSz="914400" rtl="0" eaLnBrk="1" fontAlgn="auto" latinLnBrk="0" hangingPunct="1">
              <a:lnSpc>
                <a:spcPct val="90000"/>
              </a:lnSpc>
              <a:spcBef>
                <a:spcPts val="1000"/>
              </a:spcBef>
              <a:spcAft>
                <a:spcPts val="0"/>
              </a:spcAft>
              <a:buClrTx/>
              <a:buSzTx/>
              <a:buFont typeface="Arial" panose="020B0604020202020204" pitchFamily="34" charset="0"/>
              <a:buAutoNum type="arabicPeriod"/>
              <a:defRPr/>
            </a:pPr>
            <a:r>
              <a:rPr kumimoji="0" lang="en-IN" sz="2400" b="1" i="0" u="none" strike="noStrike" kern="1200" cap="none" spc="0" normalizeH="0" baseline="0" noProof="0" dirty="0">
                <a:ln>
                  <a:noFill/>
                </a:ln>
                <a:solidFill>
                  <a:schemeClr val="tx1"/>
                </a:solidFill>
                <a:effectLst/>
                <a:uLnTx/>
                <a:uFillTx/>
                <a:latin typeface="+mn-lt"/>
                <a:ea typeface="+mn-ea"/>
                <a:cs typeface="+mn-cs"/>
              </a:rPr>
              <a:t>BUYYAKAR KARTHIK     -  21N35A6903</a:t>
            </a:r>
            <a:endParaRPr kumimoji="0" lang="en-I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400" b="0" i="0" u="none" strike="noStrike" kern="1200" cap="none" spc="0" normalizeH="0" baseline="0" noProof="0" dirty="0">
                <a:ln>
                  <a:noFill/>
                </a:ln>
                <a:solidFill>
                  <a:schemeClr val="tx1"/>
                </a:solidFill>
                <a:effectLst/>
                <a:uLnTx/>
                <a:uFillTx/>
                <a:latin typeface="+mn-lt"/>
                <a:ea typeface="+mn-ea"/>
                <a:cs typeface="+mn-cs"/>
              </a:rPr>
              <a:t>IV Year </a:t>
            </a:r>
            <a:r>
              <a:rPr kumimoji="0" lang="en-IN" sz="2400" b="0" i="0" u="none" strike="noStrike" kern="1200" cap="none" spc="0" normalizeH="0" baseline="0" noProof="0" dirty="0" err="1">
                <a:ln>
                  <a:noFill/>
                </a:ln>
                <a:solidFill>
                  <a:schemeClr val="tx1"/>
                </a:solidFill>
                <a:effectLst/>
                <a:uLnTx/>
                <a:uFillTx/>
                <a:latin typeface="+mn-lt"/>
                <a:ea typeface="+mn-ea"/>
                <a:cs typeface="+mn-cs"/>
              </a:rPr>
              <a:t>B.Tech</a:t>
            </a:r>
            <a:r>
              <a:rPr kumimoji="0" lang="en-IN" sz="2400" b="0" i="0" u="none" strike="noStrike" kern="1200" cap="none" spc="0" normalizeH="0" baseline="0" noProof="0" dirty="0">
                <a:ln>
                  <a:noFill/>
                </a:ln>
                <a:solidFill>
                  <a:schemeClr val="tx1"/>
                </a:solidFill>
                <a:effectLst/>
                <a:uLnTx/>
                <a:uFillTx/>
                <a:latin typeface="+mn-lt"/>
                <a:ea typeface="+mn-ea"/>
                <a:cs typeface="+mn-cs"/>
              </a:rPr>
              <a:t> – CSE (IOT)</a:t>
            </a:r>
          </a:p>
        </p:txBody>
      </p:sp>
      <p:sp>
        <p:nvSpPr>
          <p:cNvPr id="4100" name="Subtitle 2"/>
          <p:cNvSpPr txBox="1"/>
          <p:nvPr/>
        </p:nvSpPr>
        <p:spPr>
          <a:xfrm>
            <a:off x="1651000" y="4557713"/>
            <a:ext cx="9144000" cy="16557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None/>
            </a:pPr>
            <a:r>
              <a:rPr lang="en-IN" altLang="en-US" sz="2400" b="1" i="1" dirty="0"/>
              <a:t>Under the Guidance of </a:t>
            </a:r>
          </a:p>
          <a:p>
            <a:pPr marL="0" lvl="0" indent="0" algn="ctr" eaLnBrk="1" hangingPunct="1">
              <a:buNone/>
            </a:pPr>
            <a:r>
              <a:rPr lang="en-IN" altLang="en-US" sz="2400" b="1" dirty="0"/>
              <a:t> Dr.I NAGARAJU</a:t>
            </a:r>
            <a:endParaRPr lang="en-IN" altLang="en-US" sz="2400" b="1" i="1" dirty="0"/>
          </a:p>
          <a:p>
            <a:pPr marL="0" lvl="0" indent="0" algn="ctr" eaLnBrk="1" hangingPunct="1">
              <a:buNone/>
            </a:pPr>
            <a:r>
              <a:rPr lang="en-IN" altLang="en-US" sz="2400" dirty="0"/>
              <a:t>PROFESSOR </a:t>
            </a:r>
          </a:p>
          <a:p>
            <a:pPr marL="0" lvl="0" indent="0" algn="ctr" eaLnBrk="1" hangingPunct="1">
              <a:buNone/>
            </a:pPr>
            <a:r>
              <a:rPr lang="en-IN" altLang="en-US" sz="2400" b="1" dirty="0"/>
              <a:t>DEPARTMENT OF EMERGING TECHNOLOGIES</a:t>
            </a:r>
          </a:p>
        </p:txBody>
      </p:sp>
      <p:sp>
        <p:nvSpPr>
          <p:cNvPr id="5" name="Title 1"/>
          <p:cNvSpPr txBox="1"/>
          <p:nvPr/>
        </p:nvSpPr>
        <p:spPr bwMode="auto">
          <a:xfrm>
            <a:off x="1651000" y="241300"/>
            <a:ext cx="9144000" cy="584200"/>
          </a:xfrm>
          <a:prstGeom prst="rect">
            <a:avLst/>
          </a:prstGeom>
          <a:noFill/>
          <a:ln>
            <a:noFill/>
          </a:ln>
        </p:spPr>
        <p:txBody>
          <a:bodyPr anchor="b"/>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IN" sz="2800" b="1" i="0" u="none" strike="noStrike" kern="1200" cap="none" spc="0" normalizeH="0" baseline="0" noProof="0" dirty="0">
                <a:ln>
                  <a:noFill/>
                </a:ln>
                <a:solidFill>
                  <a:srgbClr val="C00000"/>
                </a:solidFill>
                <a:effectLst/>
                <a:uLnTx/>
                <a:uFillTx/>
                <a:latin typeface="+mn-lt"/>
                <a:ea typeface="+mj-ea"/>
                <a:cs typeface="+mj-cs"/>
              </a:rPr>
              <a:t>IV Year </a:t>
            </a:r>
            <a:r>
              <a:rPr kumimoji="0" lang="en-IN" sz="2800" b="1" i="0" u="none" strike="noStrike" kern="1200" cap="none" spc="0" normalizeH="0" baseline="0" noProof="0" dirty="0" err="1">
                <a:ln>
                  <a:noFill/>
                </a:ln>
                <a:solidFill>
                  <a:srgbClr val="C00000"/>
                </a:solidFill>
                <a:effectLst/>
                <a:uLnTx/>
                <a:uFillTx/>
                <a:latin typeface="+mn-lt"/>
                <a:ea typeface="+mj-ea"/>
                <a:cs typeface="+mj-cs"/>
              </a:rPr>
              <a:t>B.Tech</a:t>
            </a:r>
            <a:r>
              <a:rPr kumimoji="0" lang="en-IN" sz="2800" b="1" i="0" u="none" strike="noStrike" kern="1200" cap="none" spc="0" normalizeH="0" baseline="0" noProof="0" dirty="0">
                <a:ln>
                  <a:noFill/>
                </a:ln>
                <a:solidFill>
                  <a:srgbClr val="C00000"/>
                </a:solidFill>
                <a:effectLst/>
                <a:uLnTx/>
                <a:uFillTx/>
                <a:latin typeface="+mn-lt"/>
                <a:ea typeface="+mj-ea"/>
                <a:cs typeface="+mj-cs"/>
              </a:rPr>
              <a:t> – Mini Project Review (Review-1)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8200" y="365125"/>
            <a:ext cx="10515600" cy="727075"/>
          </a:xfrm>
        </p:spPr>
        <p:txBody>
          <a:bodyPr vert="horz" wrap="square" lIns="91440" tIns="45720" rIns="91440" bIns="45720" anchor="ctr" anchorCtr="0"/>
          <a:lstStyle/>
          <a:p>
            <a:pPr eaLnBrk="1" hangingPunct="1"/>
            <a:r>
              <a:rPr lang="en-IN" altLang="en-US" b="1" dirty="0">
                <a:solidFill>
                  <a:srgbClr val="FF0000"/>
                </a:solidFill>
              </a:rPr>
              <a:t>System Architecture </a:t>
            </a:r>
          </a:p>
        </p:txBody>
      </p:sp>
      <p:pic>
        <p:nvPicPr>
          <p:cNvPr id="15363" name="image7.jpeg"/>
          <p:cNvPicPr>
            <a:picLocks noGrp="1" noChangeAspect="1"/>
          </p:cNvPicPr>
          <p:nvPr>
            <p:ph idx="1"/>
          </p:nvPr>
        </p:nvPicPr>
        <p:blipFill>
          <a:blip r:embed="rId2"/>
          <a:srcRect/>
          <a:stretch>
            <a:fillRect/>
          </a:stretch>
        </p:blipFill>
        <p:spPr>
          <a:xfrm>
            <a:off x="1593850" y="1206500"/>
            <a:ext cx="9467850" cy="51435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68600" y="2806700"/>
            <a:ext cx="6858000" cy="1270000"/>
          </a:xfrm>
        </p:spPr>
        <p:txBody>
          <a:bodyPr vert="horz" wrap="square" lIns="91440" tIns="45720" rIns="91440" bIns="45720" numCol="1" rtlCol="0" anchor="b" anchorCtr="0" compatLnSpc="1">
            <a:normAutofit fontScale="90000"/>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6000" b="1" i="0" u="none" strike="noStrike" kern="1200" cap="none" spc="0" normalizeH="0" baseline="0" noProof="0" dirty="0">
                <a:ln>
                  <a:noFill/>
                </a:ln>
                <a:solidFill>
                  <a:srgbClr val="FF0000"/>
                </a:solidFill>
                <a:effectLst/>
                <a:uLnTx/>
                <a:uFillTx/>
                <a:latin typeface="+mj-lt"/>
                <a:ea typeface="+mj-ea"/>
                <a:cs typeface="+mj-cs"/>
              </a:rPr>
              <a:t>Software Requirements Specification (SRS)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38200" y="457200"/>
            <a:ext cx="10515600" cy="865188"/>
          </a:xfrm>
        </p:spPr>
        <p:txBody>
          <a:bodyPr vert="horz" wrap="square" lIns="91440" tIns="45720" rIns="91440" bIns="45720" anchor="ctr" anchorCtr="0"/>
          <a:lstStyle/>
          <a:p>
            <a:pPr eaLnBrk="1" hangingPunct="1"/>
            <a:r>
              <a:rPr lang="en-IN" altLang="en-US" b="1" dirty="0">
                <a:solidFill>
                  <a:srgbClr val="FF0000"/>
                </a:solidFill>
              </a:rPr>
              <a:t>Software</a:t>
            </a:r>
            <a:r>
              <a:rPr lang="en-IN" altLang="en-US" dirty="0"/>
              <a:t> </a:t>
            </a:r>
            <a:r>
              <a:rPr lang="en-IN" altLang="en-US" b="1" dirty="0"/>
              <a:t>Requirement (SRS)</a:t>
            </a:r>
          </a:p>
        </p:txBody>
      </p:sp>
      <p:sp>
        <p:nvSpPr>
          <p:cNvPr id="17411" name="Content Placeholder 2"/>
          <p:cNvSpPr>
            <a:spLocks noGrp="1"/>
          </p:cNvSpPr>
          <p:nvPr>
            <p:ph idx="1"/>
          </p:nvPr>
        </p:nvSpPr>
        <p:spPr>
          <a:xfrm>
            <a:off x="838200" y="1322388"/>
            <a:ext cx="10515600" cy="4854575"/>
          </a:xfrm>
        </p:spPr>
        <p:txBody>
          <a:bodyPr vert="horz" wrap="square" lIns="91440" tIns="45720" rIns="91440" bIns="45720" anchor="t" anchorCtr="0"/>
          <a:lstStyle/>
          <a:p>
            <a:pPr eaLnBrk="1" hangingPunct="1"/>
            <a:r>
              <a:rPr lang="en-IN" altLang="en-US" dirty="0"/>
              <a:t>Programming Language  : Python,</a:t>
            </a:r>
          </a:p>
          <a:p>
            <a:pPr eaLnBrk="1" hangingPunct="1"/>
            <a:r>
              <a:rPr lang="en-IN" altLang="en-US" dirty="0"/>
              <a:t> IDE : pycharm , VSCODE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38200" y="495300"/>
            <a:ext cx="10515600" cy="801688"/>
          </a:xfrm>
        </p:spPr>
        <p:txBody>
          <a:bodyPr vert="horz" wrap="square" lIns="91440" tIns="45720" rIns="91440" bIns="45720" anchor="ctr" anchorCtr="0"/>
          <a:lstStyle/>
          <a:p>
            <a:pPr eaLnBrk="1" hangingPunct="1"/>
            <a:r>
              <a:rPr lang="en-IN" altLang="en-US" b="1" dirty="0">
                <a:solidFill>
                  <a:srgbClr val="FF0000"/>
                </a:solidFill>
              </a:rPr>
              <a:t>Hardware </a:t>
            </a:r>
            <a:r>
              <a:rPr lang="en-IN" altLang="en-US" b="1" dirty="0"/>
              <a:t>Requirement</a:t>
            </a:r>
          </a:p>
        </p:txBody>
      </p:sp>
      <p:sp>
        <p:nvSpPr>
          <p:cNvPr id="18435" name="Content Placeholder 2"/>
          <p:cNvSpPr>
            <a:spLocks noGrp="1"/>
          </p:cNvSpPr>
          <p:nvPr>
            <p:ph idx="1"/>
          </p:nvPr>
        </p:nvSpPr>
        <p:spPr>
          <a:xfrm>
            <a:off x="838200" y="1473200"/>
            <a:ext cx="10515600" cy="4703763"/>
          </a:xfrm>
        </p:spPr>
        <p:txBody>
          <a:bodyPr vert="horz" wrap="square" lIns="91440" tIns="45720" rIns="91440" bIns="45720" anchor="t" anchorCtr="0"/>
          <a:lstStyle/>
          <a:p>
            <a:pPr eaLnBrk="1" hangingPunct="1"/>
            <a:r>
              <a:rPr lang="en-US" altLang="en-US" dirty="0"/>
              <a:t>Processor : Intel i3 and above.</a:t>
            </a:r>
          </a:p>
          <a:p>
            <a:pPr eaLnBrk="1" hangingPunct="1"/>
            <a:r>
              <a:rPr lang="en-US" altLang="en-US" dirty="0"/>
              <a:t>RAM : 4GB and Higher.</a:t>
            </a:r>
          </a:p>
          <a:p>
            <a:pPr eaLnBrk="1" hangingPunct="1"/>
            <a:r>
              <a:rPr lang="en-US" altLang="en-US" dirty="0"/>
              <a:t> Hard Disk : 500GB Minimum</a:t>
            </a:r>
            <a:endParaRPr lang="en-I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838200" y="365125"/>
            <a:ext cx="10515600" cy="765175"/>
          </a:xfrm>
        </p:spPr>
        <p:txBody>
          <a:bodyPr vert="horz" wrap="square" lIns="91440" tIns="45720" rIns="91440" bIns="45720" anchor="ctr" anchorCtr="0"/>
          <a:lstStyle/>
          <a:p>
            <a:pPr eaLnBrk="1" hangingPunct="1"/>
            <a:r>
              <a:rPr lang="en-IN" altLang="en-US" b="1" dirty="0">
                <a:solidFill>
                  <a:srgbClr val="FF0000"/>
                </a:solidFill>
              </a:rPr>
              <a:t>Class Diagram</a:t>
            </a:r>
          </a:p>
        </p:txBody>
      </p:sp>
      <p:pic>
        <p:nvPicPr>
          <p:cNvPr id="20483" name="image13.jpeg"/>
          <p:cNvPicPr>
            <a:picLocks noGrp="1" noChangeAspect="1"/>
          </p:cNvPicPr>
          <p:nvPr>
            <p:ph idx="1"/>
          </p:nvPr>
        </p:nvPicPr>
        <p:blipFill>
          <a:blip r:embed="rId2"/>
          <a:srcRect/>
          <a:stretch>
            <a:fillRect/>
          </a:stretch>
        </p:blipFill>
        <p:spPr>
          <a:xfrm>
            <a:off x="1524000" y="1493838"/>
            <a:ext cx="9248775" cy="450056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8200" y="365125"/>
            <a:ext cx="10515600" cy="765175"/>
          </a:xfrm>
        </p:spPr>
        <p:txBody>
          <a:bodyPr vert="horz" wrap="square" lIns="91440" tIns="45720" rIns="91440" bIns="45720" anchor="ctr" anchorCtr="0"/>
          <a:lstStyle/>
          <a:p>
            <a:pPr eaLnBrk="1" hangingPunct="1"/>
            <a:r>
              <a:rPr lang="en-IN" altLang="en-US" b="1" dirty="0">
                <a:solidFill>
                  <a:srgbClr val="FF0000"/>
                </a:solidFill>
              </a:rPr>
              <a:t>Application Modules</a:t>
            </a:r>
          </a:p>
        </p:txBody>
      </p:sp>
      <p:sp>
        <p:nvSpPr>
          <p:cNvPr id="19459" name="Content Placeholder 2"/>
          <p:cNvSpPr>
            <a:spLocks noGrp="1"/>
          </p:cNvSpPr>
          <p:nvPr>
            <p:ph idx="1"/>
          </p:nvPr>
        </p:nvSpPr>
        <p:spPr>
          <a:xfrm>
            <a:off x="838200" y="1104900"/>
            <a:ext cx="10515600" cy="5072063"/>
          </a:xfrm>
        </p:spPr>
        <p:txBody>
          <a:bodyPr vert="horz" wrap="square" lIns="91440" tIns="45720" rIns="91440" bIns="45720" anchor="t" anchorCtr="0"/>
          <a:lstStyle/>
          <a:p>
            <a:pPr marL="0" indent="0" eaLnBrk="1" hangingPunct="1">
              <a:buNone/>
            </a:pPr>
            <a:endParaRPr lang="en-IN" altLang="en-US" dirty="0"/>
          </a:p>
          <a:p>
            <a:pPr marL="0" indent="0" eaLnBrk="1" hangingPunct="1">
              <a:buNone/>
            </a:pPr>
            <a:r>
              <a:rPr lang="en-IN" altLang="en-US" dirty="0"/>
              <a:t>Popup Screen for detecting the motion.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838200" y="365125"/>
            <a:ext cx="10515600" cy="765175"/>
          </a:xfrm>
        </p:spPr>
        <p:txBody>
          <a:bodyPr vert="horz" wrap="square" lIns="91440" tIns="45720" rIns="91440" bIns="45720" anchor="ctr" anchorCtr="0"/>
          <a:lstStyle/>
          <a:p>
            <a:pPr eaLnBrk="1" hangingPunct="1"/>
            <a:r>
              <a:rPr lang="en-IN" altLang="en-US" b="1" dirty="0">
                <a:solidFill>
                  <a:srgbClr val="FF0000"/>
                </a:solidFill>
              </a:rPr>
              <a:t>Use-Case Diagram</a:t>
            </a:r>
          </a:p>
        </p:txBody>
      </p:sp>
      <p:pic>
        <p:nvPicPr>
          <p:cNvPr id="5" name="Content Placeholder 4">
            <a:extLst>
              <a:ext uri="{FF2B5EF4-FFF2-40B4-BE49-F238E27FC236}">
                <a16:creationId xmlns:a16="http://schemas.microsoft.com/office/drawing/2014/main" id="{4B297B85-80DE-33C1-2725-C411C4A3DE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682" y="1225485"/>
            <a:ext cx="11934334" cy="495147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838200" y="365125"/>
            <a:ext cx="10515600" cy="765175"/>
          </a:xfrm>
        </p:spPr>
        <p:txBody>
          <a:bodyPr vert="horz" wrap="square" lIns="91440" tIns="45720" rIns="91440" bIns="45720" anchor="ctr" anchorCtr="0"/>
          <a:lstStyle/>
          <a:p>
            <a:pPr eaLnBrk="1" hangingPunct="1"/>
            <a:r>
              <a:rPr lang="en-IN" altLang="en-US" b="1" dirty="0">
                <a:solidFill>
                  <a:srgbClr val="FF0000"/>
                </a:solidFill>
              </a:rPr>
              <a:t>Sequence Diagram</a:t>
            </a:r>
          </a:p>
        </p:txBody>
      </p:sp>
      <p:pic>
        <p:nvPicPr>
          <p:cNvPr id="22531" name="image15.jpeg"/>
          <p:cNvPicPr>
            <a:picLocks noGrp="1" noChangeAspect="1"/>
          </p:cNvPicPr>
          <p:nvPr>
            <p:ph idx="1"/>
          </p:nvPr>
        </p:nvPicPr>
        <p:blipFill>
          <a:blip r:embed="rId2"/>
          <a:srcRect/>
          <a:stretch>
            <a:fillRect/>
          </a:stretch>
        </p:blipFill>
        <p:spPr>
          <a:xfrm>
            <a:off x="1960563" y="1143000"/>
            <a:ext cx="7681912" cy="503396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38200" y="365125"/>
            <a:ext cx="10515600" cy="765175"/>
          </a:xfrm>
        </p:spPr>
        <p:txBody>
          <a:bodyPr vert="horz" wrap="square" lIns="91440" tIns="45720" rIns="91440" bIns="45720" anchor="ctr" anchorCtr="0"/>
          <a:lstStyle/>
          <a:p>
            <a:pPr eaLnBrk="1" hangingPunct="1"/>
            <a:r>
              <a:rPr lang="en-IN" altLang="en-US" b="1" dirty="0">
                <a:solidFill>
                  <a:srgbClr val="FF0000"/>
                </a:solidFill>
              </a:rPr>
              <a:t>About our Application</a:t>
            </a:r>
          </a:p>
        </p:txBody>
      </p:sp>
      <p:sp>
        <p:nvSpPr>
          <p:cNvPr id="23555" name="Content Placeholder 2"/>
          <p:cNvSpPr>
            <a:spLocks noGrp="1"/>
          </p:cNvSpPr>
          <p:nvPr>
            <p:ph idx="1"/>
          </p:nvPr>
        </p:nvSpPr>
        <p:spPr>
          <a:xfrm>
            <a:off x="838200" y="1143000"/>
            <a:ext cx="10515600" cy="5033963"/>
          </a:xfrm>
        </p:spPr>
        <p:txBody>
          <a:bodyPr vert="horz" wrap="square" lIns="91440" tIns="45720" rIns="91440" bIns="45720" anchor="t" anchorCtr="0"/>
          <a:lstStyle/>
          <a:p>
            <a:pPr algn="just" eaLnBrk="1" hangingPunct="1"/>
            <a:r>
              <a:rPr lang="en-IN" altLang="en-US" dirty="0"/>
              <a:t>The system can be made more dynamic by making the change in the position of the cursor, proportional to the amount of rotation of the user’s head.</a:t>
            </a:r>
          </a:p>
          <a:p>
            <a:pPr algn="just" eaLnBrk="1" hangingPunct="1"/>
            <a:r>
              <a:rPr lang="en-IN" altLang="en-US" dirty="0"/>
              <a:t> Also, to make the process of detection of the face more easy, some image processing techniques can be used before the model detects the face and features of the face.</a:t>
            </a:r>
          </a:p>
          <a:p>
            <a:pPr algn="just" eaLnBrk="1" hangingPunct="1"/>
            <a:r>
              <a:rPr lang="en-IN" altLang="en-US" dirty="0"/>
              <a:t>In order to make user interact with computer naturally and conveniently by only using their eye, we provide an eye tracking based control system.</a:t>
            </a:r>
          </a:p>
          <a:p>
            <a:pPr algn="just" eaLnBrk="1" hangingPunct="1"/>
            <a:r>
              <a:rPr lang="en-IN" altLang="en-US" dirty="0"/>
              <a:t>The system combines both themouse functions and keyboard functions, so that users can use our system to achieve almost all of the inputs to the computer without traditional input equipment.</a:t>
            </a:r>
          </a:p>
          <a:p>
            <a:pPr algn="just" eaLnBrk="1" hangingPunct="1"/>
            <a:endParaRPr lang="en-I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838200" y="365125"/>
            <a:ext cx="10515600" cy="879475"/>
          </a:xfrm>
        </p:spPr>
        <p:txBody>
          <a:bodyPr vert="horz" wrap="square" lIns="91440" tIns="45720" rIns="91440" bIns="45720" anchor="ctr" anchorCtr="0"/>
          <a:lstStyle/>
          <a:p>
            <a:pPr eaLnBrk="1" hangingPunct="1"/>
            <a:r>
              <a:rPr lang="en-IN" altLang="en-US" b="1" dirty="0">
                <a:solidFill>
                  <a:srgbClr val="FF0000"/>
                </a:solidFill>
              </a:rPr>
              <a:t>Status</a:t>
            </a:r>
            <a:r>
              <a:rPr lang="en-IN" altLang="en-US" dirty="0"/>
              <a:t> of the Application Development</a:t>
            </a:r>
          </a:p>
        </p:txBody>
      </p:sp>
      <p:sp>
        <p:nvSpPr>
          <p:cNvPr id="24579" name="Content Placeholder 2"/>
          <p:cNvSpPr>
            <a:spLocks noGrp="1"/>
          </p:cNvSpPr>
          <p:nvPr>
            <p:ph idx="1"/>
          </p:nvPr>
        </p:nvSpPr>
        <p:spPr>
          <a:xfrm>
            <a:off x="838200" y="1244600"/>
            <a:ext cx="10515600" cy="4932363"/>
          </a:xfrm>
        </p:spPr>
        <p:txBody>
          <a:bodyPr vert="horz" wrap="square" lIns="91440" tIns="45720" rIns="91440" bIns="45720" anchor="t" anchorCtr="0"/>
          <a:lstStyle/>
          <a:p>
            <a:pPr eaLnBrk="1" hangingPunct="1"/>
            <a:r>
              <a:rPr lang="en-IN" altLang="en-US" dirty="0"/>
              <a:t>SRS finished,50% of application is finished.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80415" y="673735"/>
            <a:ext cx="10573385" cy="407670"/>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1" i="0" u="none" strike="noStrike" kern="1200" cap="none" spc="0" normalizeH="0" baseline="0" noProof="0" dirty="0">
                <a:ln>
                  <a:noFill/>
                </a:ln>
                <a:solidFill>
                  <a:srgbClr val="FF0000"/>
                </a:solidFill>
                <a:effectLst/>
                <a:uLnTx/>
                <a:uFillTx/>
                <a:latin typeface="+mj-lt"/>
                <a:ea typeface="+mj-ea"/>
                <a:cs typeface="+mj-cs"/>
              </a:rPr>
              <a:t>Outline</a:t>
            </a:r>
          </a:p>
        </p:txBody>
      </p:sp>
      <p:sp>
        <p:nvSpPr>
          <p:cNvPr id="5123" name="Content Placeholder 2"/>
          <p:cNvSpPr>
            <a:spLocks noGrp="1"/>
          </p:cNvSpPr>
          <p:nvPr>
            <p:ph idx="1"/>
          </p:nvPr>
        </p:nvSpPr>
        <p:spPr>
          <a:xfrm>
            <a:off x="932815" y="1552575"/>
            <a:ext cx="10420985" cy="4624705"/>
          </a:xfrm>
        </p:spPr>
        <p:txBody>
          <a:bodyPr vert="horz" wrap="square" lIns="91440" tIns="45720" rIns="91440" bIns="45720" anchor="t" anchorCtr="0"/>
          <a:lstStyle/>
          <a:p>
            <a:pPr eaLnBrk="1" hangingPunct="1"/>
            <a:r>
              <a:rPr lang="en-IN" altLang="en-US" dirty="0"/>
              <a:t>Abstract</a:t>
            </a:r>
          </a:p>
          <a:p>
            <a:pPr eaLnBrk="1" hangingPunct="1"/>
            <a:r>
              <a:rPr lang="en-IN" altLang="en-US" dirty="0"/>
              <a:t>Introduction</a:t>
            </a:r>
          </a:p>
          <a:p>
            <a:pPr eaLnBrk="1" hangingPunct="1"/>
            <a:r>
              <a:rPr lang="en-IN" altLang="en-US" dirty="0"/>
              <a:t>Existing System</a:t>
            </a:r>
          </a:p>
          <a:p>
            <a:pPr eaLnBrk="1" hangingPunct="1"/>
            <a:r>
              <a:rPr lang="en-IN" altLang="en-US" dirty="0"/>
              <a:t>Proposed System</a:t>
            </a:r>
          </a:p>
          <a:p>
            <a:pPr eaLnBrk="1" hangingPunct="1"/>
            <a:r>
              <a:rPr lang="en-IN" altLang="en-US" dirty="0"/>
              <a:t>Difference between Existing and Proposed</a:t>
            </a:r>
          </a:p>
          <a:p>
            <a:pPr eaLnBrk="1" hangingPunct="1"/>
            <a:r>
              <a:rPr lang="en-IN" altLang="en-US" dirty="0"/>
              <a:t>Literature Review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838200" y="365125"/>
            <a:ext cx="10515600" cy="841375"/>
          </a:xfrm>
        </p:spPr>
        <p:txBody>
          <a:bodyPr vert="horz" wrap="square" lIns="91440" tIns="45720" rIns="91440" bIns="45720" anchor="ctr" anchorCtr="0"/>
          <a:lstStyle/>
          <a:p>
            <a:pPr eaLnBrk="1" hangingPunct="1"/>
            <a:r>
              <a:rPr lang="en-IN" altLang="en-US" b="1" dirty="0"/>
              <a:t>Tentative Date </a:t>
            </a:r>
            <a:r>
              <a:rPr lang="en-IN" altLang="en-US" dirty="0"/>
              <a:t>of Application Completion</a:t>
            </a:r>
          </a:p>
        </p:txBody>
      </p:sp>
      <p:sp>
        <p:nvSpPr>
          <p:cNvPr id="25603" name="Content Placeholder 2"/>
          <p:cNvSpPr>
            <a:spLocks noGrp="1"/>
          </p:cNvSpPr>
          <p:nvPr>
            <p:ph idx="1"/>
          </p:nvPr>
        </p:nvSpPr>
        <p:spPr>
          <a:xfrm>
            <a:off x="838200" y="1308100"/>
            <a:ext cx="10515600" cy="4868863"/>
          </a:xfrm>
        </p:spPr>
        <p:txBody>
          <a:bodyPr vert="horz" wrap="square" lIns="91440" tIns="45720" rIns="91440" bIns="45720" anchor="t" anchorCtr="0"/>
          <a:lstStyle/>
          <a:p>
            <a:pPr eaLnBrk="1" hangingPunct="1"/>
            <a:r>
              <a:rPr lang="en-IN" altLang="en-US" dirty="0"/>
              <a:t>September 27,2023.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838200" y="1457325"/>
            <a:ext cx="10515600" cy="1325563"/>
          </a:xfrm>
        </p:spPr>
        <p:txBody>
          <a:bodyPr vert="horz" wrap="square" lIns="91440" tIns="45720" rIns="91440" bIns="45720" anchor="ctr" anchorCtr="0"/>
          <a:lstStyle/>
          <a:p>
            <a:pPr eaLnBrk="1" hangingPunct="1"/>
            <a:r>
              <a:rPr lang="en-IN" altLang="en-US" b="1" dirty="0">
                <a:solidFill>
                  <a:srgbClr val="FF0000"/>
                </a:solidFill>
              </a:rPr>
              <a:t>Thank you</a:t>
            </a:r>
          </a:p>
        </p:txBody>
      </p:sp>
      <p:sp>
        <p:nvSpPr>
          <p:cNvPr id="26627" name="Content Placeholder 2"/>
          <p:cNvSpPr>
            <a:spLocks noGrp="1"/>
          </p:cNvSpPr>
          <p:nvPr>
            <p:ph idx="1"/>
          </p:nvPr>
        </p:nvSpPr>
        <p:spPr>
          <a:xfrm>
            <a:off x="838200" y="3429000"/>
            <a:ext cx="10515600" cy="2265363"/>
          </a:xfrm>
        </p:spPr>
        <p:txBody>
          <a:bodyPr vert="horz" wrap="square" lIns="91440" tIns="45720" rIns="91440" bIns="45720" anchor="t" anchorCtr="0"/>
          <a:lstStyle/>
          <a:p>
            <a:pPr eaLnBrk="1" hangingPunct="1"/>
            <a:r>
              <a:rPr lang="en-US" altLang="en-US" b="1" dirty="0"/>
              <a:t>KATTA SHIVANI             20N31A6927</a:t>
            </a:r>
          </a:p>
          <a:p>
            <a:pPr eaLnBrk="1" hangingPunct="1"/>
            <a:r>
              <a:rPr lang="en-US" altLang="en-US" b="1" dirty="0"/>
              <a:t>L. SREENIVAS REDDY   20N31A6933</a:t>
            </a:r>
          </a:p>
          <a:p>
            <a:pPr eaLnBrk="1" hangingPunct="1"/>
            <a:r>
              <a:rPr lang="en-US" altLang="en-US" b="1" dirty="0"/>
              <a:t>BUYYAKAR KARTHIK    21N35A6903</a:t>
            </a:r>
            <a:endParaRPr lang="en-I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560" y="382270"/>
            <a:ext cx="10429240" cy="478155"/>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1" i="0" u="none" strike="noStrike" kern="1200" cap="none" spc="0" normalizeH="0" baseline="0" noProof="0" dirty="0">
                <a:ln>
                  <a:noFill/>
                </a:ln>
                <a:solidFill>
                  <a:srgbClr val="FF0000"/>
                </a:solidFill>
                <a:effectLst/>
                <a:uLnTx/>
                <a:uFillTx/>
                <a:latin typeface="+mj-lt"/>
                <a:ea typeface="+mj-ea"/>
                <a:cs typeface="+mj-cs"/>
              </a:rPr>
              <a:t>Abstract</a:t>
            </a:r>
          </a:p>
        </p:txBody>
      </p:sp>
      <p:sp>
        <p:nvSpPr>
          <p:cNvPr id="6147" name="Content Placeholder 2"/>
          <p:cNvSpPr>
            <a:spLocks noGrp="1"/>
          </p:cNvSpPr>
          <p:nvPr>
            <p:ph idx="1"/>
          </p:nvPr>
        </p:nvSpPr>
        <p:spPr>
          <a:xfrm>
            <a:off x="838200" y="860425"/>
            <a:ext cx="10784205" cy="5545455"/>
          </a:xfrm>
        </p:spPr>
        <p:txBody>
          <a:bodyPr vert="horz" wrap="square" lIns="91440" tIns="45720" rIns="91440" bIns="45720" anchor="t" anchorCtr="0"/>
          <a:lstStyle/>
          <a:p>
            <a:pPr algn="just" eaLnBrk="1" hangingPunct="1"/>
            <a:r>
              <a:rPr lang="en-US" altLang="en-US" sz="2400" dirty="0"/>
              <a:t>Eye Movement can be regarded as a pivot real-time input medium for human computer communication, which is important for people with physical disability.</a:t>
            </a:r>
          </a:p>
          <a:p>
            <a:pPr algn="just" eaLnBrk="1" hangingPunct="1"/>
            <a:r>
              <a:rPr lang="en-US" altLang="en-US" sz="2400" dirty="0"/>
              <a:t>The proposed system focuses on providing a simple and convenient interactive mode by only using user’s eye. </a:t>
            </a:r>
          </a:p>
          <a:p>
            <a:pPr algn="just" eaLnBrk="1" hangingPunct="1"/>
            <a:r>
              <a:rPr lang="en-US" altLang="en-US" sz="2400" dirty="0"/>
              <a:t>The system built is an eye based interface that acts as a computer mouse to translate eye movements such as blinking, gazing, and squinting towards the mouse cursor actions.</a:t>
            </a:r>
          </a:p>
          <a:p>
            <a:pPr algn="just" eaLnBrk="1" hangingPunct="1"/>
            <a:r>
              <a:rPr lang="en-US" altLang="en-US" sz="2400" dirty="0"/>
              <a:t> The system in discussion makes use of simple webcam and its software </a:t>
            </a:r>
            <a:r>
              <a:rPr lang="en-IN" altLang="en-US" sz="2400" dirty="0"/>
              <a:t>      </a:t>
            </a:r>
            <a:r>
              <a:rPr lang="en-US" altLang="en-US" sz="2400" dirty="0"/>
              <a:t>requirements are Python, OpenCV, NumPY and a few other packages.</a:t>
            </a:r>
          </a:p>
          <a:p>
            <a:pPr algn="just" eaLnBrk="1" hangingPunct="1"/>
            <a:r>
              <a:rPr lang="en-US" altLang="en-US" sz="2400" dirty="0">
                <a:sym typeface="+mn-ea"/>
              </a:rPr>
              <a:t> An algorithm to carry out the functions of a mouse by providing a hand free interaction between humans and computers by using different expression of a face using computer vision and matching it with already stored expression. </a:t>
            </a:r>
          </a:p>
          <a:p>
            <a:pPr algn="just" eaLnBrk="1" hangingPunct="1"/>
            <a:r>
              <a:rPr lang="en-US" altLang="en-US" sz="2400" dirty="0">
                <a:sym typeface="+mn-ea"/>
              </a:rPr>
              <a:t>The “Camera Mouse” system tracks the computer user’s movements with a video camera and translates them into the mouse movements of the mouse pointer on the screen.</a:t>
            </a:r>
            <a:endParaRPr lang="en-IN" altLang="en-US" sz="2400" dirty="0"/>
          </a:p>
          <a:p>
            <a:pPr algn="just" eaLnBrk="1" hangingPunct="1"/>
            <a:endParaRPr lang="en-IN" altLang="en-US" sz="2400" dirty="0"/>
          </a:p>
          <a:p>
            <a:pPr algn="just" eaLnBrk="1" hangingPunct="1"/>
            <a:endParaRPr lang="en-US" altLang="en-US" sz="2400" dirty="0"/>
          </a:p>
          <a:p>
            <a:pPr algn="just" eaLnBrk="1" hangingPunct="1"/>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10515600" cy="649288"/>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1" i="0" u="none" strike="noStrike" kern="1200" cap="none" spc="0" normalizeH="0" baseline="0" noProof="0" dirty="0">
                <a:ln>
                  <a:noFill/>
                </a:ln>
                <a:solidFill>
                  <a:srgbClr val="FF0000"/>
                </a:solidFill>
                <a:effectLst/>
                <a:uLnTx/>
                <a:uFillTx/>
                <a:latin typeface="+mj-lt"/>
                <a:ea typeface="+mj-ea"/>
                <a:cs typeface="+mj-cs"/>
              </a:rPr>
              <a:t>Introduction</a:t>
            </a:r>
          </a:p>
        </p:txBody>
      </p:sp>
      <p:sp>
        <p:nvSpPr>
          <p:cNvPr id="8195" name="Content Placeholder 2"/>
          <p:cNvSpPr>
            <a:spLocks noGrp="1"/>
          </p:cNvSpPr>
          <p:nvPr>
            <p:ph idx="1"/>
          </p:nvPr>
        </p:nvSpPr>
        <p:spPr>
          <a:xfrm>
            <a:off x="838200" y="1106488"/>
            <a:ext cx="10515600" cy="5070475"/>
          </a:xfrm>
        </p:spPr>
        <p:txBody>
          <a:bodyPr vert="horz" wrap="square" lIns="91440" tIns="45720" rIns="91440" bIns="45720" anchor="t" anchorCtr="0"/>
          <a:lstStyle/>
          <a:p>
            <a:pPr eaLnBrk="1" hangingPunct="1"/>
            <a:r>
              <a:rPr lang="en-US" altLang="en-US" sz="2400" dirty="0"/>
              <a:t>Eye tracking technology, which is based on an eye tracker that measures the movement and positions of the eye has played an increasingly important role in psychology, marketing , and user interfaces.</a:t>
            </a:r>
          </a:p>
          <a:p>
            <a:pPr eaLnBrk="1" hangingPunct="1"/>
            <a:r>
              <a:rPr lang="en-US" altLang="en-US" sz="2400" dirty="0"/>
              <a:t> Eye trackers have existed for a number of years, but, early in the development of the field of eye tracking, the use of eye trackers was largely confined to laboratory experiments to observe the nature of human eye movements, rather than to use these movements as an actual control medium within a human-computer interaction (HCI) . </a:t>
            </a:r>
          </a:p>
          <a:p>
            <a:pPr eaLnBrk="1" hangingPunct="1"/>
            <a:r>
              <a:rPr lang="en-US" altLang="en-US" sz="2400" dirty="0"/>
              <a:t>Because the cost of eye trackers was around 30,000 a decade ago, it was too expensive to consider use in real user-computer interfaces.</a:t>
            </a:r>
          </a:p>
          <a:p>
            <a:pPr eaLnBrk="1" hangingPunct="1"/>
            <a:r>
              <a:rPr lang="en-US" altLang="en-US" sz="2400" dirty="0"/>
              <a:t> In recent years, with the development of better and cheaper components for gaze interaction, low-cost eye trackers have been produced by several high-profile companies, such as Tobii’s EyeX tracker,  GazePoint’s GP3 tracker, and the Eye Tribe Tracker . </a:t>
            </a:r>
            <a:endParaRPr lang="en-I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838200" y="518160"/>
            <a:ext cx="10515600" cy="771525"/>
          </a:xfrm>
        </p:spPr>
        <p:txBody>
          <a:bodyPr vert="horz" wrap="square" lIns="91440" tIns="45720" rIns="91440" bIns="45720" anchor="ctr" anchorCtr="0"/>
          <a:lstStyle/>
          <a:p>
            <a:pPr eaLnBrk="1" hangingPunct="1"/>
            <a:r>
              <a:rPr lang="en-IN" altLang="en-US" b="1" dirty="0">
                <a:solidFill>
                  <a:srgbClr val="FF0000"/>
                </a:solidFill>
              </a:rPr>
              <a:t>Existing System</a:t>
            </a:r>
          </a:p>
        </p:txBody>
      </p:sp>
      <p:sp>
        <p:nvSpPr>
          <p:cNvPr id="10243" name="Content Placeholder 2"/>
          <p:cNvSpPr>
            <a:spLocks noGrp="1"/>
          </p:cNvSpPr>
          <p:nvPr>
            <p:ph idx="1"/>
          </p:nvPr>
        </p:nvSpPr>
        <p:spPr>
          <a:xfrm>
            <a:off x="838200" y="1637030"/>
            <a:ext cx="10515600" cy="4540250"/>
          </a:xfrm>
        </p:spPr>
        <p:txBody>
          <a:bodyPr vert="horz" wrap="square" lIns="91440" tIns="45720" rIns="91440" bIns="45720" anchor="t" anchorCtr="0"/>
          <a:lstStyle/>
          <a:p>
            <a:pPr eaLnBrk="1" hangingPunct="1"/>
            <a:r>
              <a:rPr lang="en-US" altLang="en-US" sz="2400" dirty="0"/>
              <a:t>Currently eye tracking mouse technology is not available at a large scale. The computer mouse or moving the finger has been a very common approach to move the cursor along the screen in the current technology.</a:t>
            </a:r>
          </a:p>
          <a:p>
            <a:pPr eaLnBrk="1" hangingPunct="1"/>
            <a:r>
              <a:rPr lang="en-US" altLang="en-US" sz="2400" dirty="0"/>
              <a:t> The system detects the movement in the mouse or the finger to map it to the movement of cursor. </a:t>
            </a:r>
          </a:p>
          <a:p>
            <a:pPr eaLnBrk="1" hangingPunct="1"/>
            <a:r>
              <a:rPr lang="en-US" altLang="en-US" sz="2400" dirty="0"/>
              <a:t>The people with disability will not be able to make use of the current technology. </a:t>
            </a:r>
          </a:p>
          <a:p>
            <a:pPr eaLnBrk="1" hangingPunct="1"/>
            <a:r>
              <a:rPr lang="en-US" altLang="en-US" sz="2400" dirty="0"/>
              <a:t>The movements of the user are tracked using a camera and these can be mapped to the movements of the mouse pointer which is visible on the screen.</a:t>
            </a:r>
          </a:p>
          <a:p>
            <a:pPr eaLnBrk="1" hangingPunct="1"/>
            <a:r>
              <a:rPr lang="en-US" altLang="en-US" sz="2400" dirty="0">
                <a:sym typeface="+mn-ea"/>
              </a:rPr>
              <a:t>As eye tracking gear gets cheaper, new applications with the concept of using eye tracking in human-computer interaction </a:t>
            </a:r>
            <a:r>
              <a:rPr lang="en-IN" altLang="en-US" sz="2400" dirty="0">
                <a:sym typeface="+mn-ea"/>
              </a:rPr>
              <a:t>(</a:t>
            </a:r>
            <a:r>
              <a:rPr lang="en-US" altLang="en-US" sz="2400" dirty="0">
                <a:sym typeface="+mn-ea"/>
              </a:rPr>
              <a:t>HCI</a:t>
            </a:r>
            <a:r>
              <a:rPr lang="en-IN" altLang="en-US" sz="2400" dirty="0">
                <a:sym typeface="+mn-ea"/>
              </a:rPr>
              <a:t>)</a:t>
            </a:r>
            <a:r>
              <a:rPr lang="en-US" altLang="en-US" sz="2400" dirty="0">
                <a:sym typeface="+mn-ea"/>
              </a:rPr>
              <a:t> are clearly beginning to blossom.</a:t>
            </a:r>
            <a:endParaRPr lang="en-IN" altLang="x-none" sz="2400" dirty="0"/>
          </a:p>
          <a:p>
            <a:pPr marL="0" indent="0" eaLnBrk="1" hangingPunct="1">
              <a:buNone/>
            </a:pPr>
            <a:endParaRPr lang="en-I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838200" y="594360"/>
            <a:ext cx="10515600" cy="749935"/>
          </a:xfrm>
        </p:spPr>
        <p:txBody>
          <a:bodyPr vert="horz" wrap="square" lIns="91440" tIns="45720" rIns="91440" bIns="45720" anchor="ctr" anchorCtr="0"/>
          <a:lstStyle/>
          <a:p>
            <a:pPr eaLnBrk="1" hangingPunct="1"/>
            <a:r>
              <a:rPr lang="en-IN" altLang="en-US" b="1" dirty="0">
                <a:solidFill>
                  <a:srgbClr val="FF0000"/>
                </a:solidFill>
              </a:rPr>
              <a:t>Proposed System</a:t>
            </a:r>
          </a:p>
        </p:txBody>
      </p:sp>
      <p:sp>
        <p:nvSpPr>
          <p:cNvPr id="11267" name="Content Placeholder 2"/>
          <p:cNvSpPr>
            <a:spLocks noGrp="1"/>
          </p:cNvSpPr>
          <p:nvPr>
            <p:ph idx="1"/>
          </p:nvPr>
        </p:nvSpPr>
        <p:spPr>
          <a:xfrm>
            <a:off x="733425" y="1564640"/>
            <a:ext cx="10620375" cy="4612640"/>
          </a:xfrm>
        </p:spPr>
        <p:txBody>
          <a:bodyPr vert="horz" wrap="square" lIns="91440" tIns="45720" rIns="91440" bIns="45720" anchor="t" anchorCtr="0"/>
          <a:lstStyle/>
          <a:p>
            <a:pPr eaLnBrk="1" hangingPunct="1"/>
            <a:r>
              <a:rPr lang="en-US" altLang="en-US" sz="2400" dirty="0"/>
              <a:t>The system proposed in this works based on the following action: </a:t>
            </a:r>
          </a:p>
          <a:p>
            <a:pPr eaLnBrk="1" hangingPunct="1"/>
            <a:r>
              <a:rPr lang="en-US" altLang="en-US" sz="2400" dirty="0"/>
              <a:t> Squinting your eyes. </a:t>
            </a:r>
          </a:p>
          <a:p>
            <a:pPr eaLnBrk="1" hangingPunct="1"/>
            <a:r>
              <a:rPr lang="en-US" altLang="en-US" sz="2400" dirty="0"/>
              <a:t> Winking.</a:t>
            </a:r>
          </a:p>
          <a:p>
            <a:pPr eaLnBrk="1" hangingPunct="1"/>
            <a:r>
              <a:rPr lang="en-US" altLang="en-US" sz="2400" dirty="0"/>
              <a:t>Blinking.</a:t>
            </a:r>
          </a:p>
          <a:p>
            <a:pPr eaLnBrk="1" hangingPunct="1"/>
            <a:r>
              <a:rPr lang="en-US" altLang="en-US" sz="2400" dirty="0"/>
              <a:t>Gazing.</a:t>
            </a:r>
            <a:endParaRPr lang="en-I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838200" y="365125"/>
            <a:ext cx="10515600" cy="777875"/>
          </a:xfrm>
        </p:spPr>
        <p:txBody>
          <a:bodyPr vert="horz" wrap="square" lIns="91440" tIns="45720" rIns="91440" bIns="45720" anchor="ctr" anchorCtr="0"/>
          <a:lstStyle/>
          <a:p>
            <a:pPr eaLnBrk="1" hangingPunct="1"/>
            <a:r>
              <a:rPr lang="en-IN" altLang="en-US" b="1" dirty="0">
                <a:solidFill>
                  <a:srgbClr val="FF0000"/>
                </a:solidFill>
              </a:rPr>
              <a:t>Existing </a:t>
            </a:r>
            <a:r>
              <a:rPr lang="en-IN" altLang="en-US" b="1" dirty="0">
                <a:solidFill>
                  <a:srgbClr val="002060"/>
                </a:solidFill>
              </a:rPr>
              <a:t>&lt;vs&gt; </a:t>
            </a:r>
            <a:r>
              <a:rPr lang="en-IN" altLang="en-US" b="1" dirty="0">
                <a:solidFill>
                  <a:srgbClr val="FF0000"/>
                </a:solidFill>
              </a:rPr>
              <a:t>Proposed System</a:t>
            </a:r>
          </a:p>
        </p:txBody>
      </p:sp>
      <p:sp>
        <p:nvSpPr>
          <p:cNvPr id="12291" name="Content Placeholder 2"/>
          <p:cNvSpPr>
            <a:spLocks noGrp="1"/>
          </p:cNvSpPr>
          <p:nvPr>
            <p:ph idx="1"/>
          </p:nvPr>
        </p:nvSpPr>
        <p:spPr>
          <a:xfrm>
            <a:off x="838200" y="1143000"/>
            <a:ext cx="10515600" cy="5033963"/>
          </a:xfrm>
        </p:spPr>
        <p:txBody>
          <a:bodyPr vert="horz" wrap="square" lIns="91440" tIns="45720" rIns="91440" bIns="45720" anchor="t" anchorCtr="0"/>
          <a:lstStyle/>
          <a:p>
            <a:pPr marL="0" indent="0" eaLnBrk="1" hangingPunct="1">
              <a:buNone/>
            </a:pPr>
            <a:endParaRPr lang="en-IN" altLang="en-US" dirty="0"/>
          </a:p>
        </p:txBody>
      </p:sp>
      <p:graphicFrame>
        <p:nvGraphicFramePr>
          <p:cNvPr id="4" name="Table 3"/>
          <p:cNvGraphicFramePr/>
          <p:nvPr>
            <p:extLst>
              <p:ext uri="{D42A27DB-BD31-4B8C-83A1-F6EECF244321}">
                <p14:modId xmlns:p14="http://schemas.microsoft.com/office/powerpoint/2010/main" val="3591646517"/>
              </p:ext>
            </p:extLst>
          </p:nvPr>
        </p:nvGraphicFramePr>
        <p:xfrm>
          <a:off x="838199" y="1143000"/>
          <a:ext cx="10515599" cy="5274944"/>
        </p:xfrm>
        <a:graphic>
          <a:graphicData uri="http://schemas.openxmlformats.org/drawingml/2006/table">
            <a:tbl>
              <a:tblPr firstRow="1" bandRow="1">
                <a:tableStyleId>{5C22544A-7EE6-4342-B048-85BDC9FD1C3A}</a:tableStyleId>
              </a:tblPr>
              <a:tblGrid>
                <a:gridCol w="5175386">
                  <a:extLst>
                    <a:ext uri="{9D8B030D-6E8A-4147-A177-3AD203B41FA5}">
                      <a16:colId xmlns:a16="http://schemas.microsoft.com/office/drawing/2014/main" val="20000"/>
                    </a:ext>
                  </a:extLst>
                </a:gridCol>
                <a:gridCol w="5340213">
                  <a:extLst>
                    <a:ext uri="{9D8B030D-6E8A-4147-A177-3AD203B41FA5}">
                      <a16:colId xmlns:a16="http://schemas.microsoft.com/office/drawing/2014/main" val="20001"/>
                    </a:ext>
                  </a:extLst>
                </a:gridCol>
              </a:tblGrid>
              <a:tr h="567557">
                <a:tc>
                  <a:txBody>
                    <a:bodyPr/>
                    <a:lstStyle/>
                    <a:p>
                      <a:pPr algn="ctr">
                        <a:buNone/>
                      </a:pPr>
                      <a:r>
                        <a:rPr lang="en-IN" altLang="en-US" sz="2800"/>
                        <a:t>Proposed</a:t>
                      </a:r>
                    </a:p>
                  </a:txBody>
                  <a:tcPr/>
                </a:tc>
                <a:tc>
                  <a:txBody>
                    <a:bodyPr/>
                    <a:lstStyle/>
                    <a:p>
                      <a:pPr algn="ctr">
                        <a:buNone/>
                      </a:pPr>
                      <a:r>
                        <a:rPr lang="en-IN" altLang="en-US" sz="2800"/>
                        <a:t>Existing</a:t>
                      </a:r>
                    </a:p>
                  </a:txBody>
                  <a:tcPr/>
                </a:tc>
                <a:extLst>
                  <a:ext uri="{0D108BD9-81ED-4DB2-BD59-A6C34878D82A}">
                    <a16:rowId xmlns:a16="http://schemas.microsoft.com/office/drawing/2014/main" val="10000"/>
                  </a:ext>
                </a:extLst>
              </a:tr>
              <a:tr h="1001572">
                <a:tc>
                  <a:txBody>
                    <a:bodyPr/>
                    <a:lstStyle/>
                    <a:p>
                      <a:pPr>
                        <a:buNone/>
                      </a:pPr>
                      <a:r>
                        <a:rPr lang="en-IN" altLang="en-US"/>
                        <a:t>The proposed application might have a specific,novel purpose or use case that differs from existing applications.</a:t>
                      </a:r>
                    </a:p>
                  </a:txBody>
                  <a:tcPr/>
                </a:tc>
                <a:tc>
                  <a:txBody>
                    <a:bodyPr/>
                    <a:lstStyle/>
                    <a:p>
                      <a:pPr>
                        <a:buNone/>
                      </a:pPr>
                      <a:r>
                        <a:rPr lang="en-IN" altLang="en-US"/>
                        <a:t>The application serves a well-established purpose,such as assisting individuals with disabilities in controlling a computer. </a:t>
                      </a:r>
                    </a:p>
                  </a:txBody>
                  <a:tcPr/>
                </a:tc>
                <a:extLst>
                  <a:ext uri="{0D108BD9-81ED-4DB2-BD59-A6C34878D82A}">
                    <a16:rowId xmlns:a16="http://schemas.microsoft.com/office/drawing/2014/main" val="10001"/>
                  </a:ext>
                </a:extLst>
              </a:tr>
              <a:tr h="701100">
                <a:tc>
                  <a:txBody>
                    <a:bodyPr/>
                    <a:lstStyle/>
                    <a:p>
                      <a:pPr>
                        <a:buNone/>
                      </a:pPr>
                      <a:r>
                        <a:rPr lang="en-IN" altLang="en-US"/>
                        <a:t>It may incorporate cutting-edge,eye-tracking technology or algorithms.</a:t>
                      </a:r>
                    </a:p>
                  </a:txBody>
                  <a:tcPr/>
                </a:tc>
                <a:tc>
                  <a:txBody>
                    <a:bodyPr/>
                    <a:lstStyle/>
                    <a:p>
                      <a:pPr>
                        <a:buNone/>
                      </a:pPr>
                      <a:r>
                        <a:rPr lang="en-IN" altLang="en-US"/>
                        <a:t>It likely relies on established eye-tracking technology and software.</a:t>
                      </a:r>
                    </a:p>
                  </a:txBody>
                  <a:tcPr/>
                </a:tc>
                <a:extLst>
                  <a:ext uri="{0D108BD9-81ED-4DB2-BD59-A6C34878D82A}">
                    <a16:rowId xmlns:a16="http://schemas.microsoft.com/office/drawing/2014/main" val="10002"/>
                  </a:ext>
                </a:extLst>
              </a:tr>
              <a:tr h="1302043">
                <a:tc>
                  <a:txBody>
                    <a:bodyPr/>
                    <a:lstStyle/>
                    <a:p>
                      <a:pPr>
                        <a:buNone/>
                      </a:pPr>
                      <a:r>
                        <a:rPr lang="en-IN" altLang="en-US"/>
                        <a:t>The proposed application introduces new features or capabilities that are not in present existing system like blinking eyes,dragging with nose and scrolling.</a:t>
                      </a:r>
                    </a:p>
                  </a:txBody>
                  <a:tcPr/>
                </a:tc>
                <a:tc>
                  <a:txBody>
                    <a:bodyPr/>
                    <a:lstStyle/>
                    <a:p>
                      <a:pPr>
                        <a:buNone/>
                      </a:pPr>
                      <a:r>
                        <a:rPr lang="en-IN" altLang="en-US" dirty="0"/>
                        <a:t>The existed application would have its own set of features that have been refined over time.</a:t>
                      </a:r>
                    </a:p>
                  </a:txBody>
                  <a:tcPr/>
                </a:tc>
                <a:extLst>
                  <a:ext uri="{0D108BD9-81ED-4DB2-BD59-A6C34878D82A}">
                    <a16:rowId xmlns:a16="http://schemas.microsoft.com/office/drawing/2014/main" val="10003"/>
                  </a:ext>
                </a:extLst>
              </a:tr>
              <a:tr h="1001572">
                <a:tc>
                  <a:txBody>
                    <a:bodyPr/>
                    <a:lstStyle/>
                    <a:p>
                      <a:pPr>
                        <a:buNone/>
                      </a:pPr>
                      <a:r>
                        <a:rPr lang="en-IN" altLang="en-US"/>
                        <a:t>The user interface in the proposed application might be designed differently,focusing on usability and user experience.</a:t>
                      </a:r>
                    </a:p>
                  </a:txBody>
                  <a:tcPr/>
                </a:tc>
                <a:tc>
                  <a:txBody>
                    <a:bodyPr/>
                    <a:lstStyle/>
                    <a:p>
                      <a:pPr>
                        <a:buNone/>
                      </a:pPr>
                      <a:r>
                        <a:rPr lang="en-IN" altLang="en-US"/>
                        <a:t>The user interface that has evolved based on user feedback and industry standards.</a:t>
                      </a:r>
                    </a:p>
                  </a:txBody>
                  <a:tcPr/>
                </a:tc>
                <a:extLst>
                  <a:ext uri="{0D108BD9-81ED-4DB2-BD59-A6C34878D82A}">
                    <a16:rowId xmlns:a16="http://schemas.microsoft.com/office/drawing/2014/main" val="10004"/>
                  </a:ext>
                </a:extLst>
              </a:tr>
              <a:tr h="701100">
                <a:tc>
                  <a:txBody>
                    <a:bodyPr/>
                    <a:lstStyle/>
                    <a:p>
                      <a:pPr>
                        <a:buNone/>
                      </a:pPr>
                      <a:r>
                        <a:rPr lang="en-IN" altLang="en-US" dirty="0"/>
                        <a:t>It has various devices and platforms might be a focus for the proposed applications.</a:t>
                      </a:r>
                    </a:p>
                  </a:txBody>
                  <a:tcPr/>
                </a:tc>
                <a:tc>
                  <a:txBody>
                    <a:bodyPr/>
                    <a:lstStyle/>
                    <a:p>
                      <a:pPr>
                        <a:buNone/>
                      </a:pPr>
                      <a:r>
                        <a:rPr lang="en-IN" altLang="en-US" dirty="0"/>
                        <a:t>It is already compatible with specific hardware and software configurations. </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92100"/>
          </a:xfrm>
        </p:spPr>
        <p:txBody>
          <a:bodyPr/>
          <a:lstStyle/>
          <a:p>
            <a:r>
              <a:rPr lang="en-IN" altLang="en-US" b="1" dirty="0">
                <a:solidFill>
                  <a:srgbClr val="FF0000"/>
                </a:solidFill>
                <a:sym typeface="+mn-ea"/>
              </a:rPr>
              <a:t>Literature Review</a:t>
            </a:r>
            <a:endParaRPr lang="en-US"/>
          </a:p>
        </p:txBody>
      </p:sp>
      <p:graphicFrame>
        <p:nvGraphicFramePr>
          <p:cNvPr id="6" name="Content Placeholder 5"/>
          <p:cNvGraphicFramePr>
            <a:graphicFrameLocks noGrp="1"/>
          </p:cNvGraphicFramePr>
          <p:nvPr>
            <p:ph idx="1"/>
          </p:nvPr>
        </p:nvGraphicFramePr>
        <p:xfrm>
          <a:off x="713105" y="719455"/>
          <a:ext cx="10795000" cy="5852160"/>
        </p:xfrm>
        <a:graphic>
          <a:graphicData uri="http://schemas.openxmlformats.org/drawingml/2006/table">
            <a:tbl>
              <a:tblPr firstRow="1" bandRow="1">
                <a:tableStyleId>{5C22544A-7EE6-4342-B048-85BDC9FD1C3A}</a:tableStyleId>
              </a:tblPr>
              <a:tblGrid>
                <a:gridCol w="858520">
                  <a:extLst>
                    <a:ext uri="{9D8B030D-6E8A-4147-A177-3AD203B41FA5}">
                      <a16:colId xmlns:a16="http://schemas.microsoft.com/office/drawing/2014/main" val="20000"/>
                    </a:ext>
                  </a:extLst>
                </a:gridCol>
                <a:gridCol w="1750695">
                  <a:extLst>
                    <a:ext uri="{9D8B030D-6E8A-4147-A177-3AD203B41FA5}">
                      <a16:colId xmlns:a16="http://schemas.microsoft.com/office/drawing/2014/main" val="20001"/>
                    </a:ext>
                  </a:extLst>
                </a:gridCol>
                <a:gridCol w="1819275">
                  <a:extLst>
                    <a:ext uri="{9D8B030D-6E8A-4147-A177-3AD203B41FA5}">
                      <a16:colId xmlns:a16="http://schemas.microsoft.com/office/drawing/2014/main" val="20002"/>
                    </a:ext>
                  </a:extLst>
                </a:gridCol>
                <a:gridCol w="1477645">
                  <a:extLst>
                    <a:ext uri="{9D8B030D-6E8A-4147-A177-3AD203B41FA5}">
                      <a16:colId xmlns:a16="http://schemas.microsoft.com/office/drawing/2014/main" val="20003"/>
                    </a:ext>
                  </a:extLst>
                </a:gridCol>
                <a:gridCol w="1601470">
                  <a:extLst>
                    <a:ext uri="{9D8B030D-6E8A-4147-A177-3AD203B41FA5}">
                      <a16:colId xmlns:a16="http://schemas.microsoft.com/office/drawing/2014/main" val="20004"/>
                    </a:ext>
                  </a:extLst>
                </a:gridCol>
                <a:gridCol w="1555750">
                  <a:extLst>
                    <a:ext uri="{9D8B030D-6E8A-4147-A177-3AD203B41FA5}">
                      <a16:colId xmlns:a16="http://schemas.microsoft.com/office/drawing/2014/main" val="20005"/>
                    </a:ext>
                  </a:extLst>
                </a:gridCol>
                <a:gridCol w="1731645">
                  <a:extLst>
                    <a:ext uri="{9D8B030D-6E8A-4147-A177-3AD203B41FA5}">
                      <a16:colId xmlns:a16="http://schemas.microsoft.com/office/drawing/2014/main" val="20006"/>
                    </a:ext>
                  </a:extLst>
                </a:gridCol>
              </a:tblGrid>
              <a:tr h="640080">
                <a:tc>
                  <a:txBody>
                    <a:bodyPr/>
                    <a:lstStyle/>
                    <a:p>
                      <a:pPr>
                        <a:buNone/>
                      </a:pPr>
                      <a:r>
                        <a:rPr lang="en-IN" altLang="en-US"/>
                        <a:t>S.No</a:t>
                      </a:r>
                    </a:p>
                  </a:txBody>
                  <a:tcPr/>
                </a:tc>
                <a:tc>
                  <a:txBody>
                    <a:bodyPr/>
                    <a:lstStyle/>
                    <a:p>
                      <a:pPr>
                        <a:buNone/>
                      </a:pPr>
                      <a:r>
                        <a:rPr lang="en-IN" altLang="en-US"/>
                        <a:t>             Title</a:t>
                      </a:r>
                    </a:p>
                  </a:txBody>
                  <a:tcPr/>
                </a:tc>
                <a:tc>
                  <a:txBody>
                    <a:bodyPr/>
                    <a:lstStyle/>
                    <a:p>
                      <a:pPr>
                        <a:buNone/>
                      </a:pPr>
                      <a:r>
                        <a:rPr lang="en-IN" altLang="en-US"/>
                        <a:t>Publication year &amp; Journal</a:t>
                      </a:r>
                    </a:p>
                  </a:txBody>
                  <a:tcPr/>
                </a:tc>
                <a:tc>
                  <a:txBody>
                    <a:bodyPr/>
                    <a:lstStyle/>
                    <a:p>
                      <a:pPr>
                        <a:buNone/>
                      </a:pPr>
                      <a:r>
                        <a:rPr lang="en-IN" altLang="en-US"/>
                        <a:t>Techniques/libraries Used</a:t>
                      </a:r>
                    </a:p>
                  </a:txBody>
                  <a:tcPr/>
                </a:tc>
                <a:tc>
                  <a:txBody>
                    <a:bodyPr/>
                    <a:lstStyle/>
                    <a:p>
                      <a:pPr>
                        <a:buNone/>
                      </a:pPr>
                      <a:r>
                        <a:rPr lang="en-IN" altLang="en-US"/>
                        <a:t>Advantages</a:t>
                      </a:r>
                    </a:p>
                  </a:txBody>
                  <a:tcPr/>
                </a:tc>
                <a:tc>
                  <a:txBody>
                    <a:bodyPr/>
                    <a:lstStyle/>
                    <a:p>
                      <a:pPr>
                        <a:buNone/>
                      </a:pPr>
                      <a:r>
                        <a:rPr lang="en-IN" altLang="en-US"/>
                        <a:t>Disadvantages</a:t>
                      </a:r>
                    </a:p>
                  </a:txBody>
                  <a:tcPr/>
                </a:tc>
                <a:tc>
                  <a:txBody>
                    <a:bodyPr/>
                    <a:lstStyle/>
                    <a:p>
                      <a:pPr>
                        <a:buNone/>
                      </a:pPr>
                      <a:r>
                        <a:rPr lang="en-IN" altLang="en-US"/>
                        <a:t>Future Scope</a:t>
                      </a:r>
                    </a:p>
                  </a:txBody>
                  <a:tcPr/>
                </a:tc>
                <a:extLst>
                  <a:ext uri="{0D108BD9-81ED-4DB2-BD59-A6C34878D82A}">
                    <a16:rowId xmlns:a16="http://schemas.microsoft.com/office/drawing/2014/main" val="10000"/>
                  </a:ext>
                </a:extLst>
              </a:tr>
              <a:tr h="1737360">
                <a:tc>
                  <a:txBody>
                    <a:bodyPr/>
                    <a:lstStyle/>
                    <a:p>
                      <a:pPr>
                        <a:buNone/>
                      </a:pPr>
                      <a:r>
                        <a:rPr lang="en-IN" altLang="en-US"/>
                        <a:t>1.</a:t>
                      </a:r>
                    </a:p>
                  </a:txBody>
                  <a:tcPr/>
                </a:tc>
                <a:tc>
                  <a:txBody>
                    <a:bodyPr/>
                    <a:lstStyle/>
                    <a:p>
                      <a:pPr>
                        <a:buNone/>
                      </a:pPr>
                      <a:r>
                        <a:rPr lang="en-US"/>
                        <a:t>Non-contact Eye Gaze Tracking</a:t>
                      </a:r>
                    </a:p>
                    <a:p>
                      <a:pPr>
                        <a:buNone/>
                      </a:pPr>
                      <a:r>
                        <a:rPr lang="en-US"/>
                        <a:t>System by Mapping of Corneal Reflections</a:t>
                      </a:r>
                    </a:p>
                  </a:txBody>
                  <a:tcPr/>
                </a:tc>
                <a:tc>
                  <a:txBody>
                    <a:bodyPr/>
                    <a:lstStyle/>
                    <a:p>
                      <a:pPr>
                        <a:buNone/>
                      </a:pPr>
                      <a:r>
                        <a:rPr lang="en-US"/>
                        <a:t>IEEE</a:t>
                      </a:r>
                      <a:r>
                        <a:rPr lang="en-IN" altLang="en-US"/>
                        <a:t> </a:t>
                      </a:r>
                      <a:r>
                        <a:rPr lang="en-US" sz="1800">
                          <a:sym typeface="+mn-ea"/>
                        </a:rPr>
                        <a:t>2002</a:t>
                      </a:r>
                      <a:endParaRPr lang="en-IN" altLang="en-US"/>
                    </a:p>
                  </a:txBody>
                  <a:tcPr/>
                </a:tc>
                <a:tc>
                  <a:txBody>
                    <a:bodyPr/>
                    <a:lstStyle/>
                    <a:p>
                      <a:pPr>
                        <a:buNone/>
                      </a:pPr>
                      <a:r>
                        <a:rPr lang="en-IN" altLang="en-US"/>
                        <a:t>openCV,</a:t>
                      </a:r>
                    </a:p>
                    <a:p>
                      <a:pPr>
                        <a:buNone/>
                      </a:pPr>
                      <a:r>
                        <a:rPr lang="en-IN" altLang="en-US"/>
                        <a:t>Numpy,Dlib</a:t>
                      </a:r>
                    </a:p>
                  </a:txBody>
                  <a:tcPr/>
                </a:tc>
                <a:tc>
                  <a:txBody>
                    <a:bodyPr/>
                    <a:lstStyle/>
                    <a:p>
                      <a:pPr>
                        <a:buNone/>
                      </a:pPr>
                      <a:r>
                        <a:rPr lang="en-IN" altLang="en-US"/>
                        <a:t>High Accuracy,</a:t>
                      </a:r>
                    </a:p>
                    <a:p>
                      <a:pPr>
                        <a:buNone/>
                      </a:pPr>
                      <a:r>
                        <a:rPr lang="en-IN" altLang="en-US"/>
                        <a:t>Non-Invasive,</a:t>
                      </a:r>
                    </a:p>
                    <a:p>
                      <a:pPr>
                        <a:buNone/>
                      </a:pPr>
                      <a:r>
                        <a:rPr lang="en-IN" altLang="en-US"/>
                        <a:t>Natural Interaction.</a:t>
                      </a:r>
                    </a:p>
                  </a:txBody>
                  <a:tcPr/>
                </a:tc>
                <a:tc>
                  <a:txBody>
                    <a:bodyPr/>
                    <a:lstStyle/>
                    <a:p>
                      <a:pPr>
                        <a:buNone/>
                      </a:pPr>
                      <a:r>
                        <a:rPr lang="en-IN" altLang="en-US"/>
                        <a:t>Limited Range,</a:t>
                      </a:r>
                    </a:p>
                    <a:p>
                      <a:pPr>
                        <a:buNone/>
                      </a:pPr>
                      <a:r>
                        <a:rPr lang="en-IN" altLang="en-US"/>
                        <a:t>Complex Setup,</a:t>
                      </a:r>
                    </a:p>
                    <a:p>
                      <a:pPr>
                        <a:buNone/>
                      </a:pPr>
                      <a:r>
                        <a:rPr lang="en-IN" altLang="en-US"/>
                        <a:t>Privacy Concerns.</a:t>
                      </a:r>
                    </a:p>
                  </a:txBody>
                  <a:tcPr/>
                </a:tc>
                <a:tc>
                  <a:txBody>
                    <a:bodyPr/>
                    <a:lstStyle/>
                    <a:p>
                      <a:pPr>
                        <a:buNone/>
                      </a:pPr>
                      <a:r>
                        <a:rPr lang="en-IN" altLang="en-US"/>
                        <a:t>Virtual Reality and Augmented Reality.</a:t>
                      </a:r>
                    </a:p>
                  </a:txBody>
                  <a:tcPr/>
                </a:tc>
                <a:extLst>
                  <a:ext uri="{0D108BD9-81ED-4DB2-BD59-A6C34878D82A}">
                    <a16:rowId xmlns:a16="http://schemas.microsoft.com/office/drawing/2014/main" val="10001"/>
                  </a:ext>
                </a:extLst>
              </a:tr>
              <a:tr h="2011680">
                <a:tc>
                  <a:txBody>
                    <a:bodyPr/>
                    <a:lstStyle/>
                    <a:p>
                      <a:pPr>
                        <a:buNone/>
                      </a:pPr>
                      <a:r>
                        <a:rPr lang="en-IN" altLang="en-US"/>
                        <a:t>2.</a:t>
                      </a:r>
                    </a:p>
                  </a:txBody>
                  <a:tcPr/>
                </a:tc>
                <a:tc>
                  <a:txBody>
                    <a:bodyPr/>
                    <a:lstStyle/>
                    <a:p>
                      <a:pPr>
                        <a:buNone/>
                      </a:pPr>
                      <a:r>
                        <a:rPr lang="en-US"/>
                        <a:t>System for assisted</a:t>
                      </a:r>
                    </a:p>
                    <a:p>
                      <a:pPr>
                        <a:buNone/>
                      </a:pPr>
                      <a:r>
                        <a:rPr lang="en-US"/>
                        <a:t>mobility using eye movements based on electrooculo</a:t>
                      </a:r>
                      <a:r>
                        <a:rPr lang="en-IN" altLang="en-US"/>
                        <a:t>-</a:t>
                      </a:r>
                      <a:r>
                        <a:rPr lang="en-US"/>
                        <a:t>graphy</a:t>
                      </a:r>
                      <a:endParaRPr lang="en-IN" altLang="en-US"/>
                    </a:p>
                  </a:txBody>
                  <a:tcPr/>
                </a:tc>
                <a:tc>
                  <a:txBody>
                    <a:bodyPr/>
                    <a:lstStyle/>
                    <a:p>
                      <a:pPr>
                        <a:buNone/>
                      </a:pPr>
                      <a:r>
                        <a:rPr lang="en-IN" altLang="en-US"/>
                        <a:t>IEEE 2002</a:t>
                      </a:r>
                    </a:p>
                  </a:txBody>
                  <a:tcPr/>
                </a:tc>
                <a:tc>
                  <a:txBody>
                    <a:bodyPr/>
                    <a:lstStyle/>
                    <a:p>
                      <a:pPr>
                        <a:buNone/>
                      </a:pPr>
                      <a:r>
                        <a:rPr lang="en-IN" altLang="en-US"/>
                        <a:t>Machine Learning</a:t>
                      </a:r>
                    </a:p>
                  </a:txBody>
                  <a:tcPr/>
                </a:tc>
                <a:tc>
                  <a:txBody>
                    <a:bodyPr/>
                    <a:lstStyle/>
                    <a:p>
                      <a:pPr>
                        <a:buNone/>
                      </a:pPr>
                      <a:r>
                        <a:rPr lang="en-IN" altLang="en-US"/>
                        <a:t>Non-Invasive,</a:t>
                      </a:r>
                    </a:p>
                    <a:p>
                      <a:pPr>
                        <a:buNone/>
                      </a:pPr>
                      <a:r>
                        <a:rPr lang="en-IN" altLang="en-US"/>
                        <a:t>Accessibility,</a:t>
                      </a:r>
                    </a:p>
                    <a:p>
                      <a:pPr>
                        <a:buNone/>
                      </a:pPr>
                      <a:r>
                        <a:rPr lang="en-IN" altLang="en-US"/>
                        <a:t>Hands free operation,</a:t>
                      </a:r>
                    </a:p>
                    <a:p>
                      <a:pPr>
                        <a:buNone/>
                      </a:pPr>
                      <a:r>
                        <a:rPr lang="en-IN" altLang="en-US"/>
                        <a:t>Customization.</a:t>
                      </a:r>
                    </a:p>
                  </a:txBody>
                  <a:tcPr/>
                </a:tc>
                <a:tc>
                  <a:txBody>
                    <a:bodyPr/>
                    <a:lstStyle/>
                    <a:p>
                      <a:pPr>
                        <a:buNone/>
                      </a:pPr>
                      <a:r>
                        <a:rPr lang="en-IN" altLang="en-US"/>
                        <a:t>Complex Setup,</a:t>
                      </a:r>
                    </a:p>
                    <a:p>
                      <a:pPr>
                        <a:buNone/>
                      </a:pPr>
                      <a:r>
                        <a:rPr lang="en-IN" altLang="en-US"/>
                        <a:t>Limited Eye Movements,</a:t>
                      </a:r>
                    </a:p>
                    <a:p>
                      <a:pPr>
                        <a:buNone/>
                      </a:pPr>
                      <a:r>
                        <a:rPr lang="en-IN" altLang="en-US"/>
                        <a:t>Cost.</a:t>
                      </a:r>
                    </a:p>
                  </a:txBody>
                  <a:tcPr/>
                </a:tc>
                <a:tc>
                  <a:txBody>
                    <a:bodyPr/>
                    <a:lstStyle/>
                    <a:p>
                      <a:pPr>
                        <a:buNone/>
                      </a:pPr>
                      <a:r>
                        <a:rPr lang="en-IN" altLang="en-US"/>
                        <a:t>It lead to significant advancement</a:t>
                      </a:r>
                    </a:p>
                    <a:p>
                      <a:pPr>
                        <a:buNone/>
                      </a:pPr>
                      <a:r>
                        <a:rPr lang="en-IN" altLang="en-US"/>
                        <a:t>in assistive technology and healthcare.</a:t>
                      </a:r>
                    </a:p>
                  </a:txBody>
                  <a:tcPr/>
                </a:tc>
                <a:extLst>
                  <a:ext uri="{0D108BD9-81ED-4DB2-BD59-A6C34878D82A}">
                    <a16:rowId xmlns:a16="http://schemas.microsoft.com/office/drawing/2014/main" val="10002"/>
                  </a:ext>
                </a:extLst>
              </a:tr>
              <a:tr h="1463040">
                <a:tc>
                  <a:txBody>
                    <a:bodyPr/>
                    <a:lstStyle/>
                    <a:p>
                      <a:pPr>
                        <a:buNone/>
                      </a:pPr>
                      <a:r>
                        <a:rPr lang="en-IN" altLang="en-US"/>
                        <a:t>3.</a:t>
                      </a:r>
                    </a:p>
                  </a:txBody>
                  <a:tcPr/>
                </a:tc>
                <a:tc>
                  <a:txBody>
                    <a:bodyPr/>
                    <a:lstStyle/>
                    <a:p>
                      <a:pPr>
                        <a:buNone/>
                      </a:pPr>
                      <a:r>
                        <a:rPr lang="en-US"/>
                        <a:t>Computer operation via face orientation</a:t>
                      </a:r>
                    </a:p>
                  </a:txBody>
                  <a:tcPr/>
                </a:tc>
                <a:tc>
                  <a:txBody>
                    <a:bodyPr/>
                    <a:lstStyle/>
                    <a:p>
                      <a:pPr>
                        <a:buNone/>
                      </a:pPr>
                      <a:r>
                        <a:rPr lang="en-US"/>
                        <a:t>11th IAPR International Conference on, 1992</a:t>
                      </a:r>
                    </a:p>
                  </a:txBody>
                  <a:tcPr/>
                </a:tc>
                <a:tc>
                  <a:txBody>
                    <a:bodyPr/>
                    <a:lstStyle/>
                    <a:p>
                      <a:pPr>
                        <a:buNone/>
                      </a:pPr>
                      <a:r>
                        <a:rPr lang="en-IN" altLang="en-US"/>
                        <a:t>Machine Learning and AI.</a:t>
                      </a:r>
                    </a:p>
                  </a:txBody>
                  <a:tcPr/>
                </a:tc>
                <a:tc>
                  <a:txBody>
                    <a:bodyPr/>
                    <a:lstStyle/>
                    <a:p>
                      <a:pPr>
                        <a:buNone/>
                      </a:pPr>
                      <a:r>
                        <a:rPr lang="en-IN" altLang="en-US"/>
                        <a:t>Accessibility,</a:t>
                      </a:r>
                    </a:p>
                    <a:p>
                      <a:pPr>
                        <a:buNone/>
                      </a:pPr>
                      <a:r>
                        <a:rPr lang="en-IN" altLang="en-US"/>
                        <a:t>Gesture Recognition,</a:t>
                      </a:r>
                    </a:p>
                    <a:p>
                      <a:pPr>
                        <a:buNone/>
                      </a:pPr>
                      <a:r>
                        <a:rPr lang="en-IN" altLang="en-US"/>
                        <a:t>Augmented Reality.</a:t>
                      </a:r>
                    </a:p>
                  </a:txBody>
                  <a:tcPr/>
                </a:tc>
                <a:tc>
                  <a:txBody>
                    <a:bodyPr/>
                    <a:lstStyle/>
                    <a:p>
                      <a:pPr>
                        <a:buNone/>
                      </a:pPr>
                      <a:r>
                        <a:rPr lang="en-IN" altLang="en-US"/>
                        <a:t>Complex Setup,</a:t>
                      </a:r>
                    </a:p>
                    <a:p>
                      <a:pPr>
                        <a:buNone/>
                      </a:pPr>
                      <a:r>
                        <a:rPr lang="en-IN" altLang="en-US"/>
                        <a:t>Accuracy and Precision,High Cost.</a:t>
                      </a:r>
                    </a:p>
                  </a:txBody>
                  <a:tcPr/>
                </a:tc>
                <a:tc>
                  <a:txBody>
                    <a:bodyPr/>
                    <a:lstStyle/>
                    <a:p>
                      <a:pPr>
                        <a:buNone/>
                      </a:pPr>
                      <a:r>
                        <a:rPr lang="en-IN" altLang="en-US"/>
                        <a:t>Innovate in healthcare and assistive technology applications.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84450" y="2780348"/>
            <a:ext cx="7023100" cy="806450"/>
          </a:xfrm>
        </p:spPr>
        <p:txBody>
          <a:bodyPr vert="horz" wrap="square" lIns="91440" tIns="45720" rIns="91440" bIns="45720" numCol="1" rtlCol="0" anchor="b" anchorCtr="0" compatLnSpc="1">
            <a:normAutofit fontScale="90000"/>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6000" b="1" i="0" u="none" strike="noStrike" kern="1200" cap="none" spc="0" normalizeH="0" baseline="0" noProof="0" dirty="0">
                <a:ln>
                  <a:noFill/>
                </a:ln>
                <a:solidFill>
                  <a:srgbClr val="FF0000"/>
                </a:solidFill>
                <a:effectLst/>
                <a:uLnTx/>
                <a:uFillTx/>
                <a:latin typeface="+mj-lt"/>
                <a:ea typeface="+mj-ea"/>
                <a:cs typeface="+mj-cs"/>
              </a:rPr>
              <a:t>System </a:t>
            </a:r>
            <a:r>
              <a:rPr lang="en-IN" b="1" noProof="0" dirty="0">
                <a:ln>
                  <a:noFill/>
                </a:ln>
                <a:solidFill>
                  <a:srgbClr val="FF0000"/>
                </a:solidFill>
                <a:effectLst/>
                <a:uLnTx/>
                <a:uFillTx/>
                <a:sym typeface="+mn-ea"/>
              </a:rPr>
              <a:t>Architecture</a:t>
            </a:r>
            <a:endParaRPr kumimoji="0" lang="en-IN" sz="60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Office Them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1115</Words>
  <Application>Microsoft Office PowerPoint</Application>
  <PresentationFormat>Widescreen</PresentationFormat>
  <Paragraphs>130</Paragraphs>
  <Slides>21</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HUMAN COMPUTER INTERACT BASED EYE CONTROLLED MOUSE</vt:lpstr>
      <vt:lpstr>Outline</vt:lpstr>
      <vt:lpstr>Abstract</vt:lpstr>
      <vt:lpstr>Introduction</vt:lpstr>
      <vt:lpstr>Existing System</vt:lpstr>
      <vt:lpstr>Proposed System</vt:lpstr>
      <vt:lpstr>Existing &lt;vs&gt; Proposed System</vt:lpstr>
      <vt:lpstr>Literature Review</vt:lpstr>
      <vt:lpstr>System Architecture</vt:lpstr>
      <vt:lpstr>System Architecture </vt:lpstr>
      <vt:lpstr>Software Requirements Specification (SRS) </vt:lpstr>
      <vt:lpstr>Software Requirement (SRS)</vt:lpstr>
      <vt:lpstr>Hardware Requirement</vt:lpstr>
      <vt:lpstr>Class Diagram</vt:lpstr>
      <vt:lpstr>Application Modules</vt:lpstr>
      <vt:lpstr>Use-Case Diagram</vt:lpstr>
      <vt:lpstr>Sequence Diagram</vt:lpstr>
      <vt:lpstr>About our Application</vt:lpstr>
      <vt:lpstr>Status of the Application Development</vt:lpstr>
      <vt:lpstr>Tentative Date of Application Completion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V Kamal</dc:creator>
  <cp:lastModifiedBy>Sreenivas</cp:lastModifiedBy>
  <cp:revision>28</cp:revision>
  <dcterms:created xsi:type="dcterms:W3CDTF">2022-09-15T14:17:00Z</dcterms:created>
  <dcterms:modified xsi:type="dcterms:W3CDTF">2023-09-20T06:13:40Z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81D5AEE50AD543FFACEB6AA530F1F2F5_12</vt:lpwstr>
  </property>
  <property fmtid="{D5CDD505-2E9C-101B-9397-08002B2CF9AE}" pid="3" name="KSOProductBuildVer">
    <vt:lpwstr>1033-12.2.0.13193</vt:lpwstr>
  </property>
</Properties>
</file>