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564" y="-84"/>
      </p:cViewPr>
      <p:guideLst>
        <p:guide orient="horz" pos="2160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2020/12/19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Music Genre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86948"/>
            <a:ext cx="9144000" cy="1655762"/>
          </a:xfrm>
        </p:spPr>
        <p:txBody>
          <a:bodyPr/>
          <a:lstStyle/>
          <a:p>
            <a:pPr algn="r"/>
            <a:r>
              <a:rPr lang="en-US" altLang="en-US"/>
              <a:t>Aditi Sharma (MT20100)</a:t>
            </a:r>
          </a:p>
          <a:p>
            <a:pPr algn="r"/>
            <a:r>
              <a:rPr lang="en-US" altLang="en-US"/>
              <a:t>Shivani Mishra (MT20062)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7882255" cy="4433570"/>
          </a:xfrm>
        </p:spPr>
        <p:txBody>
          <a:bodyPr>
            <a:normAutofit fontScale="92500"/>
          </a:bodyPr>
          <a:lstStyle/>
          <a:p>
            <a:pPr algn="just"/>
            <a:r>
              <a:rPr sz="2400"/>
              <a:t>The aim of this project was to compare machine</a:t>
            </a:r>
            <a:r>
              <a:rPr lang="en-US" sz="2400" dirty="0"/>
              <a:t> </a:t>
            </a:r>
            <a:r>
              <a:rPr sz="2400"/>
              <a:t>learning algorithms in their ability to automatically classify song excerpts into the correct musical</a:t>
            </a:r>
            <a:r>
              <a:rPr lang="en-US" sz="2400" dirty="0"/>
              <a:t> </a:t>
            </a:r>
            <a:r>
              <a:rPr sz="2400"/>
              <a:t>genre.</a:t>
            </a:r>
          </a:p>
          <a:p>
            <a:pPr algn="just"/>
            <a:r>
              <a:rPr sz="2400"/>
              <a:t>Use of music classification helps us understand</a:t>
            </a:r>
            <a:r>
              <a:rPr lang="en-US" sz="2400" dirty="0"/>
              <a:t> </a:t>
            </a:r>
            <a:r>
              <a:rPr sz="2400"/>
              <a:t>creations in greater context and makes it easier</a:t>
            </a:r>
            <a:r>
              <a:rPr lang="en-US" sz="2400" dirty="0"/>
              <a:t> </a:t>
            </a:r>
            <a:r>
              <a:rPr sz="2400"/>
              <a:t>to identify patterns, recommend new </a:t>
            </a:r>
            <a:r>
              <a:rPr lang="en-US" sz="2400" dirty="0"/>
              <a:t>music</a:t>
            </a:r>
            <a:r>
              <a:rPr sz="2400"/>
              <a:t> to</a:t>
            </a:r>
            <a:r>
              <a:rPr lang="en-US" sz="2400" dirty="0"/>
              <a:t> </a:t>
            </a:r>
            <a:r>
              <a:rPr sz="2400"/>
              <a:t>one another, and find creations that are the most</a:t>
            </a:r>
            <a:r>
              <a:rPr lang="en-US" sz="2400" dirty="0"/>
              <a:t> </a:t>
            </a:r>
            <a:r>
              <a:rPr sz="2400"/>
              <a:t>satisfying to our individual tastes.</a:t>
            </a:r>
          </a:p>
          <a:p>
            <a:pPr algn="just"/>
            <a:r>
              <a:rPr sz="2400"/>
              <a:t>Music genres can greatly </a:t>
            </a:r>
            <a:r>
              <a:rPr sz="2400" smtClean="0"/>
              <a:t>enhance </a:t>
            </a:r>
            <a:r>
              <a:rPr sz="2400"/>
              <a:t>our personal listening enjoyment and allow us to</a:t>
            </a:r>
            <a:r>
              <a:rPr lang="en-US" sz="2400" dirty="0"/>
              <a:t> </a:t>
            </a:r>
            <a:r>
              <a:rPr sz="2400"/>
              <a:t>recognize and honor the creativ</a:t>
            </a:r>
            <a:r>
              <a:rPr lang="en-US" sz="2400" dirty="0" err="1" smtClean="0"/>
              <a:t>ity</a:t>
            </a:r>
            <a:r>
              <a:rPr sz="2400" smtClean="0"/>
              <a:t> </a:t>
            </a:r>
            <a:r>
              <a:rPr sz="2400"/>
              <a:t>of</a:t>
            </a:r>
            <a:r>
              <a:rPr lang="en-US" sz="2400" dirty="0"/>
              <a:t> </a:t>
            </a:r>
            <a:r>
              <a:rPr sz="2400"/>
              <a:t>the hardworking artists .</a:t>
            </a:r>
          </a:p>
          <a:p>
            <a:pPr algn="just"/>
            <a:r>
              <a:rPr lang="en-US" sz="2400" dirty="0"/>
              <a:t>Our aim focuses over improving and redesigning existing ML models </a:t>
            </a:r>
            <a:r>
              <a:rPr lang="en-US" altLang="en-US" sz="2400" dirty="0"/>
              <a:t>for better</a:t>
            </a:r>
            <a:r>
              <a:rPr lang="en-US" sz="2400" dirty="0"/>
              <a:t> Music genre classification.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765" y="695325"/>
            <a:ext cx="2695575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59359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/>
              <a:t>Lansdown, Bryn.  (2019).  Machine Learning forMusic Genre Classification.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Uses a neural network, a support-vector machine, a random forest and a gradient boosting 	machine.</a:t>
            </a:r>
          </a:p>
          <a:p>
            <a:r>
              <a:rPr lang="en-US" altLang="en-US" b="1"/>
              <a:t>Bahuleyan,   Hareesh.(2018).Music  GenreClassification using Machine Learning Techniques.</a:t>
            </a:r>
          </a:p>
          <a:p>
            <a:pPr marL="0" indent="0">
              <a:buNone/>
            </a:pPr>
            <a:r>
              <a:rPr lang="en-US" altLang="en-US"/>
              <a:t>	Uses deep learning approach wherein a CNN model is trained end-to-end and utilizes hand-	crafted features, both from the time domain and frequency domain.</a:t>
            </a:r>
          </a:p>
          <a:p>
            <a:r>
              <a:rPr lang="en-US" altLang="en-US" b="1"/>
              <a:t>Silla  Jr,   Carlos  N.,   Celso  AA  Kaestner,   andAlessandro L. Koerich.  ”Automatic music genreclassification  using  ensemble  of  classifiers.”</a:t>
            </a:r>
          </a:p>
          <a:p>
            <a:pPr marL="0" indent="0">
              <a:buNone/>
            </a:pPr>
            <a:r>
              <a:rPr lang="en-US" altLang="en-US"/>
              <a:t>	Uses  ensemble approach, which combines the multiple feature vectors, provides better 	accuracy than using single classifiers and any individual music segment.</a:t>
            </a:r>
          </a:p>
          <a:p>
            <a:r>
              <a:rPr lang="en-US" altLang="en-US" b="1"/>
              <a:t>Ali,Muhammad   Asim,and   Zain   AhmedSiddiqui. ”Automatic music genres classification using machine learning.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Uses  best machine learning algorithm that predict the genre of songs using k-nearest 	neighbor (k-NN) and Support Vector Machine (SVM).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Work done after midsem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960"/>
            <a:ext cx="10843895" cy="459232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/>
              <a:t>Data Collection</a:t>
            </a:r>
          </a:p>
          <a:p>
            <a:pPr lvl="1"/>
            <a:r>
              <a:rPr lang="en-US" altLang="en-US" sz="1800" dirty="0"/>
              <a:t>Songs </a:t>
            </a:r>
            <a:r>
              <a:rPr lang="en-US" altLang="en-US" sz="1800" dirty="0" smtClean="0"/>
              <a:t>were collected </a:t>
            </a:r>
            <a:r>
              <a:rPr lang="en-US" altLang="en-US" sz="1800" dirty="0"/>
              <a:t>for </a:t>
            </a:r>
            <a:r>
              <a:rPr lang="en-US" altLang="en-US" sz="1800" dirty="0" smtClean="0"/>
              <a:t>five genres, namely- pop, rock, blues, RnB and Hip-Hop </a:t>
            </a:r>
            <a:r>
              <a:rPr lang="en-US" altLang="en-US" sz="1800" dirty="0"/>
              <a:t>and then split into </a:t>
            </a:r>
            <a:r>
              <a:rPr lang="en-US" altLang="en-US" sz="1800" dirty="0" smtClean="0"/>
              <a:t>chunks of different </a:t>
            </a:r>
            <a:r>
              <a:rPr lang="en-US" altLang="en-US" sz="1800" dirty="0"/>
              <a:t>length to analyze </a:t>
            </a:r>
            <a:r>
              <a:rPr lang="en-US" altLang="en-US" sz="1800" dirty="0" smtClean="0"/>
              <a:t>the effect of length of a sample on the relevant information it contains.</a:t>
            </a:r>
          </a:p>
          <a:p>
            <a:pPr lvl="1"/>
            <a:r>
              <a:rPr lang="en-IN" altLang="en-US" dirty="0" smtClean="0"/>
              <a:t>Separate test dataset created.</a:t>
            </a:r>
            <a:endParaRPr lang="en-US" altLang="en-US" sz="1800" dirty="0"/>
          </a:p>
          <a:p>
            <a:pPr lvl="1"/>
            <a:endParaRPr lang="en-US" altLang="en-US" b="1" dirty="0"/>
          </a:p>
          <a:p>
            <a:r>
              <a:rPr lang="en-US" altLang="en-US" b="1" dirty="0"/>
              <a:t>Feature Extraction</a:t>
            </a:r>
          </a:p>
          <a:p>
            <a:pPr marL="457200" lvl="1" indent="0">
              <a:buNone/>
            </a:pPr>
            <a:r>
              <a:rPr lang="en-US" altLang="en-US" dirty="0"/>
              <a:t>Following features were extracted and experimented with to check and carry out useful information.</a:t>
            </a:r>
          </a:p>
          <a:p>
            <a:pPr lvl="1"/>
            <a:r>
              <a:rPr lang="en-US" altLang="en-US" b="1" dirty="0"/>
              <a:t>Time Domain Feature - </a:t>
            </a:r>
            <a:r>
              <a:rPr lang="en-US" altLang="en-US" dirty="0"/>
              <a:t>Zero Crossing Rate (ZCR), Root  Mean  Square  Energy  (RMSE), Tempo </a:t>
            </a:r>
            <a:endParaRPr lang="en-US" altLang="en-US" b="1" dirty="0"/>
          </a:p>
          <a:p>
            <a:pPr lvl="1"/>
            <a:r>
              <a:rPr lang="en-US" altLang="en-US" b="1" dirty="0"/>
              <a:t>Frequency Domain Features - </a:t>
            </a:r>
            <a:r>
              <a:rPr lang="en-US" altLang="en-US" dirty="0"/>
              <a:t>MFCC, </a:t>
            </a:r>
            <a:r>
              <a:rPr lang="en-US" altLang="en-US" dirty="0" err="1"/>
              <a:t>Chroma</a:t>
            </a:r>
            <a:r>
              <a:rPr lang="en-US" altLang="en-US" dirty="0"/>
              <a:t> features, Spectral </a:t>
            </a:r>
            <a:r>
              <a:rPr lang="en-US" altLang="en-US" dirty="0" err="1"/>
              <a:t>centroid</a:t>
            </a:r>
            <a:r>
              <a:rPr lang="en-US" altLang="en-US" dirty="0"/>
              <a:t>, Spectral roll-off</a:t>
            </a:r>
          </a:p>
          <a:p>
            <a:pPr lvl="1"/>
            <a:endParaRPr lang="en-US" altLang="en-US" b="1" dirty="0"/>
          </a:p>
          <a:p>
            <a:r>
              <a:rPr lang="en-US" altLang="en-US" b="1" dirty="0"/>
              <a:t>Models tested on different length data</a:t>
            </a:r>
          </a:p>
          <a:p>
            <a:pPr lvl="1"/>
            <a:r>
              <a:rPr lang="en-US" altLang="en-US" dirty="0"/>
              <a:t>Logistic   Regression   (LR)</a:t>
            </a:r>
            <a:endParaRPr lang="en-US" altLang="en-US" sz="1800" dirty="0"/>
          </a:p>
          <a:p>
            <a:pPr lvl="1"/>
            <a:r>
              <a:rPr lang="en-US" altLang="en-US" dirty="0"/>
              <a:t>Support  Vector  </a:t>
            </a:r>
            <a:r>
              <a:rPr lang="en-US" altLang="en-US" dirty="0" smtClean="0"/>
              <a:t>Machine  </a:t>
            </a:r>
            <a:r>
              <a:rPr lang="en-US" altLang="en-US" dirty="0"/>
              <a:t>(SVM</a:t>
            </a:r>
            <a:r>
              <a:rPr lang="en-US" altLang="en-US" sz="1800" dirty="0"/>
              <a:t>)</a:t>
            </a:r>
          </a:p>
          <a:p>
            <a:pPr lvl="1"/>
            <a:r>
              <a:rPr lang="en-US" altLang="en-US" dirty="0" smtClean="0"/>
              <a:t>7-KNN</a:t>
            </a:r>
            <a:endParaRPr lang="en-US" altLang="en-US" dirty="0"/>
          </a:p>
          <a:p>
            <a:pPr lvl="1"/>
            <a:r>
              <a:rPr lang="en-US" altLang="en-US" dirty="0"/>
              <a:t>Decision Tree</a:t>
            </a:r>
          </a:p>
          <a:p>
            <a:pPr lvl="1"/>
            <a:r>
              <a:rPr lang="en-US" altLang="en-US" dirty="0"/>
              <a:t>Ensemble</a:t>
            </a:r>
          </a:p>
          <a:p>
            <a:pPr lvl="1"/>
            <a:r>
              <a:rPr lang="en-US" altLang="en-US" dirty="0"/>
              <a:t>Neural Network</a:t>
            </a:r>
          </a:p>
          <a:p>
            <a:endParaRPr lang="en-US" altLang="en-US" b="1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712" y="258763"/>
            <a:ext cx="11112749" cy="563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 smtClean="0">
                <a:sym typeface="+mn-ea"/>
              </a:rPr>
              <a:t>Major Work:</a:t>
            </a:r>
            <a:endParaRPr lang="en-US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5466080" cy="47396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altLang="en-US" sz="2400" dirty="0" smtClean="0"/>
              <a:t>Important features identified out of a large number of possible features. This was done by analyzing the effect of various features on the classification of song.</a:t>
            </a:r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Dataset created for samples of length 5 sec, 10 sec and 20 sec to analyze the effect of length on classification.</a:t>
            </a:r>
            <a:endParaRPr lang="en-US" altLang="en-US" sz="2400" dirty="0"/>
          </a:p>
          <a:p>
            <a:pPr algn="just"/>
            <a:r>
              <a:rPr lang="en-US" altLang="en-US" sz="2400" dirty="0" smtClean="0"/>
              <a:t>Application of various ML models on the dataset.</a:t>
            </a:r>
            <a:endParaRPr lang="en-US" altLang="en-US" sz="2400" dirty="0"/>
          </a:p>
          <a:p>
            <a:pPr algn="just"/>
            <a:r>
              <a:rPr lang="en-US" altLang="en-US" sz="2400" dirty="0" smtClean="0"/>
              <a:t>Comparison of performance of the applied models (given in the table)</a:t>
            </a:r>
            <a:endParaRPr lang="en-US" altLang="en-US" sz="2400" dirty="0"/>
          </a:p>
          <a:p>
            <a:pPr algn="just"/>
            <a:r>
              <a:rPr lang="en-US" altLang="en-US" sz="2400" dirty="0" smtClean="0"/>
              <a:t>Choosing the best performing model- SVM and Ensemble</a:t>
            </a:r>
            <a:endParaRPr lang="en-US" altLang="en-US" sz="2400" dirty="0"/>
          </a:p>
          <a:p>
            <a:pPr algn="just"/>
            <a:endParaRPr lang="en-US" altLang="en-US" sz="2400" dirty="0"/>
          </a:p>
        </p:txBody>
      </p:sp>
      <p:pic>
        <p:nvPicPr>
          <p:cNvPr id="4" name="Picture 3" descr="da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50" y="607695"/>
            <a:ext cx="4834255" cy="2674620"/>
          </a:xfrm>
          <a:prstGeom prst="rect">
            <a:avLst/>
          </a:prstGeom>
        </p:spPr>
      </p:pic>
      <p:pic>
        <p:nvPicPr>
          <p:cNvPr id="6" name="Picture 5" descr="ac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05" y="3581400"/>
            <a:ext cx="5300345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Collection of more data which may improve performance of used </a:t>
            </a:r>
            <a:r>
              <a:rPr lang="en-US" dirty="0" smtClean="0"/>
              <a:t>models.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/>
              <a:t>. Expanding the dataset to include more genres and sub genres which would increase the capacity to classify greater varieties of </a:t>
            </a:r>
            <a:r>
              <a:rPr lang="en-US" dirty="0" smtClean="0"/>
              <a:t>songs.</a:t>
            </a:r>
          </a:p>
          <a:p>
            <a:pPr>
              <a:buNone/>
            </a:pPr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smtClean="0"/>
              <a:t>Analyzing </a:t>
            </a:r>
            <a:r>
              <a:rPr lang="en-US" dirty="0" smtClean="0"/>
              <a:t>the effect of presence and </a:t>
            </a:r>
            <a:r>
              <a:rPr lang="en-US" dirty="0" smtClean="0"/>
              <a:t>absence </a:t>
            </a:r>
            <a:r>
              <a:rPr lang="en-US" dirty="0" smtClean="0"/>
              <a:t>of vocals on the </a:t>
            </a:r>
            <a:r>
              <a:rPr lang="en-US" dirty="0" smtClean="0"/>
              <a:t>classification.</a:t>
            </a:r>
          </a:p>
          <a:p>
            <a:pPr>
              <a:buNone/>
            </a:pPr>
            <a:r>
              <a:rPr lang="en-US" dirty="0" smtClean="0"/>
              <a:t>4</a:t>
            </a:r>
            <a:r>
              <a:rPr lang="en-US" dirty="0" smtClean="0"/>
              <a:t>. Making an end-to-end pipeline for better user experience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406</Words>
  <Application>WPS Presentation</Application>
  <PresentationFormat>Custom</PresentationFormat>
  <Paragraphs>45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Music Genre Classification</vt:lpstr>
      <vt:lpstr>Introduction</vt:lpstr>
      <vt:lpstr>Existing Work</vt:lpstr>
      <vt:lpstr>Work done after midsem</vt:lpstr>
      <vt:lpstr>Slide 5</vt:lpstr>
      <vt:lpstr>Major Work: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shivani</dc:creator>
  <cp:lastModifiedBy>Iball</cp:lastModifiedBy>
  <cp:revision>22</cp:revision>
  <dcterms:created xsi:type="dcterms:W3CDTF">2020-12-18T19:44:09Z</dcterms:created>
  <dcterms:modified xsi:type="dcterms:W3CDTF">2020-12-18T20:40:42Z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