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57" r:id="rId3"/>
    <p:sldId id="272" r:id="rId4"/>
    <p:sldId id="276" r:id="rId5"/>
    <p:sldId id="273" r:id="rId6"/>
    <p:sldId id="274" r:id="rId7"/>
    <p:sldId id="277" r:id="rId8"/>
    <p:sldId id="290" r:id="rId9"/>
    <p:sldId id="275" r:id="rId10"/>
    <p:sldId id="303" r:id="rId11"/>
    <p:sldId id="302" r:id="rId12"/>
    <p:sldId id="262" r:id="rId13"/>
    <p:sldId id="278" r:id="rId14"/>
    <p:sldId id="279" r:id="rId15"/>
    <p:sldId id="285" r:id="rId16"/>
    <p:sldId id="293" r:id="rId17"/>
    <p:sldId id="281" r:id="rId18"/>
    <p:sldId id="284" r:id="rId19"/>
    <p:sldId id="300" r:id="rId20"/>
    <p:sldId id="304" r:id="rId21"/>
    <p:sldId id="305" r:id="rId22"/>
    <p:sldId id="294" r:id="rId23"/>
    <p:sldId id="296" r:id="rId24"/>
    <p:sldId id="298" r:id="rId25"/>
    <p:sldId id="289" r:id="rId26"/>
    <p:sldId id="299" r:id="rId27"/>
    <p:sldId id="271"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Lora" panose="020B0604020202020204" charset="0"/>
      <p:regular r:id="rId34"/>
      <p:bold r:id="rId35"/>
      <p:italic r:id="rId36"/>
      <p:boldItalic r:id="rId37"/>
    </p:embeddedFont>
    <p:embeddedFont>
      <p:font typeface="Rockwell" panose="02060603020205020403" pitchFamily="18" charset="0"/>
      <p:regular r:id="rId38"/>
      <p:bold r:id="rId39"/>
      <p:italic r:id="rId40"/>
      <p:boldItalic r:id="rId41"/>
    </p:embeddedFont>
    <p:embeddedFont>
      <p:font typeface="Rockwell Condensed" panose="02060603050405020104" pitchFamily="18" charset="0"/>
      <p:regular r:id="rId42"/>
      <p:bold r:id="rId43"/>
    </p:embeddedFont>
    <p:embeddedFont>
      <p:font typeface="Rockwell Extra Bold" panose="02060903040505020403" pitchFamily="18" charset="0"/>
      <p:bold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jina Reem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ADCED-3960-4F58-A435-104609D77563}" v="617" dt="2019-05-07T19:13:09.068"/>
  </p1510:revLst>
</p1510:revInfo>
</file>

<file path=ppt/tableStyles.xml><?xml version="1.0" encoding="utf-8"?>
<a:tblStyleLst xmlns:a="http://schemas.openxmlformats.org/drawingml/2006/main" def="{A5B8D101-C7EF-4E6B-9EFA-AC2D00C93305}">
  <a:tblStyle styleId="{A5B8D101-C7EF-4E6B-9EFA-AC2D00C933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34" d="100"/>
          <a:sy n="34" d="100"/>
        </p:scale>
        <p:origin x="62" y="12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AD2B9-B2F8-4910-98C9-29763409E181}"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AC7685B9-D51F-4780-A6D8-B92011FC0A1B}">
      <dgm:prSet custT="1"/>
      <dgm:spPr/>
      <dgm:t>
        <a:bodyPr/>
        <a:lstStyle/>
        <a:p>
          <a:r>
            <a:rPr lang="en-US" sz="2800" dirty="0"/>
            <a:t>The data set represents historical records from years 2000 to 2018 of Fire Department Calls for the city of San Francisco to predict(classify) “Call Type” for a specific location for certain day and time of week.</a:t>
          </a:r>
        </a:p>
      </dgm:t>
    </dgm:pt>
    <dgm:pt modelId="{4AF476A0-566D-4E36-9586-B97CA90159D3}" type="parTrans" cxnId="{207456A7-1F6E-40ED-8782-BA5732A2B0D2}">
      <dgm:prSet/>
      <dgm:spPr/>
      <dgm:t>
        <a:bodyPr/>
        <a:lstStyle/>
        <a:p>
          <a:endParaRPr lang="en-US"/>
        </a:p>
      </dgm:t>
    </dgm:pt>
    <dgm:pt modelId="{7D49DAED-5B1C-493D-ACC4-6A4C125A678D}" type="sibTrans" cxnId="{207456A7-1F6E-40ED-8782-BA5732A2B0D2}">
      <dgm:prSet/>
      <dgm:spPr/>
      <dgm:t>
        <a:bodyPr/>
        <a:lstStyle/>
        <a:p>
          <a:endParaRPr lang="en-US"/>
        </a:p>
      </dgm:t>
    </dgm:pt>
    <dgm:pt modelId="{D3FA408E-10A3-436E-BDC6-5C23588D1115}">
      <dgm:prSet custT="1"/>
      <dgm:spPr/>
      <dgm:t>
        <a:bodyPr/>
        <a:lstStyle/>
        <a:p>
          <a:r>
            <a:rPr lang="en-US" sz="2700" dirty="0"/>
            <a:t>The data sources include insights to respective fire departments to make important decisions to improve their services and save more lives by predicting “Call Type” for future calls.</a:t>
          </a:r>
        </a:p>
      </dgm:t>
    </dgm:pt>
    <dgm:pt modelId="{AF4F36DA-CC97-4625-BD5A-E5E9D05CE738}" type="parTrans" cxnId="{5CB77C97-AFDE-49B6-B35D-90C5E9D5FEDA}">
      <dgm:prSet/>
      <dgm:spPr/>
      <dgm:t>
        <a:bodyPr/>
        <a:lstStyle/>
        <a:p>
          <a:endParaRPr lang="en-US"/>
        </a:p>
      </dgm:t>
    </dgm:pt>
    <dgm:pt modelId="{6AFE1822-6361-4A05-9D7E-7C6027B19176}" type="sibTrans" cxnId="{5CB77C97-AFDE-49B6-B35D-90C5E9D5FEDA}">
      <dgm:prSet/>
      <dgm:spPr/>
      <dgm:t>
        <a:bodyPr/>
        <a:lstStyle/>
        <a:p>
          <a:endParaRPr lang="en-US"/>
        </a:p>
      </dgm:t>
    </dgm:pt>
    <dgm:pt modelId="{C8A6599B-D044-4BE1-916E-646991B221DF}" type="pres">
      <dgm:prSet presAssocID="{BEAAD2B9-B2F8-4910-98C9-29763409E181}" presName="hierChild1" presStyleCnt="0">
        <dgm:presLayoutVars>
          <dgm:chPref val="1"/>
          <dgm:dir/>
          <dgm:animOne val="branch"/>
          <dgm:animLvl val="lvl"/>
          <dgm:resizeHandles/>
        </dgm:presLayoutVars>
      </dgm:prSet>
      <dgm:spPr/>
    </dgm:pt>
    <dgm:pt modelId="{08D73151-48FD-4E84-AF46-5C666FE7912F}" type="pres">
      <dgm:prSet presAssocID="{AC7685B9-D51F-4780-A6D8-B92011FC0A1B}" presName="hierRoot1" presStyleCnt="0"/>
      <dgm:spPr/>
    </dgm:pt>
    <dgm:pt modelId="{5B123BA9-5D91-4054-AA4F-116F98D7B803}" type="pres">
      <dgm:prSet presAssocID="{AC7685B9-D51F-4780-A6D8-B92011FC0A1B}" presName="composite" presStyleCnt="0"/>
      <dgm:spPr/>
    </dgm:pt>
    <dgm:pt modelId="{32E09AA6-A253-48F3-8CFA-7BBF13395612}" type="pres">
      <dgm:prSet presAssocID="{AC7685B9-D51F-4780-A6D8-B92011FC0A1B}" presName="background" presStyleLbl="node0" presStyleIdx="0" presStyleCnt="2"/>
      <dgm:spPr/>
    </dgm:pt>
    <dgm:pt modelId="{DA29F3BB-A7C0-4FA1-84D1-98B460694AB5}" type="pres">
      <dgm:prSet presAssocID="{AC7685B9-D51F-4780-A6D8-B92011FC0A1B}" presName="text" presStyleLbl="fgAcc0" presStyleIdx="0" presStyleCnt="2" custScaleX="138441" custScaleY="236429" custLinFactNeighborX="-2285" custLinFactNeighborY="-24356">
        <dgm:presLayoutVars>
          <dgm:chPref val="3"/>
        </dgm:presLayoutVars>
      </dgm:prSet>
      <dgm:spPr/>
    </dgm:pt>
    <dgm:pt modelId="{14C5449B-334E-401F-8731-27F0D24BE97A}" type="pres">
      <dgm:prSet presAssocID="{AC7685B9-D51F-4780-A6D8-B92011FC0A1B}" presName="hierChild2" presStyleCnt="0"/>
      <dgm:spPr/>
    </dgm:pt>
    <dgm:pt modelId="{7A002361-BF57-4669-806F-382BAEF68806}" type="pres">
      <dgm:prSet presAssocID="{D3FA408E-10A3-436E-BDC6-5C23588D1115}" presName="hierRoot1" presStyleCnt="0"/>
      <dgm:spPr/>
    </dgm:pt>
    <dgm:pt modelId="{46D8E538-44CF-4D06-88CF-2C126A979D88}" type="pres">
      <dgm:prSet presAssocID="{D3FA408E-10A3-436E-BDC6-5C23588D1115}" presName="composite" presStyleCnt="0"/>
      <dgm:spPr/>
    </dgm:pt>
    <dgm:pt modelId="{870D0FD4-D8AA-4098-A4B2-790B61BF869C}" type="pres">
      <dgm:prSet presAssocID="{D3FA408E-10A3-436E-BDC6-5C23588D1115}" presName="background" presStyleLbl="node0" presStyleIdx="1" presStyleCnt="2"/>
      <dgm:spPr/>
    </dgm:pt>
    <dgm:pt modelId="{14AC2C3B-A1E2-4FBC-931F-966200644CE0}" type="pres">
      <dgm:prSet presAssocID="{D3FA408E-10A3-436E-BDC6-5C23588D1115}" presName="text" presStyleLbl="fgAcc0" presStyleIdx="1" presStyleCnt="2" custScaleX="130394" custScaleY="234846" custLinFactNeighborX="-10149" custLinFactNeighborY="-23166">
        <dgm:presLayoutVars>
          <dgm:chPref val="3"/>
        </dgm:presLayoutVars>
      </dgm:prSet>
      <dgm:spPr/>
    </dgm:pt>
    <dgm:pt modelId="{6D2C3143-3B3C-4B40-A2C8-6450F43A2F55}" type="pres">
      <dgm:prSet presAssocID="{D3FA408E-10A3-436E-BDC6-5C23588D1115}" presName="hierChild2" presStyleCnt="0"/>
      <dgm:spPr/>
    </dgm:pt>
  </dgm:ptLst>
  <dgm:cxnLst>
    <dgm:cxn modelId="{96F62039-12D1-421C-9B3F-2D1B237C73B8}" type="presOf" srcId="{BEAAD2B9-B2F8-4910-98C9-29763409E181}" destId="{C8A6599B-D044-4BE1-916E-646991B221DF}" srcOrd="0" destOrd="0" presId="urn:microsoft.com/office/officeart/2005/8/layout/hierarchy1"/>
    <dgm:cxn modelId="{5CB77C97-AFDE-49B6-B35D-90C5E9D5FEDA}" srcId="{BEAAD2B9-B2F8-4910-98C9-29763409E181}" destId="{D3FA408E-10A3-436E-BDC6-5C23588D1115}" srcOrd="1" destOrd="0" parTransId="{AF4F36DA-CC97-4625-BD5A-E5E9D05CE738}" sibTransId="{6AFE1822-6361-4A05-9D7E-7C6027B19176}"/>
    <dgm:cxn modelId="{55F347A0-D9FF-4C51-B46F-F5FEE3D956D7}" type="presOf" srcId="{AC7685B9-D51F-4780-A6D8-B92011FC0A1B}" destId="{DA29F3BB-A7C0-4FA1-84D1-98B460694AB5}" srcOrd="0" destOrd="0" presId="urn:microsoft.com/office/officeart/2005/8/layout/hierarchy1"/>
    <dgm:cxn modelId="{207456A7-1F6E-40ED-8782-BA5732A2B0D2}" srcId="{BEAAD2B9-B2F8-4910-98C9-29763409E181}" destId="{AC7685B9-D51F-4780-A6D8-B92011FC0A1B}" srcOrd="0" destOrd="0" parTransId="{4AF476A0-566D-4E36-9586-B97CA90159D3}" sibTransId="{7D49DAED-5B1C-493D-ACC4-6A4C125A678D}"/>
    <dgm:cxn modelId="{4D429CEC-50BA-4C97-B431-7EBAC7811A05}" type="presOf" srcId="{D3FA408E-10A3-436E-BDC6-5C23588D1115}" destId="{14AC2C3B-A1E2-4FBC-931F-966200644CE0}" srcOrd="0" destOrd="0" presId="urn:microsoft.com/office/officeart/2005/8/layout/hierarchy1"/>
    <dgm:cxn modelId="{29E7B863-0446-484F-B30F-8D865CA1522A}" type="presParOf" srcId="{C8A6599B-D044-4BE1-916E-646991B221DF}" destId="{08D73151-48FD-4E84-AF46-5C666FE7912F}" srcOrd="0" destOrd="0" presId="urn:microsoft.com/office/officeart/2005/8/layout/hierarchy1"/>
    <dgm:cxn modelId="{9EAD71C6-5C44-4553-81CC-76FDF777FA2F}" type="presParOf" srcId="{08D73151-48FD-4E84-AF46-5C666FE7912F}" destId="{5B123BA9-5D91-4054-AA4F-116F98D7B803}" srcOrd="0" destOrd="0" presId="urn:microsoft.com/office/officeart/2005/8/layout/hierarchy1"/>
    <dgm:cxn modelId="{BE372897-5A5B-4C33-8361-155417BAFA5D}" type="presParOf" srcId="{5B123BA9-5D91-4054-AA4F-116F98D7B803}" destId="{32E09AA6-A253-48F3-8CFA-7BBF13395612}" srcOrd="0" destOrd="0" presId="urn:microsoft.com/office/officeart/2005/8/layout/hierarchy1"/>
    <dgm:cxn modelId="{56AF057B-297D-4DDF-8D8B-FC73A85A7987}" type="presParOf" srcId="{5B123BA9-5D91-4054-AA4F-116F98D7B803}" destId="{DA29F3BB-A7C0-4FA1-84D1-98B460694AB5}" srcOrd="1" destOrd="0" presId="urn:microsoft.com/office/officeart/2005/8/layout/hierarchy1"/>
    <dgm:cxn modelId="{242DBE67-0002-4FB9-B553-05FFC2874F28}" type="presParOf" srcId="{08D73151-48FD-4E84-AF46-5C666FE7912F}" destId="{14C5449B-334E-401F-8731-27F0D24BE97A}" srcOrd="1" destOrd="0" presId="urn:microsoft.com/office/officeart/2005/8/layout/hierarchy1"/>
    <dgm:cxn modelId="{60D2FFDF-63A7-4113-B49A-8D454BA35DB0}" type="presParOf" srcId="{C8A6599B-D044-4BE1-916E-646991B221DF}" destId="{7A002361-BF57-4669-806F-382BAEF68806}" srcOrd="1" destOrd="0" presId="urn:microsoft.com/office/officeart/2005/8/layout/hierarchy1"/>
    <dgm:cxn modelId="{71183DE8-94F5-45BF-8490-69DF97391271}" type="presParOf" srcId="{7A002361-BF57-4669-806F-382BAEF68806}" destId="{46D8E538-44CF-4D06-88CF-2C126A979D88}" srcOrd="0" destOrd="0" presId="urn:microsoft.com/office/officeart/2005/8/layout/hierarchy1"/>
    <dgm:cxn modelId="{C2F48035-5593-4A2C-8036-0B66CADBF791}" type="presParOf" srcId="{46D8E538-44CF-4D06-88CF-2C126A979D88}" destId="{870D0FD4-D8AA-4098-A4B2-790B61BF869C}" srcOrd="0" destOrd="0" presId="urn:microsoft.com/office/officeart/2005/8/layout/hierarchy1"/>
    <dgm:cxn modelId="{6D9E4DDD-0528-4F0A-94B2-1EE365D1F844}" type="presParOf" srcId="{46D8E538-44CF-4D06-88CF-2C126A979D88}" destId="{14AC2C3B-A1E2-4FBC-931F-966200644CE0}" srcOrd="1" destOrd="0" presId="urn:microsoft.com/office/officeart/2005/8/layout/hierarchy1"/>
    <dgm:cxn modelId="{6D236806-52DA-424A-B1FC-1CC2C9091A8C}" type="presParOf" srcId="{7A002361-BF57-4669-806F-382BAEF68806}" destId="{6D2C3143-3B3C-4B40-A2C8-6450F43A2F5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2F871-832C-4DEE-A560-BABB269FC2A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B65D77B8-D60D-4A69-9459-845BEE671E9F}">
      <dgm:prSet phldrT="[Text]" custT="1"/>
      <dgm:spPr/>
      <dgm:t>
        <a:bodyPr/>
        <a:lstStyle/>
        <a:p>
          <a:r>
            <a:rPr lang="en-US" sz="2800" dirty="0"/>
            <a:t>Gathering Data</a:t>
          </a:r>
        </a:p>
      </dgm:t>
    </dgm:pt>
    <dgm:pt modelId="{8A16C74B-9624-41CB-9876-243CC17B09C3}" type="parTrans" cxnId="{CF804FCC-F49F-4E68-B264-A086631DACDE}">
      <dgm:prSet/>
      <dgm:spPr/>
      <dgm:t>
        <a:bodyPr/>
        <a:lstStyle/>
        <a:p>
          <a:endParaRPr lang="en-US"/>
        </a:p>
      </dgm:t>
    </dgm:pt>
    <dgm:pt modelId="{B26D4DD6-90F3-4532-AE5F-7E2C351D4DB2}" type="sibTrans" cxnId="{CF804FCC-F49F-4E68-B264-A086631DACDE}">
      <dgm:prSet/>
      <dgm:spPr/>
      <dgm:t>
        <a:bodyPr/>
        <a:lstStyle/>
        <a:p>
          <a:endParaRPr lang="en-US"/>
        </a:p>
      </dgm:t>
    </dgm:pt>
    <dgm:pt modelId="{75607005-F641-4DCA-8F3C-07B17841A5A0}">
      <dgm:prSet phldrT="[Text]" custT="1"/>
      <dgm:spPr/>
      <dgm:t>
        <a:bodyPr/>
        <a:lstStyle/>
        <a:p>
          <a:r>
            <a:rPr lang="en-US" sz="2800" dirty="0"/>
            <a:t>Data Processing</a:t>
          </a:r>
        </a:p>
      </dgm:t>
    </dgm:pt>
    <dgm:pt modelId="{ACAF56C7-AA24-40E0-B394-D6A24D747924}" type="parTrans" cxnId="{56C44042-3CF1-4484-8175-992C76648435}">
      <dgm:prSet/>
      <dgm:spPr/>
      <dgm:t>
        <a:bodyPr/>
        <a:lstStyle/>
        <a:p>
          <a:endParaRPr lang="en-US"/>
        </a:p>
      </dgm:t>
    </dgm:pt>
    <dgm:pt modelId="{38571A66-74E8-4123-A8E6-F5B8347E51EA}" type="sibTrans" cxnId="{56C44042-3CF1-4484-8175-992C76648435}">
      <dgm:prSet/>
      <dgm:spPr/>
      <dgm:t>
        <a:bodyPr/>
        <a:lstStyle/>
        <a:p>
          <a:endParaRPr lang="en-US"/>
        </a:p>
      </dgm:t>
    </dgm:pt>
    <dgm:pt modelId="{29D3F7AE-C29D-486A-9CC3-598E493F382E}">
      <dgm:prSet phldrT="[Text]" custT="1"/>
      <dgm:spPr/>
      <dgm:t>
        <a:bodyPr/>
        <a:lstStyle/>
        <a:p>
          <a:r>
            <a:rPr lang="en-US" sz="2800" dirty="0"/>
            <a:t>Data Transformation</a:t>
          </a:r>
        </a:p>
      </dgm:t>
    </dgm:pt>
    <dgm:pt modelId="{6AB6F7E6-2603-481D-B76D-DF421D3AADB9}" type="parTrans" cxnId="{D7E26B2B-6424-428D-BA66-00160E41477A}">
      <dgm:prSet/>
      <dgm:spPr/>
      <dgm:t>
        <a:bodyPr/>
        <a:lstStyle/>
        <a:p>
          <a:endParaRPr lang="en-US"/>
        </a:p>
      </dgm:t>
    </dgm:pt>
    <dgm:pt modelId="{37DCE60C-1688-44F2-A1DF-6CBA321B6F11}" type="sibTrans" cxnId="{D7E26B2B-6424-428D-BA66-00160E41477A}">
      <dgm:prSet/>
      <dgm:spPr/>
      <dgm:t>
        <a:bodyPr/>
        <a:lstStyle/>
        <a:p>
          <a:endParaRPr lang="en-US"/>
        </a:p>
      </dgm:t>
    </dgm:pt>
    <dgm:pt modelId="{CC07249B-B40E-40F7-B0B0-46AD27542FCD}">
      <dgm:prSet phldrT="[Text]" custT="1"/>
      <dgm:spPr/>
      <dgm:t>
        <a:bodyPr/>
        <a:lstStyle/>
        <a:p>
          <a:r>
            <a:rPr lang="en-US" sz="2800" dirty="0"/>
            <a:t>Train and Test</a:t>
          </a:r>
        </a:p>
      </dgm:t>
    </dgm:pt>
    <dgm:pt modelId="{F31EC9C9-F65B-4F2F-9F4E-139826AF23B9}" type="parTrans" cxnId="{54B84CF6-DA26-4C51-AC7E-34B652F37F89}">
      <dgm:prSet/>
      <dgm:spPr/>
      <dgm:t>
        <a:bodyPr/>
        <a:lstStyle/>
        <a:p>
          <a:endParaRPr lang="en-US"/>
        </a:p>
      </dgm:t>
    </dgm:pt>
    <dgm:pt modelId="{0E64DACD-88DA-4E14-8AFE-BA6D4477E827}" type="sibTrans" cxnId="{54B84CF6-DA26-4C51-AC7E-34B652F37F89}">
      <dgm:prSet/>
      <dgm:spPr/>
      <dgm:t>
        <a:bodyPr/>
        <a:lstStyle/>
        <a:p>
          <a:endParaRPr lang="en-US"/>
        </a:p>
      </dgm:t>
    </dgm:pt>
    <dgm:pt modelId="{7C3A5852-5723-44C4-8608-3A5E3BEEEAA9}">
      <dgm:prSet phldrT="[Text]" custT="1"/>
      <dgm:spPr/>
      <dgm:t>
        <a:bodyPr/>
        <a:lstStyle/>
        <a:p>
          <a:r>
            <a:rPr lang="en-US" sz="2800" dirty="0"/>
            <a:t>Data split</a:t>
          </a:r>
        </a:p>
      </dgm:t>
    </dgm:pt>
    <dgm:pt modelId="{87AA00CD-E47C-4C6C-9994-5EAFB410CCAB}" type="parTrans" cxnId="{CCCFAE55-0CC9-44FB-901D-3D94A1606C91}">
      <dgm:prSet/>
      <dgm:spPr/>
      <dgm:t>
        <a:bodyPr/>
        <a:lstStyle/>
        <a:p>
          <a:endParaRPr lang="en-US"/>
        </a:p>
      </dgm:t>
    </dgm:pt>
    <dgm:pt modelId="{29EB2ADE-D13C-447F-94F4-F571D8FEA7D5}" type="sibTrans" cxnId="{CCCFAE55-0CC9-44FB-901D-3D94A1606C91}">
      <dgm:prSet/>
      <dgm:spPr/>
      <dgm:t>
        <a:bodyPr/>
        <a:lstStyle/>
        <a:p>
          <a:endParaRPr lang="en-US"/>
        </a:p>
      </dgm:t>
    </dgm:pt>
    <dgm:pt modelId="{C179F854-6311-4827-B14E-70C17D040426}">
      <dgm:prSet phldrT="[Text]" custT="1"/>
      <dgm:spPr/>
      <dgm:t>
        <a:bodyPr/>
        <a:lstStyle/>
        <a:p>
          <a:r>
            <a:rPr lang="en-US" sz="2800" dirty="0"/>
            <a:t>Evaluate</a:t>
          </a:r>
        </a:p>
      </dgm:t>
    </dgm:pt>
    <dgm:pt modelId="{C7D5266B-3B5D-47EA-B1D5-88DD53C666B9}" type="parTrans" cxnId="{6FD0FED2-C7ED-4EF3-94E6-07B96EC80E5B}">
      <dgm:prSet/>
      <dgm:spPr/>
      <dgm:t>
        <a:bodyPr/>
        <a:lstStyle/>
        <a:p>
          <a:endParaRPr lang="en-US"/>
        </a:p>
      </dgm:t>
    </dgm:pt>
    <dgm:pt modelId="{8A8D7B51-5744-4272-A1B1-D92A8413604E}" type="sibTrans" cxnId="{6FD0FED2-C7ED-4EF3-94E6-07B96EC80E5B}">
      <dgm:prSet/>
      <dgm:spPr/>
      <dgm:t>
        <a:bodyPr/>
        <a:lstStyle/>
        <a:p>
          <a:endParaRPr lang="en-US"/>
        </a:p>
      </dgm:t>
    </dgm:pt>
    <dgm:pt modelId="{3C56A735-2DC2-46DB-B2B3-BE2CA246AF7B}" type="pres">
      <dgm:prSet presAssocID="{8722F871-832C-4DEE-A560-BABB269FC2A3}" presName="diagram" presStyleCnt="0">
        <dgm:presLayoutVars>
          <dgm:dir/>
          <dgm:resizeHandles val="exact"/>
        </dgm:presLayoutVars>
      </dgm:prSet>
      <dgm:spPr/>
    </dgm:pt>
    <dgm:pt modelId="{FED38791-EBD8-4EDB-B3DE-43792FA36713}" type="pres">
      <dgm:prSet presAssocID="{B65D77B8-D60D-4A69-9459-845BEE671E9F}" presName="node" presStyleLbl="node1" presStyleIdx="0" presStyleCnt="6">
        <dgm:presLayoutVars>
          <dgm:bulletEnabled val="1"/>
        </dgm:presLayoutVars>
      </dgm:prSet>
      <dgm:spPr/>
    </dgm:pt>
    <dgm:pt modelId="{B3A58E91-1D5D-49B0-A9F9-24DE4DB06A7E}" type="pres">
      <dgm:prSet presAssocID="{B26D4DD6-90F3-4532-AE5F-7E2C351D4DB2}" presName="sibTrans" presStyleLbl="sibTrans2D1" presStyleIdx="0" presStyleCnt="5"/>
      <dgm:spPr/>
    </dgm:pt>
    <dgm:pt modelId="{DF9D20EE-4564-4A32-A684-A008EA94910E}" type="pres">
      <dgm:prSet presAssocID="{B26D4DD6-90F3-4532-AE5F-7E2C351D4DB2}" presName="connectorText" presStyleLbl="sibTrans2D1" presStyleIdx="0" presStyleCnt="5"/>
      <dgm:spPr/>
    </dgm:pt>
    <dgm:pt modelId="{7E73DDFC-6EEB-4BEE-8BFD-124F124A3EE5}" type="pres">
      <dgm:prSet presAssocID="{75607005-F641-4DCA-8F3C-07B17841A5A0}" presName="node" presStyleLbl="node1" presStyleIdx="1" presStyleCnt="6">
        <dgm:presLayoutVars>
          <dgm:bulletEnabled val="1"/>
        </dgm:presLayoutVars>
      </dgm:prSet>
      <dgm:spPr/>
    </dgm:pt>
    <dgm:pt modelId="{3F72A9B1-9721-4920-9046-06400D8A22D7}" type="pres">
      <dgm:prSet presAssocID="{38571A66-74E8-4123-A8E6-F5B8347E51EA}" presName="sibTrans" presStyleLbl="sibTrans2D1" presStyleIdx="1" presStyleCnt="5"/>
      <dgm:spPr/>
    </dgm:pt>
    <dgm:pt modelId="{4F52B261-7D93-4EA5-B121-17956B24DFF4}" type="pres">
      <dgm:prSet presAssocID="{38571A66-74E8-4123-A8E6-F5B8347E51EA}" presName="connectorText" presStyleLbl="sibTrans2D1" presStyleIdx="1" presStyleCnt="5"/>
      <dgm:spPr/>
    </dgm:pt>
    <dgm:pt modelId="{6A1E6666-257F-4D76-8979-42EB2C5E69BE}" type="pres">
      <dgm:prSet presAssocID="{29D3F7AE-C29D-486A-9CC3-598E493F382E}" presName="node" presStyleLbl="node1" presStyleIdx="2" presStyleCnt="6" custScaleX="125141" custLinFactNeighborX="-5942" custLinFactNeighborY="9003">
        <dgm:presLayoutVars>
          <dgm:bulletEnabled val="1"/>
        </dgm:presLayoutVars>
      </dgm:prSet>
      <dgm:spPr/>
    </dgm:pt>
    <dgm:pt modelId="{360D3FC0-EF4D-472C-9F5D-A68C5330FA4B}" type="pres">
      <dgm:prSet presAssocID="{37DCE60C-1688-44F2-A1DF-6CBA321B6F11}" presName="sibTrans" presStyleLbl="sibTrans2D1" presStyleIdx="2" presStyleCnt="5"/>
      <dgm:spPr/>
    </dgm:pt>
    <dgm:pt modelId="{160FA391-346E-4C5F-B355-3C19DCC9BB78}" type="pres">
      <dgm:prSet presAssocID="{37DCE60C-1688-44F2-A1DF-6CBA321B6F11}" presName="connectorText" presStyleLbl="sibTrans2D1" presStyleIdx="2" presStyleCnt="5"/>
      <dgm:spPr/>
    </dgm:pt>
    <dgm:pt modelId="{1B25CDFF-9DF4-43A2-8862-11366A1FC483}" type="pres">
      <dgm:prSet presAssocID="{CC07249B-B40E-40F7-B0B0-46AD27542FCD}" presName="node" presStyleLbl="node1" presStyleIdx="3" presStyleCnt="6">
        <dgm:presLayoutVars>
          <dgm:bulletEnabled val="1"/>
        </dgm:presLayoutVars>
      </dgm:prSet>
      <dgm:spPr/>
    </dgm:pt>
    <dgm:pt modelId="{2AA3DA64-2953-4190-B165-D4CD6BDFFBB4}" type="pres">
      <dgm:prSet presAssocID="{0E64DACD-88DA-4E14-8AFE-BA6D4477E827}" presName="sibTrans" presStyleLbl="sibTrans2D1" presStyleIdx="3" presStyleCnt="5"/>
      <dgm:spPr/>
    </dgm:pt>
    <dgm:pt modelId="{9C327964-A61B-48C3-8957-6AC6F2C4871D}" type="pres">
      <dgm:prSet presAssocID="{0E64DACD-88DA-4E14-8AFE-BA6D4477E827}" presName="connectorText" presStyleLbl="sibTrans2D1" presStyleIdx="3" presStyleCnt="5"/>
      <dgm:spPr/>
    </dgm:pt>
    <dgm:pt modelId="{DE03327D-2FFF-4B2D-8749-4C2FA00906A2}" type="pres">
      <dgm:prSet presAssocID="{7C3A5852-5723-44C4-8608-3A5E3BEEEAA9}" presName="node" presStyleLbl="node1" presStyleIdx="4" presStyleCnt="6">
        <dgm:presLayoutVars>
          <dgm:bulletEnabled val="1"/>
        </dgm:presLayoutVars>
      </dgm:prSet>
      <dgm:spPr/>
    </dgm:pt>
    <dgm:pt modelId="{42D86E00-1BE6-42CB-812B-D4677B175051}" type="pres">
      <dgm:prSet presAssocID="{29EB2ADE-D13C-447F-94F4-F571D8FEA7D5}" presName="sibTrans" presStyleLbl="sibTrans2D1" presStyleIdx="4" presStyleCnt="5"/>
      <dgm:spPr/>
    </dgm:pt>
    <dgm:pt modelId="{DB147AE2-E570-4916-AA4B-278B9AB287DA}" type="pres">
      <dgm:prSet presAssocID="{29EB2ADE-D13C-447F-94F4-F571D8FEA7D5}" presName="connectorText" presStyleLbl="sibTrans2D1" presStyleIdx="4" presStyleCnt="5"/>
      <dgm:spPr/>
    </dgm:pt>
    <dgm:pt modelId="{BC3A0030-2884-418B-A164-590277B3023C}" type="pres">
      <dgm:prSet presAssocID="{C179F854-6311-4827-B14E-70C17D040426}" presName="node" presStyleLbl="node1" presStyleIdx="5" presStyleCnt="6">
        <dgm:presLayoutVars>
          <dgm:bulletEnabled val="1"/>
        </dgm:presLayoutVars>
      </dgm:prSet>
      <dgm:spPr/>
    </dgm:pt>
  </dgm:ptLst>
  <dgm:cxnLst>
    <dgm:cxn modelId="{D7E26B2B-6424-428D-BA66-00160E41477A}" srcId="{8722F871-832C-4DEE-A560-BABB269FC2A3}" destId="{29D3F7AE-C29D-486A-9CC3-598E493F382E}" srcOrd="2" destOrd="0" parTransId="{6AB6F7E6-2603-481D-B76D-DF421D3AADB9}" sibTransId="{37DCE60C-1688-44F2-A1DF-6CBA321B6F11}"/>
    <dgm:cxn modelId="{275BF934-A202-4CBC-A1AD-4AE88A33A474}" type="presOf" srcId="{38571A66-74E8-4123-A8E6-F5B8347E51EA}" destId="{4F52B261-7D93-4EA5-B121-17956B24DFF4}" srcOrd="1" destOrd="0" presId="urn:microsoft.com/office/officeart/2005/8/layout/process5"/>
    <dgm:cxn modelId="{FDF01B60-753C-4372-9D67-78BFCA5841BC}" type="presOf" srcId="{8722F871-832C-4DEE-A560-BABB269FC2A3}" destId="{3C56A735-2DC2-46DB-B2B3-BE2CA246AF7B}" srcOrd="0" destOrd="0" presId="urn:microsoft.com/office/officeart/2005/8/layout/process5"/>
    <dgm:cxn modelId="{56C44042-3CF1-4484-8175-992C76648435}" srcId="{8722F871-832C-4DEE-A560-BABB269FC2A3}" destId="{75607005-F641-4DCA-8F3C-07B17841A5A0}" srcOrd="1" destOrd="0" parTransId="{ACAF56C7-AA24-40E0-B394-D6A24D747924}" sibTransId="{38571A66-74E8-4123-A8E6-F5B8347E51EA}"/>
    <dgm:cxn modelId="{E1F88642-E97D-49A6-B00D-B7059770E82E}" type="presOf" srcId="{7C3A5852-5723-44C4-8608-3A5E3BEEEAA9}" destId="{DE03327D-2FFF-4B2D-8749-4C2FA00906A2}" srcOrd="0" destOrd="0" presId="urn:microsoft.com/office/officeart/2005/8/layout/process5"/>
    <dgm:cxn modelId="{EB08814E-8846-431F-A05D-5D51417B0996}" type="presOf" srcId="{B65D77B8-D60D-4A69-9459-845BEE671E9F}" destId="{FED38791-EBD8-4EDB-B3DE-43792FA36713}" srcOrd="0" destOrd="0" presId="urn:microsoft.com/office/officeart/2005/8/layout/process5"/>
    <dgm:cxn modelId="{CCCFAE55-0CC9-44FB-901D-3D94A1606C91}" srcId="{8722F871-832C-4DEE-A560-BABB269FC2A3}" destId="{7C3A5852-5723-44C4-8608-3A5E3BEEEAA9}" srcOrd="4" destOrd="0" parTransId="{87AA00CD-E47C-4C6C-9994-5EAFB410CCAB}" sibTransId="{29EB2ADE-D13C-447F-94F4-F571D8FEA7D5}"/>
    <dgm:cxn modelId="{FB28097C-779D-4817-9A3F-9D72FE917B4D}" type="presOf" srcId="{38571A66-74E8-4123-A8E6-F5B8347E51EA}" destId="{3F72A9B1-9721-4920-9046-06400D8A22D7}" srcOrd="0" destOrd="0" presId="urn:microsoft.com/office/officeart/2005/8/layout/process5"/>
    <dgm:cxn modelId="{DB1D0F85-BD26-48A0-8716-851FF19B0E40}" type="presOf" srcId="{0E64DACD-88DA-4E14-8AFE-BA6D4477E827}" destId="{9C327964-A61B-48C3-8957-6AC6F2C4871D}" srcOrd="1" destOrd="0" presId="urn:microsoft.com/office/officeart/2005/8/layout/process5"/>
    <dgm:cxn modelId="{2E8E988C-CB62-44C5-9684-3FF24036D774}" type="presOf" srcId="{B26D4DD6-90F3-4532-AE5F-7E2C351D4DB2}" destId="{B3A58E91-1D5D-49B0-A9F9-24DE4DB06A7E}" srcOrd="0" destOrd="0" presId="urn:microsoft.com/office/officeart/2005/8/layout/process5"/>
    <dgm:cxn modelId="{DBD11192-4083-42A2-9F0F-88147AF7FFAD}" type="presOf" srcId="{37DCE60C-1688-44F2-A1DF-6CBA321B6F11}" destId="{160FA391-346E-4C5F-B355-3C19DCC9BB78}" srcOrd="1" destOrd="0" presId="urn:microsoft.com/office/officeart/2005/8/layout/process5"/>
    <dgm:cxn modelId="{F1D89AB1-52A0-406F-97E8-3D02F5737692}" type="presOf" srcId="{B26D4DD6-90F3-4532-AE5F-7E2C351D4DB2}" destId="{DF9D20EE-4564-4A32-A684-A008EA94910E}" srcOrd="1" destOrd="0" presId="urn:microsoft.com/office/officeart/2005/8/layout/process5"/>
    <dgm:cxn modelId="{B8B493B6-74C0-4FBC-BE3F-34F179A1D04E}" type="presOf" srcId="{29EB2ADE-D13C-447F-94F4-F571D8FEA7D5}" destId="{42D86E00-1BE6-42CB-812B-D4677B175051}" srcOrd="0" destOrd="0" presId="urn:microsoft.com/office/officeart/2005/8/layout/process5"/>
    <dgm:cxn modelId="{760F48B7-3C63-43E5-A4DB-4D8F19F2182B}" type="presOf" srcId="{0E64DACD-88DA-4E14-8AFE-BA6D4477E827}" destId="{2AA3DA64-2953-4190-B165-D4CD6BDFFBB4}" srcOrd="0" destOrd="0" presId="urn:microsoft.com/office/officeart/2005/8/layout/process5"/>
    <dgm:cxn modelId="{0E8176BB-C4B2-4580-8B65-5F014BD21B71}" type="presOf" srcId="{29EB2ADE-D13C-447F-94F4-F571D8FEA7D5}" destId="{DB147AE2-E570-4916-AA4B-278B9AB287DA}" srcOrd="1" destOrd="0" presId="urn:microsoft.com/office/officeart/2005/8/layout/process5"/>
    <dgm:cxn modelId="{8F14CEC4-C3ED-462D-A728-6FC615526152}" type="presOf" srcId="{29D3F7AE-C29D-486A-9CC3-598E493F382E}" destId="{6A1E6666-257F-4D76-8979-42EB2C5E69BE}" srcOrd="0" destOrd="0" presId="urn:microsoft.com/office/officeart/2005/8/layout/process5"/>
    <dgm:cxn modelId="{CF804FCC-F49F-4E68-B264-A086631DACDE}" srcId="{8722F871-832C-4DEE-A560-BABB269FC2A3}" destId="{B65D77B8-D60D-4A69-9459-845BEE671E9F}" srcOrd="0" destOrd="0" parTransId="{8A16C74B-9624-41CB-9876-243CC17B09C3}" sibTransId="{B26D4DD6-90F3-4532-AE5F-7E2C351D4DB2}"/>
    <dgm:cxn modelId="{5713DFD1-431B-42FF-A8F6-B7179DDCAF39}" type="presOf" srcId="{37DCE60C-1688-44F2-A1DF-6CBA321B6F11}" destId="{360D3FC0-EF4D-472C-9F5D-A68C5330FA4B}" srcOrd="0" destOrd="0" presId="urn:microsoft.com/office/officeart/2005/8/layout/process5"/>
    <dgm:cxn modelId="{6FD0FED2-C7ED-4EF3-94E6-07B96EC80E5B}" srcId="{8722F871-832C-4DEE-A560-BABB269FC2A3}" destId="{C179F854-6311-4827-B14E-70C17D040426}" srcOrd="5" destOrd="0" parTransId="{C7D5266B-3B5D-47EA-B1D5-88DD53C666B9}" sibTransId="{8A8D7B51-5744-4272-A1B1-D92A8413604E}"/>
    <dgm:cxn modelId="{EA15A9D9-7146-4ADA-A80A-11A8C53FD788}" type="presOf" srcId="{75607005-F641-4DCA-8F3C-07B17841A5A0}" destId="{7E73DDFC-6EEB-4BEE-8BFD-124F124A3EE5}" srcOrd="0" destOrd="0" presId="urn:microsoft.com/office/officeart/2005/8/layout/process5"/>
    <dgm:cxn modelId="{5C13D0F3-D5B2-4350-A9DC-615E61B1E43B}" type="presOf" srcId="{CC07249B-B40E-40F7-B0B0-46AD27542FCD}" destId="{1B25CDFF-9DF4-43A2-8862-11366A1FC483}" srcOrd="0" destOrd="0" presId="urn:microsoft.com/office/officeart/2005/8/layout/process5"/>
    <dgm:cxn modelId="{54B84CF6-DA26-4C51-AC7E-34B652F37F89}" srcId="{8722F871-832C-4DEE-A560-BABB269FC2A3}" destId="{CC07249B-B40E-40F7-B0B0-46AD27542FCD}" srcOrd="3" destOrd="0" parTransId="{F31EC9C9-F65B-4F2F-9F4E-139826AF23B9}" sibTransId="{0E64DACD-88DA-4E14-8AFE-BA6D4477E827}"/>
    <dgm:cxn modelId="{F18BDBF6-DA37-4BDC-B841-3D068B247CFD}" type="presOf" srcId="{C179F854-6311-4827-B14E-70C17D040426}" destId="{BC3A0030-2884-418B-A164-590277B3023C}" srcOrd="0" destOrd="0" presId="urn:microsoft.com/office/officeart/2005/8/layout/process5"/>
    <dgm:cxn modelId="{B319071C-57DD-4D13-A2CA-F40C08F314E0}" type="presParOf" srcId="{3C56A735-2DC2-46DB-B2B3-BE2CA246AF7B}" destId="{FED38791-EBD8-4EDB-B3DE-43792FA36713}" srcOrd="0" destOrd="0" presId="urn:microsoft.com/office/officeart/2005/8/layout/process5"/>
    <dgm:cxn modelId="{6BF5423B-9C53-40D9-8DD1-407FAFA8817D}" type="presParOf" srcId="{3C56A735-2DC2-46DB-B2B3-BE2CA246AF7B}" destId="{B3A58E91-1D5D-49B0-A9F9-24DE4DB06A7E}" srcOrd="1" destOrd="0" presId="urn:microsoft.com/office/officeart/2005/8/layout/process5"/>
    <dgm:cxn modelId="{A12B2D00-6527-4709-A8D4-A4BB05E51C47}" type="presParOf" srcId="{B3A58E91-1D5D-49B0-A9F9-24DE4DB06A7E}" destId="{DF9D20EE-4564-4A32-A684-A008EA94910E}" srcOrd="0" destOrd="0" presId="urn:microsoft.com/office/officeart/2005/8/layout/process5"/>
    <dgm:cxn modelId="{AF236CBA-DF71-4B9C-949B-A131A8E10885}" type="presParOf" srcId="{3C56A735-2DC2-46DB-B2B3-BE2CA246AF7B}" destId="{7E73DDFC-6EEB-4BEE-8BFD-124F124A3EE5}" srcOrd="2" destOrd="0" presId="urn:microsoft.com/office/officeart/2005/8/layout/process5"/>
    <dgm:cxn modelId="{05796D84-5FAA-46E3-B51E-E3FCF801A7A1}" type="presParOf" srcId="{3C56A735-2DC2-46DB-B2B3-BE2CA246AF7B}" destId="{3F72A9B1-9721-4920-9046-06400D8A22D7}" srcOrd="3" destOrd="0" presId="urn:microsoft.com/office/officeart/2005/8/layout/process5"/>
    <dgm:cxn modelId="{A216871F-4546-4786-8295-1BE16CA7ADC5}" type="presParOf" srcId="{3F72A9B1-9721-4920-9046-06400D8A22D7}" destId="{4F52B261-7D93-4EA5-B121-17956B24DFF4}" srcOrd="0" destOrd="0" presId="urn:microsoft.com/office/officeart/2005/8/layout/process5"/>
    <dgm:cxn modelId="{6AB445AA-DF99-40DD-8353-E86FDF118E0C}" type="presParOf" srcId="{3C56A735-2DC2-46DB-B2B3-BE2CA246AF7B}" destId="{6A1E6666-257F-4D76-8979-42EB2C5E69BE}" srcOrd="4" destOrd="0" presId="urn:microsoft.com/office/officeart/2005/8/layout/process5"/>
    <dgm:cxn modelId="{8DF77090-2033-4E6A-BA40-21EE9743668C}" type="presParOf" srcId="{3C56A735-2DC2-46DB-B2B3-BE2CA246AF7B}" destId="{360D3FC0-EF4D-472C-9F5D-A68C5330FA4B}" srcOrd="5" destOrd="0" presId="urn:microsoft.com/office/officeart/2005/8/layout/process5"/>
    <dgm:cxn modelId="{13CB7B4A-4179-4386-AE70-8627CEE75910}" type="presParOf" srcId="{360D3FC0-EF4D-472C-9F5D-A68C5330FA4B}" destId="{160FA391-346E-4C5F-B355-3C19DCC9BB78}" srcOrd="0" destOrd="0" presId="urn:microsoft.com/office/officeart/2005/8/layout/process5"/>
    <dgm:cxn modelId="{3ABB2C80-B701-4FE2-ABAB-D6362A90763F}" type="presParOf" srcId="{3C56A735-2DC2-46DB-B2B3-BE2CA246AF7B}" destId="{1B25CDFF-9DF4-43A2-8862-11366A1FC483}" srcOrd="6" destOrd="0" presId="urn:microsoft.com/office/officeart/2005/8/layout/process5"/>
    <dgm:cxn modelId="{49CF7584-E244-4D92-9526-D9B0601FD9FA}" type="presParOf" srcId="{3C56A735-2DC2-46DB-B2B3-BE2CA246AF7B}" destId="{2AA3DA64-2953-4190-B165-D4CD6BDFFBB4}" srcOrd="7" destOrd="0" presId="urn:microsoft.com/office/officeart/2005/8/layout/process5"/>
    <dgm:cxn modelId="{87F26845-3180-43AD-821D-4A0ED1670797}" type="presParOf" srcId="{2AA3DA64-2953-4190-B165-D4CD6BDFFBB4}" destId="{9C327964-A61B-48C3-8957-6AC6F2C4871D}" srcOrd="0" destOrd="0" presId="urn:microsoft.com/office/officeart/2005/8/layout/process5"/>
    <dgm:cxn modelId="{AAD88D4C-9D37-4B09-BE4F-A9052D71074C}" type="presParOf" srcId="{3C56A735-2DC2-46DB-B2B3-BE2CA246AF7B}" destId="{DE03327D-2FFF-4B2D-8749-4C2FA00906A2}" srcOrd="8" destOrd="0" presId="urn:microsoft.com/office/officeart/2005/8/layout/process5"/>
    <dgm:cxn modelId="{03B5E897-C2CA-4E62-A0B0-731527A792E3}" type="presParOf" srcId="{3C56A735-2DC2-46DB-B2B3-BE2CA246AF7B}" destId="{42D86E00-1BE6-42CB-812B-D4677B175051}" srcOrd="9" destOrd="0" presId="urn:microsoft.com/office/officeart/2005/8/layout/process5"/>
    <dgm:cxn modelId="{228E892B-628C-40F6-9908-ABC93355385C}" type="presParOf" srcId="{42D86E00-1BE6-42CB-812B-D4677B175051}" destId="{DB147AE2-E570-4916-AA4B-278B9AB287DA}" srcOrd="0" destOrd="0" presId="urn:microsoft.com/office/officeart/2005/8/layout/process5"/>
    <dgm:cxn modelId="{65CD94AE-34FF-43C9-8138-3867AD822749}" type="presParOf" srcId="{3C56A735-2DC2-46DB-B2B3-BE2CA246AF7B}" destId="{BC3A0030-2884-418B-A164-590277B3023C}" srcOrd="10"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B60CB7-552B-4799-971B-7E779FB8448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C86FBCA1-92B6-4056-85D8-D2025E812C74}">
      <dgm:prSet custT="1"/>
      <dgm:spPr/>
      <dgm:t>
        <a:bodyPr/>
        <a:lstStyle/>
        <a:p>
          <a:pPr algn="ctr"/>
          <a:r>
            <a:rPr lang="en-US" sz="2800" b="1" dirty="0"/>
            <a:t>Divided the dataset into</a:t>
          </a:r>
        </a:p>
      </dgm:t>
    </dgm:pt>
    <dgm:pt modelId="{F0CDD5FE-0600-4AF5-9A53-996A2256AE5C}" type="parTrans" cxnId="{CCEA235A-8538-44B1-8E84-75C126E36D26}">
      <dgm:prSet/>
      <dgm:spPr/>
      <dgm:t>
        <a:bodyPr/>
        <a:lstStyle/>
        <a:p>
          <a:endParaRPr lang="en-US"/>
        </a:p>
      </dgm:t>
    </dgm:pt>
    <dgm:pt modelId="{CBBB05F8-DA16-484B-9C88-157999A76B5A}" type="sibTrans" cxnId="{CCEA235A-8538-44B1-8E84-75C126E36D26}">
      <dgm:prSet/>
      <dgm:spPr/>
      <dgm:t>
        <a:bodyPr/>
        <a:lstStyle/>
        <a:p>
          <a:endParaRPr lang="en-US"/>
        </a:p>
      </dgm:t>
    </dgm:pt>
    <dgm:pt modelId="{5E00C195-B8E0-4379-8A35-85A568055F78}">
      <dgm:prSet custT="1"/>
      <dgm:spPr/>
      <dgm:t>
        <a:bodyPr/>
        <a:lstStyle/>
        <a:p>
          <a:pPr algn="ctr"/>
          <a:r>
            <a:rPr lang="en-US" sz="2800" dirty="0"/>
            <a:t>Training Dataset  -  1.80 M</a:t>
          </a:r>
        </a:p>
      </dgm:t>
    </dgm:pt>
    <dgm:pt modelId="{BB55F425-8905-45A9-88D4-4C8B215B896A}" type="parTrans" cxnId="{1ADEBC6B-6831-4AC9-8960-BE9BE2F7BF24}">
      <dgm:prSet/>
      <dgm:spPr/>
      <dgm:t>
        <a:bodyPr/>
        <a:lstStyle/>
        <a:p>
          <a:endParaRPr lang="en-US"/>
        </a:p>
      </dgm:t>
    </dgm:pt>
    <dgm:pt modelId="{260818D8-239D-40A8-BD2F-649F29C4D1C5}" type="sibTrans" cxnId="{1ADEBC6B-6831-4AC9-8960-BE9BE2F7BF24}">
      <dgm:prSet/>
      <dgm:spPr/>
      <dgm:t>
        <a:bodyPr/>
        <a:lstStyle/>
        <a:p>
          <a:endParaRPr lang="en-US"/>
        </a:p>
      </dgm:t>
    </dgm:pt>
    <dgm:pt modelId="{8889054B-1BBB-4B41-81B0-725A55B77717}">
      <dgm:prSet custT="1"/>
      <dgm:spPr/>
      <dgm:t>
        <a:bodyPr/>
        <a:lstStyle/>
        <a:p>
          <a:pPr algn="ctr"/>
          <a:r>
            <a:rPr lang="en-US" sz="2800" dirty="0"/>
            <a:t>Testing dataset	-  0.26 M</a:t>
          </a:r>
        </a:p>
      </dgm:t>
    </dgm:pt>
    <dgm:pt modelId="{36FD19D2-FA98-49DB-A1DB-B46177985151}" type="parTrans" cxnId="{A0829F8E-74C7-4E63-AA20-39DBE27E5FA2}">
      <dgm:prSet/>
      <dgm:spPr/>
      <dgm:t>
        <a:bodyPr/>
        <a:lstStyle/>
        <a:p>
          <a:endParaRPr lang="en-US"/>
        </a:p>
      </dgm:t>
    </dgm:pt>
    <dgm:pt modelId="{58C01FC2-57B0-42A6-8A21-1548862F6C12}" type="sibTrans" cxnId="{A0829F8E-74C7-4E63-AA20-39DBE27E5FA2}">
      <dgm:prSet/>
      <dgm:spPr/>
      <dgm:t>
        <a:bodyPr/>
        <a:lstStyle/>
        <a:p>
          <a:endParaRPr lang="en-US"/>
        </a:p>
      </dgm:t>
    </dgm:pt>
    <dgm:pt modelId="{2983EAF6-5FAE-4A1E-B3F9-164A2C5EEBCB}">
      <dgm:prSet custT="1"/>
      <dgm:spPr/>
      <dgm:t>
        <a:bodyPr/>
        <a:lstStyle/>
        <a:p>
          <a:pPr algn="ctr"/>
          <a:r>
            <a:rPr lang="en-US" sz="2800" b="1" dirty="0"/>
            <a:t>Trained and tested following models</a:t>
          </a:r>
        </a:p>
      </dgm:t>
    </dgm:pt>
    <dgm:pt modelId="{9E3AF431-BAA4-45A0-9A8E-1F633A3AE792}" type="parTrans" cxnId="{7A973556-8188-4456-8363-E02D11506C3D}">
      <dgm:prSet/>
      <dgm:spPr/>
      <dgm:t>
        <a:bodyPr/>
        <a:lstStyle/>
        <a:p>
          <a:endParaRPr lang="en-US"/>
        </a:p>
      </dgm:t>
    </dgm:pt>
    <dgm:pt modelId="{8A6EBD52-C2A6-473E-99D6-D9C690648E7C}" type="sibTrans" cxnId="{7A973556-8188-4456-8363-E02D11506C3D}">
      <dgm:prSet/>
      <dgm:spPr/>
      <dgm:t>
        <a:bodyPr/>
        <a:lstStyle/>
        <a:p>
          <a:endParaRPr lang="en-US"/>
        </a:p>
      </dgm:t>
    </dgm:pt>
    <dgm:pt modelId="{7B8498D9-6984-49DB-8A72-E17F66C7E3ED}">
      <dgm:prSet custT="1"/>
      <dgm:spPr/>
      <dgm:t>
        <a:bodyPr/>
        <a:lstStyle/>
        <a:p>
          <a:pPr algn="ctr"/>
          <a:r>
            <a:rPr lang="en-US" sz="2800" dirty="0"/>
            <a:t>Logistic Regression</a:t>
          </a:r>
        </a:p>
      </dgm:t>
    </dgm:pt>
    <dgm:pt modelId="{B1F69AD7-960E-435B-B170-BD2160589F2A}" type="parTrans" cxnId="{34947C91-680B-46C5-92C0-9C0D9083FF34}">
      <dgm:prSet/>
      <dgm:spPr/>
      <dgm:t>
        <a:bodyPr/>
        <a:lstStyle/>
        <a:p>
          <a:endParaRPr lang="en-US"/>
        </a:p>
      </dgm:t>
    </dgm:pt>
    <dgm:pt modelId="{6A9F6A66-5003-4B24-BAEC-D573B639F6C6}" type="sibTrans" cxnId="{34947C91-680B-46C5-92C0-9C0D9083FF34}">
      <dgm:prSet/>
      <dgm:spPr/>
      <dgm:t>
        <a:bodyPr/>
        <a:lstStyle/>
        <a:p>
          <a:endParaRPr lang="en-US"/>
        </a:p>
      </dgm:t>
    </dgm:pt>
    <dgm:pt modelId="{D122E9BF-3B5A-4A1E-B629-6DC724B3B844}">
      <dgm:prSet custT="1"/>
      <dgm:spPr/>
      <dgm:t>
        <a:bodyPr/>
        <a:lstStyle/>
        <a:p>
          <a:pPr algn="ctr"/>
          <a:r>
            <a:rPr lang="en-US" sz="2800" dirty="0"/>
            <a:t>Decision Tree</a:t>
          </a:r>
        </a:p>
      </dgm:t>
    </dgm:pt>
    <dgm:pt modelId="{EF8342FC-76B0-4EC7-8E3C-D94798ED0439}" type="parTrans" cxnId="{948D9BCA-672B-4A36-96F1-1EC05A1578F4}">
      <dgm:prSet/>
      <dgm:spPr/>
      <dgm:t>
        <a:bodyPr/>
        <a:lstStyle/>
        <a:p>
          <a:endParaRPr lang="en-US"/>
        </a:p>
      </dgm:t>
    </dgm:pt>
    <dgm:pt modelId="{F006DBF5-D7A0-43D7-BA68-326309837E47}" type="sibTrans" cxnId="{948D9BCA-672B-4A36-96F1-1EC05A1578F4}">
      <dgm:prSet/>
      <dgm:spPr/>
      <dgm:t>
        <a:bodyPr/>
        <a:lstStyle/>
        <a:p>
          <a:endParaRPr lang="en-US"/>
        </a:p>
      </dgm:t>
    </dgm:pt>
    <dgm:pt modelId="{64087F51-43DE-4339-86B9-48B50A4B067D}">
      <dgm:prSet custT="1"/>
      <dgm:spPr/>
      <dgm:t>
        <a:bodyPr/>
        <a:lstStyle/>
        <a:p>
          <a:pPr algn="ctr"/>
          <a:r>
            <a:rPr lang="en-US" sz="2800" dirty="0"/>
            <a:t>SVM (Support Vector Machine)</a:t>
          </a:r>
        </a:p>
      </dgm:t>
    </dgm:pt>
    <dgm:pt modelId="{D5B05323-613C-41DF-890F-54942B4E45CD}" type="parTrans" cxnId="{F15DB7C7-8C7D-4949-BF07-3C5886A5BD12}">
      <dgm:prSet/>
      <dgm:spPr/>
      <dgm:t>
        <a:bodyPr/>
        <a:lstStyle/>
        <a:p>
          <a:endParaRPr lang="en-US"/>
        </a:p>
      </dgm:t>
    </dgm:pt>
    <dgm:pt modelId="{FFDD8795-EB19-47C6-A794-2E0FB58DC83F}" type="sibTrans" cxnId="{F15DB7C7-8C7D-4949-BF07-3C5886A5BD12}">
      <dgm:prSet/>
      <dgm:spPr/>
      <dgm:t>
        <a:bodyPr/>
        <a:lstStyle/>
        <a:p>
          <a:endParaRPr lang="en-US"/>
        </a:p>
      </dgm:t>
    </dgm:pt>
    <dgm:pt modelId="{2A8B1054-AF1C-44EB-B103-ECA18BE7CCC4}" type="pres">
      <dgm:prSet presAssocID="{AAB60CB7-552B-4799-971B-7E779FB84483}" presName="vert0" presStyleCnt="0">
        <dgm:presLayoutVars>
          <dgm:dir/>
          <dgm:animOne val="branch"/>
          <dgm:animLvl val="lvl"/>
        </dgm:presLayoutVars>
      </dgm:prSet>
      <dgm:spPr/>
    </dgm:pt>
    <dgm:pt modelId="{0BB5A709-CE47-4ABD-8449-6F6CD4DDF5E9}" type="pres">
      <dgm:prSet presAssocID="{C86FBCA1-92B6-4056-85D8-D2025E812C74}" presName="thickLine" presStyleLbl="alignNode1" presStyleIdx="0" presStyleCnt="7"/>
      <dgm:spPr/>
    </dgm:pt>
    <dgm:pt modelId="{5D6F6133-25E2-4B27-96CD-AB100A7C2AAD}" type="pres">
      <dgm:prSet presAssocID="{C86FBCA1-92B6-4056-85D8-D2025E812C74}" presName="horz1" presStyleCnt="0"/>
      <dgm:spPr/>
    </dgm:pt>
    <dgm:pt modelId="{BED93476-5CFB-4B46-8D78-02256BD1CB9E}" type="pres">
      <dgm:prSet presAssocID="{C86FBCA1-92B6-4056-85D8-D2025E812C74}" presName="tx1" presStyleLbl="revTx" presStyleIdx="0" presStyleCnt="7"/>
      <dgm:spPr/>
    </dgm:pt>
    <dgm:pt modelId="{48A75206-173D-4934-A34A-FC63B98D01D9}" type="pres">
      <dgm:prSet presAssocID="{C86FBCA1-92B6-4056-85D8-D2025E812C74}" presName="vert1" presStyleCnt="0"/>
      <dgm:spPr/>
    </dgm:pt>
    <dgm:pt modelId="{2799ABC8-6B2E-489D-A098-1B42DBC3AD41}" type="pres">
      <dgm:prSet presAssocID="{5E00C195-B8E0-4379-8A35-85A568055F78}" presName="thickLine" presStyleLbl="alignNode1" presStyleIdx="1" presStyleCnt="7"/>
      <dgm:spPr/>
    </dgm:pt>
    <dgm:pt modelId="{63D73A46-1B71-4459-B17A-2AE9623FFDD1}" type="pres">
      <dgm:prSet presAssocID="{5E00C195-B8E0-4379-8A35-85A568055F78}" presName="horz1" presStyleCnt="0"/>
      <dgm:spPr/>
    </dgm:pt>
    <dgm:pt modelId="{E03397D7-9C6F-4B88-8176-0C2C9ECBB5FA}" type="pres">
      <dgm:prSet presAssocID="{5E00C195-B8E0-4379-8A35-85A568055F78}" presName="tx1" presStyleLbl="revTx" presStyleIdx="1" presStyleCnt="7"/>
      <dgm:spPr/>
    </dgm:pt>
    <dgm:pt modelId="{0C3E5DE9-1952-4B65-B88C-489FD75C3621}" type="pres">
      <dgm:prSet presAssocID="{5E00C195-B8E0-4379-8A35-85A568055F78}" presName="vert1" presStyleCnt="0"/>
      <dgm:spPr/>
    </dgm:pt>
    <dgm:pt modelId="{53F642B8-68D4-4F7C-9FFC-FA44C0E0957A}" type="pres">
      <dgm:prSet presAssocID="{8889054B-1BBB-4B41-81B0-725A55B77717}" presName="thickLine" presStyleLbl="alignNode1" presStyleIdx="2" presStyleCnt="7"/>
      <dgm:spPr/>
    </dgm:pt>
    <dgm:pt modelId="{17D3FAF6-46E4-4D0A-9C87-95A13ABE9EF6}" type="pres">
      <dgm:prSet presAssocID="{8889054B-1BBB-4B41-81B0-725A55B77717}" presName="horz1" presStyleCnt="0"/>
      <dgm:spPr/>
    </dgm:pt>
    <dgm:pt modelId="{092D17AC-A531-4DF7-9D0A-4C602C6F63E9}" type="pres">
      <dgm:prSet presAssocID="{8889054B-1BBB-4B41-81B0-725A55B77717}" presName="tx1" presStyleLbl="revTx" presStyleIdx="2" presStyleCnt="7"/>
      <dgm:spPr/>
    </dgm:pt>
    <dgm:pt modelId="{40A356AD-694E-4799-9EC9-40358DF4D471}" type="pres">
      <dgm:prSet presAssocID="{8889054B-1BBB-4B41-81B0-725A55B77717}" presName="vert1" presStyleCnt="0"/>
      <dgm:spPr/>
    </dgm:pt>
    <dgm:pt modelId="{85D41E81-243E-4312-83FF-AFBA95A1D145}" type="pres">
      <dgm:prSet presAssocID="{2983EAF6-5FAE-4A1E-B3F9-164A2C5EEBCB}" presName="thickLine" presStyleLbl="alignNode1" presStyleIdx="3" presStyleCnt="7"/>
      <dgm:spPr/>
    </dgm:pt>
    <dgm:pt modelId="{574C0915-DFE3-4E04-B274-72EEE40A316E}" type="pres">
      <dgm:prSet presAssocID="{2983EAF6-5FAE-4A1E-B3F9-164A2C5EEBCB}" presName="horz1" presStyleCnt="0"/>
      <dgm:spPr/>
    </dgm:pt>
    <dgm:pt modelId="{ABF09F33-4C8B-4081-9060-840904933F5C}" type="pres">
      <dgm:prSet presAssocID="{2983EAF6-5FAE-4A1E-B3F9-164A2C5EEBCB}" presName="tx1" presStyleLbl="revTx" presStyleIdx="3" presStyleCnt="7"/>
      <dgm:spPr/>
    </dgm:pt>
    <dgm:pt modelId="{A5226AB5-9A72-45B0-BFED-1098A31C000C}" type="pres">
      <dgm:prSet presAssocID="{2983EAF6-5FAE-4A1E-B3F9-164A2C5EEBCB}" presName="vert1" presStyleCnt="0"/>
      <dgm:spPr/>
    </dgm:pt>
    <dgm:pt modelId="{5E65DB1E-E037-462A-A26C-21BA849A2448}" type="pres">
      <dgm:prSet presAssocID="{7B8498D9-6984-49DB-8A72-E17F66C7E3ED}" presName="thickLine" presStyleLbl="alignNode1" presStyleIdx="4" presStyleCnt="7"/>
      <dgm:spPr/>
    </dgm:pt>
    <dgm:pt modelId="{13D77D1F-5837-46C5-B081-798A3779360E}" type="pres">
      <dgm:prSet presAssocID="{7B8498D9-6984-49DB-8A72-E17F66C7E3ED}" presName="horz1" presStyleCnt="0"/>
      <dgm:spPr/>
    </dgm:pt>
    <dgm:pt modelId="{B15FF523-F293-4D53-A189-348E16671A06}" type="pres">
      <dgm:prSet presAssocID="{7B8498D9-6984-49DB-8A72-E17F66C7E3ED}" presName="tx1" presStyleLbl="revTx" presStyleIdx="4" presStyleCnt="7"/>
      <dgm:spPr/>
    </dgm:pt>
    <dgm:pt modelId="{258B5E2A-C669-41ED-998F-D12FDF3D830B}" type="pres">
      <dgm:prSet presAssocID="{7B8498D9-6984-49DB-8A72-E17F66C7E3ED}" presName="vert1" presStyleCnt="0"/>
      <dgm:spPr/>
    </dgm:pt>
    <dgm:pt modelId="{49D8BC91-C6EF-4435-ABC4-A90F8B868F9F}" type="pres">
      <dgm:prSet presAssocID="{D122E9BF-3B5A-4A1E-B629-6DC724B3B844}" presName="thickLine" presStyleLbl="alignNode1" presStyleIdx="5" presStyleCnt="7"/>
      <dgm:spPr/>
    </dgm:pt>
    <dgm:pt modelId="{AC392C4C-2DD1-40DD-B6C4-CD77D4150FE7}" type="pres">
      <dgm:prSet presAssocID="{D122E9BF-3B5A-4A1E-B629-6DC724B3B844}" presName="horz1" presStyleCnt="0"/>
      <dgm:spPr/>
    </dgm:pt>
    <dgm:pt modelId="{A6EB3ACE-EB1D-44BD-B7D4-7FFA578EBDBC}" type="pres">
      <dgm:prSet presAssocID="{D122E9BF-3B5A-4A1E-B629-6DC724B3B844}" presName="tx1" presStyleLbl="revTx" presStyleIdx="5" presStyleCnt="7"/>
      <dgm:spPr/>
    </dgm:pt>
    <dgm:pt modelId="{F7AC8494-CB88-4698-8254-CF4E9B902AB7}" type="pres">
      <dgm:prSet presAssocID="{D122E9BF-3B5A-4A1E-B629-6DC724B3B844}" presName="vert1" presStyleCnt="0"/>
      <dgm:spPr/>
    </dgm:pt>
    <dgm:pt modelId="{1A75574F-14E9-4E0E-960F-AEFD0FCB6769}" type="pres">
      <dgm:prSet presAssocID="{64087F51-43DE-4339-86B9-48B50A4B067D}" presName="thickLine" presStyleLbl="alignNode1" presStyleIdx="6" presStyleCnt="7"/>
      <dgm:spPr/>
    </dgm:pt>
    <dgm:pt modelId="{1522D266-5945-4699-8660-E380018195F7}" type="pres">
      <dgm:prSet presAssocID="{64087F51-43DE-4339-86B9-48B50A4B067D}" presName="horz1" presStyleCnt="0"/>
      <dgm:spPr/>
    </dgm:pt>
    <dgm:pt modelId="{3C5B3A26-43EB-4500-B74A-B7459B17ABD2}" type="pres">
      <dgm:prSet presAssocID="{64087F51-43DE-4339-86B9-48B50A4B067D}" presName="tx1" presStyleLbl="revTx" presStyleIdx="6" presStyleCnt="7" custLinFactNeighborX="-32" custLinFactNeighborY="43910"/>
      <dgm:spPr/>
    </dgm:pt>
    <dgm:pt modelId="{DCA63143-004B-416F-AEBE-E44D9BAC4ABE}" type="pres">
      <dgm:prSet presAssocID="{64087F51-43DE-4339-86B9-48B50A4B067D}" presName="vert1" presStyleCnt="0"/>
      <dgm:spPr/>
    </dgm:pt>
  </dgm:ptLst>
  <dgm:cxnLst>
    <dgm:cxn modelId="{B375D009-E4BF-419A-A23B-4658C735FEFA}" type="presOf" srcId="{D122E9BF-3B5A-4A1E-B629-6DC724B3B844}" destId="{A6EB3ACE-EB1D-44BD-B7D4-7FFA578EBDBC}" srcOrd="0" destOrd="0" presId="urn:microsoft.com/office/officeart/2008/layout/LinedList"/>
    <dgm:cxn modelId="{36453F22-958E-4E80-B231-15FF379B2548}" type="presOf" srcId="{AAB60CB7-552B-4799-971B-7E779FB84483}" destId="{2A8B1054-AF1C-44EB-B103-ECA18BE7CCC4}" srcOrd="0" destOrd="0" presId="urn:microsoft.com/office/officeart/2008/layout/LinedList"/>
    <dgm:cxn modelId="{1ADEBC6B-6831-4AC9-8960-BE9BE2F7BF24}" srcId="{AAB60CB7-552B-4799-971B-7E779FB84483}" destId="{5E00C195-B8E0-4379-8A35-85A568055F78}" srcOrd="1" destOrd="0" parTransId="{BB55F425-8905-45A9-88D4-4C8B215B896A}" sibTransId="{260818D8-239D-40A8-BD2F-649F29C4D1C5}"/>
    <dgm:cxn modelId="{7A973556-8188-4456-8363-E02D11506C3D}" srcId="{AAB60CB7-552B-4799-971B-7E779FB84483}" destId="{2983EAF6-5FAE-4A1E-B3F9-164A2C5EEBCB}" srcOrd="3" destOrd="0" parTransId="{9E3AF431-BAA4-45A0-9A8E-1F633A3AE792}" sibTransId="{8A6EBD52-C2A6-473E-99D6-D9C690648E7C}"/>
    <dgm:cxn modelId="{CCEA235A-8538-44B1-8E84-75C126E36D26}" srcId="{AAB60CB7-552B-4799-971B-7E779FB84483}" destId="{C86FBCA1-92B6-4056-85D8-D2025E812C74}" srcOrd="0" destOrd="0" parTransId="{F0CDD5FE-0600-4AF5-9A53-996A2256AE5C}" sibTransId="{CBBB05F8-DA16-484B-9C88-157999A76B5A}"/>
    <dgm:cxn modelId="{894E848B-E87F-4BC6-897E-508E3BB4E54E}" type="presOf" srcId="{C86FBCA1-92B6-4056-85D8-D2025E812C74}" destId="{BED93476-5CFB-4B46-8D78-02256BD1CB9E}" srcOrd="0" destOrd="0" presId="urn:microsoft.com/office/officeart/2008/layout/LinedList"/>
    <dgm:cxn modelId="{A0829F8E-74C7-4E63-AA20-39DBE27E5FA2}" srcId="{AAB60CB7-552B-4799-971B-7E779FB84483}" destId="{8889054B-1BBB-4B41-81B0-725A55B77717}" srcOrd="2" destOrd="0" parTransId="{36FD19D2-FA98-49DB-A1DB-B46177985151}" sibTransId="{58C01FC2-57B0-42A6-8A21-1548862F6C12}"/>
    <dgm:cxn modelId="{34947C91-680B-46C5-92C0-9C0D9083FF34}" srcId="{AAB60CB7-552B-4799-971B-7E779FB84483}" destId="{7B8498D9-6984-49DB-8A72-E17F66C7E3ED}" srcOrd="4" destOrd="0" parTransId="{B1F69AD7-960E-435B-B170-BD2160589F2A}" sibTransId="{6A9F6A66-5003-4B24-BAEC-D573B639F6C6}"/>
    <dgm:cxn modelId="{DC348692-57E5-4688-911B-C99ED6A30337}" type="presOf" srcId="{7B8498D9-6984-49DB-8A72-E17F66C7E3ED}" destId="{B15FF523-F293-4D53-A189-348E16671A06}" srcOrd="0" destOrd="0" presId="urn:microsoft.com/office/officeart/2008/layout/LinedList"/>
    <dgm:cxn modelId="{CBD0ABB1-A155-42DD-8810-FBFB66EF7DB0}" type="presOf" srcId="{5E00C195-B8E0-4379-8A35-85A568055F78}" destId="{E03397D7-9C6F-4B88-8176-0C2C9ECBB5FA}" srcOrd="0" destOrd="0" presId="urn:microsoft.com/office/officeart/2008/layout/LinedList"/>
    <dgm:cxn modelId="{322F89B8-8944-4AB1-A2E8-32A1240155E9}" type="presOf" srcId="{2983EAF6-5FAE-4A1E-B3F9-164A2C5EEBCB}" destId="{ABF09F33-4C8B-4081-9060-840904933F5C}" srcOrd="0" destOrd="0" presId="urn:microsoft.com/office/officeart/2008/layout/LinedList"/>
    <dgm:cxn modelId="{F15DB7C7-8C7D-4949-BF07-3C5886A5BD12}" srcId="{AAB60CB7-552B-4799-971B-7E779FB84483}" destId="{64087F51-43DE-4339-86B9-48B50A4B067D}" srcOrd="6" destOrd="0" parTransId="{D5B05323-613C-41DF-890F-54942B4E45CD}" sibTransId="{FFDD8795-EB19-47C6-A794-2E0FB58DC83F}"/>
    <dgm:cxn modelId="{948D9BCA-672B-4A36-96F1-1EC05A1578F4}" srcId="{AAB60CB7-552B-4799-971B-7E779FB84483}" destId="{D122E9BF-3B5A-4A1E-B629-6DC724B3B844}" srcOrd="5" destOrd="0" parTransId="{EF8342FC-76B0-4EC7-8E3C-D94798ED0439}" sibTransId="{F006DBF5-D7A0-43D7-BA68-326309837E47}"/>
    <dgm:cxn modelId="{6C6AC5CA-554E-452A-88AE-F03D404BE78D}" type="presOf" srcId="{64087F51-43DE-4339-86B9-48B50A4B067D}" destId="{3C5B3A26-43EB-4500-B74A-B7459B17ABD2}" srcOrd="0" destOrd="0" presId="urn:microsoft.com/office/officeart/2008/layout/LinedList"/>
    <dgm:cxn modelId="{CAB0EDEB-45D2-4D13-8063-0A95D1FC61CE}" type="presOf" srcId="{8889054B-1BBB-4B41-81B0-725A55B77717}" destId="{092D17AC-A531-4DF7-9D0A-4C602C6F63E9}" srcOrd="0" destOrd="0" presId="urn:microsoft.com/office/officeart/2008/layout/LinedList"/>
    <dgm:cxn modelId="{C841243A-415D-430A-A465-B88D59AAEB37}" type="presParOf" srcId="{2A8B1054-AF1C-44EB-B103-ECA18BE7CCC4}" destId="{0BB5A709-CE47-4ABD-8449-6F6CD4DDF5E9}" srcOrd="0" destOrd="0" presId="urn:microsoft.com/office/officeart/2008/layout/LinedList"/>
    <dgm:cxn modelId="{68897A06-ED33-466C-92C7-06A42D638389}" type="presParOf" srcId="{2A8B1054-AF1C-44EB-B103-ECA18BE7CCC4}" destId="{5D6F6133-25E2-4B27-96CD-AB100A7C2AAD}" srcOrd="1" destOrd="0" presId="urn:microsoft.com/office/officeart/2008/layout/LinedList"/>
    <dgm:cxn modelId="{E2F858BB-902C-4E7A-B81C-F0EA2404BB82}" type="presParOf" srcId="{5D6F6133-25E2-4B27-96CD-AB100A7C2AAD}" destId="{BED93476-5CFB-4B46-8D78-02256BD1CB9E}" srcOrd="0" destOrd="0" presId="urn:microsoft.com/office/officeart/2008/layout/LinedList"/>
    <dgm:cxn modelId="{B42091D0-2E6B-4A1D-9593-2A21F99FC73F}" type="presParOf" srcId="{5D6F6133-25E2-4B27-96CD-AB100A7C2AAD}" destId="{48A75206-173D-4934-A34A-FC63B98D01D9}" srcOrd="1" destOrd="0" presId="urn:microsoft.com/office/officeart/2008/layout/LinedList"/>
    <dgm:cxn modelId="{FDCF9214-C723-4B69-B5F5-4081889FED56}" type="presParOf" srcId="{2A8B1054-AF1C-44EB-B103-ECA18BE7CCC4}" destId="{2799ABC8-6B2E-489D-A098-1B42DBC3AD41}" srcOrd="2" destOrd="0" presId="urn:microsoft.com/office/officeart/2008/layout/LinedList"/>
    <dgm:cxn modelId="{0A3E254C-120A-471D-96EA-2B217C367E24}" type="presParOf" srcId="{2A8B1054-AF1C-44EB-B103-ECA18BE7CCC4}" destId="{63D73A46-1B71-4459-B17A-2AE9623FFDD1}" srcOrd="3" destOrd="0" presId="urn:microsoft.com/office/officeart/2008/layout/LinedList"/>
    <dgm:cxn modelId="{9A5A7527-B736-4511-8451-D2453990E55B}" type="presParOf" srcId="{63D73A46-1B71-4459-B17A-2AE9623FFDD1}" destId="{E03397D7-9C6F-4B88-8176-0C2C9ECBB5FA}" srcOrd="0" destOrd="0" presId="urn:microsoft.com/office/officeart/2008/layout/LinedList"/>
    <dgm:cxn modelId="{72AFFFE8-42E2-4F45-8B0D-D5665887C8F6}" type="presParOf" srcId="{63D73A46-1B71-4459-B17A-2AE9623FFDD1}" destId="{0C3E5DE9-1952-4B65-B88C-489FD75C3621}" srcOrd="1" destOrd="0" presId="urn:microsoft.com/office/officeart/2008/layout/LinedList"/>
    <dgm:cxn modelId="{036DE173-9DA5-4477-A6CE-E2218D784C18}" type="presParOf" srcId="{2A8B1054-AF1C-44EB-B103-ECA18BE7CCC4}" destId="{53F642B8-68D4-4F7C-9FFC-FA44C0E0957A}" srcOrd="4" destOrd="0" presId="urn:microsoft.com/office/officeart/2008/layout/LinedList"/>
    <dgm:cxn modelId="{975083ED-2DBF-4FB9-BCC6-EAB25F063FAC}" type="presParOf" srcId="{2A8B1054-AF1C-44EB-B103-ECA18BE7CCC4}" destId="{17D3FAF6-46E4-4D0A-9C87-95A13ABE9EF6}" srcOrd="5" destOrd="0" presId="urn:microsoft.com/office/officeart/2008/layout/LinedList"/>
    <dgm:cxn modelId="{F4252F7F-3C58-4057-968A-F8F8D2D70E75}" type="presParOf" srcId="{17D3FAF6-46E4-4D0A-9C87-95A13ABE9EF6}" destId="{092D17AC-A531-4DF7-9D0A-4C602C6F63E9}" srcOrd="0" destOrd="0" presId="urn:microsoft.com/office/officeart/2008/layout/LinedList"/>
    <dgm:cxn modelId="{F5F514AF-B22E-4D6E-9DFB-D2D4D2DD01A5}" type="presParOf" srcId="{17D3FAF6-46E4-4D0A-9C87-95A13ABE9EF6}" destId="{40A356AD-694E-4799-9EC9-40358DF4D471}" srcOrd="1" destOrd="0" presId="urn:microsoft.com/office/officeart/2008/layout/LinedList"/>
    <dgm:cxn modelId="{AB26304F-FD39-4D2E-B5EB-6F61590AA441}" type="presParOf" srcId="{2A8B1054-AF1C-44EB-B103-ECA18BE7CCC4}" destId="{85D41E81-243E-4312-83FF-AFBA95A1D145}" srcOrd="6" destOrd="0" presId="urn:microsoft.com/office/officeart/2008/layout/LinedList"/>
    <dgm:cxn modelId="{CEADD017-52B5-42E2-AF3D-4D4055A85032}" type="presParOf" srcId="{2A8B1054-AF1C-44EB-B103-ECA18BE7CCC4}" destId="{574C0915-DFE3-4E04-B274-72EEE40A316E}" srcOrd="7" destOrd="0" presId="urn:microsoft.com/office/officeart/2008/layout/LinedList"/>
    <dgm:cxn modelId="{5ABC3DB8-D72E-4E68-861E-1A6895EA7C09}" type="presParOf" srcId="{574C0915-DFE3-4E04-B274-72EEE40A316E}" destId="{ABF09F33-4C8B-4081-9060-840904933F5C}" srcOrd="0" destOrd="0" presId="urn:microsoft.com/office/officeart/2008/layout/LinedList"/>
    <dgm:cxn modelId="{E588C478-7917-48CD-BE4A-F857AD1D300A}" type="presParOf" srcId="{574C0915-DFE3-4E04-B274-72EEE40A316E}" destId="{A5226AB5-9A72-45B0-BFED-1098A31C000C}" srcOrd="1" destOrd="0" presId="urn:microsoft.com/office/officeart/2008/layout/LinedList"/>
    <dgm:cxn modelId="{CC52DC78-3E69-48F3-894C-261FE26EAFF6}" type="presParOf" srcId="{2A8B1054-AF1C-44EB-B103-ECA18BE7CCC4}" destId="{5E65DB1E-E037-462A-A26C-21BA849A2448}" srcOrd="8" destOrd="0" presId="urn:microsoft.com/office/officeart/2008/layout/LinedList"/>
    <dgm:cxn modelId="{6CA4FB77-2667-4A00-AAA7-05C8AD0EF1DF}" type="presParOf" srcId="{2A8B1054-AF1C-44EB-B103-ECA18BE7CCC4}" destId="{13D77D1F-5837-46C5-B081-798A3779360E}" srcOrd="9" destOrd="0" presId="urn:microsoft.com/office/officeart/2008/layout/LinedList"/>
    <dgm:cxn modelId="{EB4FB851-BBEF-4C36-B476-CCA30B161137}" type="presParOf" srcId="{13D77D1F-5837-46C5-B081-798A3779360E}" destId="{B15FF523-F293-4D53-A189-348E16671A06}" srcOrd="0" destOrd="0" presId="urn:microsoft.com/office/officeart/2008/layout/LinedList"/>
    <dgm:cxn modelId="{994F6821-F4B0-4BAE-B2D4-FE34E70CA81F}" type="presParOf" srcId="{13D77D1F-5837-46C5-B081-798A3779360E}" destId="{258B5E2A-C669-41ED-998F-D12FDF3D830B}" srcOrd="1" destOrd="0" presId="urn:microsoft.com/office/officeart/2008/layout/LinedList"/>
    <dgm:cxn modelId="{13012DEB-8868-4AAF-B714-E20D0C4926E2}" type="presParOf" srcId="{2A8B1054-AF1C-44EB-B103-ECA18BE7CCC4}" destId="{49D8BC91-C6EF-4435-ABC4-A90F8B868F9F}" srcOrd="10" destOrd="0" presId="urn:microsoft.com/office/officeart/2008/layout/LinedList"/>
    <dgm:cxn modelId="{7DA653BC-C82B-4F23-AAEA-87B1422C8CAF}" type="presParOf" srcId="{2A8B1054-AF1C-44EB-B103-ECA18BE7CCC4}" destId="{AC392C4C-2DD1-40DD-B6C4-CD77D4150FE7}" srcOrd="11" destOrd="0" presId="urn:microsoft.com/office/officeart/2008/layout/LinedList"/>
    <dgm:cxn modelId="{B10E1B23-F113-4196-A835-EA5C9B27BBA0}" type="presParOf" srcId="{AC392C4C-2DD1-40DD-B6C4-CD77D4150FE7}" destId="{A6EB3ACE-EB1D-44BD-B7D4-7FFA578EBDBC}" srcOrd="0" destOrd="0" presId="urn:microsoft.com/office/officeart/2008/layout/LinedList"/>
    <dgm:cxn modelId="{0FB36886-DE8E-4694-927A-D1CF8287A9E7}" type="presParOf" srcId="{AC392C4C-2DD1-40DD-B6C4-CD77D4150FE7}" destId="{F7AC8494-CB88-4698-8254-CF4E9B902AB7}" srcOrd="1" destOrd="0" presId="urn:microsoft.com/office/officeart/2008/layout/LinedList"/>
    <dgm:cxn modelId="{387DE915-001D-4503-89E7-5451155F566F}" type="presParOf" srcId="{2A8B1054-AF1C-44EB-B103-ECA18BE7CCC4}" destId="{1A75574F-14E9-4E0E-960F-AEFD0FCB6769}" srcOrd="12" destOrd="0" presId="urn:microsoft.com/office/officeart/2008/layout/LinedList"/>
    <dgm:cxn modelId="{1723E2B0-A16D-41FD-AE16-1C43F9AE5675}" type="presParOf" srcId="{2A8B1054-AF1C-44EB-B103-ECA18BE7CCC4}" destId="{1522D266-5945-4699-8660-E380018195F7}" srcOrd="13" destOrd="0" presId="urn:microsoft.com/office/officeart/2008/layout/LinedList"/>
    <dgm:cxn modelId="{F6BE4F30-E071-405D-920F-B9D274418FAF}" type="presParOf" srcId="{1522D266-5945-4699-8660-E380018195F7}" destId="{3C5B3A26-43EB-4500-B74A-B7459B17ABD2}" srcOrd="0" destOrd="0" presId="urn:microsoft.com/office/officeart/2008/layout/LinedList"/>
    <dgm:cxn modelId="{92775218-665C-44A0-AFDA-DE4ACFF8E960}" type="presParOf" srcId="{1522D266-5945-4699-8660-E380018195F7}" destId="{DCA63143-004B-416F-AEBE-E44D9BAC4ABE}"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AAD2B9-B2F8-4910-98C9-29763409E181}"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AC7685B9-D51F-4780-A6D8-B92011FC0A1B}">
      <dgm:prSet custT="1"/>
      <dgm:spPr/>
      <dgm:t>
        <a:bodyPr/>
        <a:lstStyle/>
        <a:p>
          <a:pPr algn="l"/>
          <a:r>
            <a:rPr lang="en-US" sz="2400" b="0" i="0" u="none" dirty="0"/>
            <a:t>Due to the real life dataset collected from SF Fire Department website, the need for preprocessing was crucial. Data preprocessing required precise understanding of importance of features and what kind of inputs are accepted by classification algorithm</a:t>
          </a:r>
          <a:r>
            <a:rPr lang="en-US" sz="2800" b="0" i="0" u="none" dirty="0"/>
            <a:t>.</a:t>
          </a:r>
          <a:endParaRPr lang="en-US" sz="2800" dirty="0"/>
        </a:p>
      </dgm:t>
    </dgm:pt>
    <dgm:pt modelId="{4AF476A0-566D-4E36-9586-B97CA90159D3}" type="parTrans" cxnId="{207456A7-1F6E-40ED-8782-BA5732A2B0D2}">
      <dgm:prSet/>
      <dgm:spPr/>
      <dgm:t>
        <a:bodyPr/>
        <a:lstStyle/>
        <a:p>
          <a:endParaRPr lang="en-US"/>
        </a:p>
      </dgm:t>
    </dgm:pt>
    <dgm:pt modelId="{7D49DAED-5B1C-493D-ACC4-6A4C125A678D}" type="sibTrans" cxnId="{207456A7-1F6E-40ED-8782-BA5732A2B0D2}">
      <dgm:prSet/>
      <dgm:spPr/>
      <dgm:t>
        <a:bodyPr/>
        <a:lstStyle/>
        <a:p>
          <a:endParaRPr lang="en-US"/>
        </a:p>
      </dgm:t>
    </dgm:pt>
    <dgm:pt modelId="{D3FA408E-10A3-436E-BDC6-5C23588D1115}">
      <dgm:prSet custT="1"/>
      <dgm:spPr/>
      <dgm:t>
        <a:bodyPr/>
        <a:lstStyle/>
        <a:p>
          <a:r>
            <a:rPr lang="en-US" sz="2700" b="0" i="0" u="none" dirty="0"/>
            <a:t>Due to the large size of the dataset - 2.08 million rows, we couldn’t apply one hot encoding directly to all the categorical variables. So, we had to utilize CSR matrix to handle the large sized sparse data</a:t>
          </a:r>
          <a:endParaRPr lang="en-US" sz="2700" dirty="0"/>
        </a:p>
      </dgm:t>
    </dgm:pt>
    <dgm:pt modelId="{AF4F36DA-CC97-4625-BD5A-E5E9D05CE738}" type="parTrans" cxnId="{5CB77C97-AFDE-49B6-B35D-90C5E9D5FEDA}">
      <dgm:prSet/>
      <dgm:spPr/>
      <dgm:t>
        <a:bodyPr/>
        <a:lstStyle/>
        <a:p>
          <a:endParaRPr lang="en-US"/>
        </a:p>
      </dgm:t>
    </dgm:pt>
    <dgm:pt modelId="{6AFE1822-6361-4A05-9D7E-7C6027B19176}" type="sibTrans" cxnId="{5CB77C97-AFDE-49B6-B35D-90C5E9D5FEDA}">
      <dgm:prSet/>
      <dgm:spPr/>
      <dgm:t>
        <a:bodyPr/>
        <a:lstStyle/>
        <a:p>
          <a:endParaRPr lang="en-US"/>
        </a:p>
      </dgm:t>
    </dgm:pt>
    <dgm:pt modelId="{C8A6599B-D044-4BE1-916E-646991B221DF}" type="pres">
      <dgm:prSet presAssocID="{BEAAD2B9-B2F8-4910-98C9-29763409E181}" presName="hierChild1" presStyleCnt="0">
        <dgm:presLayoutVars>
          <dgm:chPref val="1"/>
          <dgm:dir/>
          <dgm:animOne val="branch"/>
          <dgm:animLvl val="lvl"/>
          <dgm:resizeHandles/>
        </dgm:presLayoutVars>
      </dgm:prSet>
      <dgm:spPr/>
    </dgm:pt>
    <dgm:pt modelId="{08D73151-48FD-4E84-AF46-5C666FE7912F}" type="pres">
      <dgm:prSet presAssocID="{AC7685B9-D51F-4780-A6D8-B92011FC0A1B}" presName="hierRoot1" presStyleCnt="0"/>
      <dgm:spPr/>
    </dgm:pt>
    <dgm:pt modelId="{5B123BA9-5D91-4054-AA4F-116F98D7B803}" type="pres">
      <dgm:prSet presAssocID="{AC7685B9-D51F-4780-A6D8-B92011FC0A1B}" presName="composite" presStyleCnt="0"/>
      <dgm:spPr/>
    </dgm:pt>
    <dgm:pt modelId="{32E09AA6-A253-48F3-8CFA-7BBF13395612}" type="pres">
      <dgm:prSet presAssocID="{AC7685B9-D51F-4780-A6D8-B92011FC0A1B}" presName="background" presStyleLbl="node0" presStyleIdx="0" presStyleCnt="2"/>
      <dgm:spPr/>
    </dgm:pt>
    <dgm:pt modelId="{DA29F3BB-A7C0-4FA1-84D1-98B460694AB5}" type="pres">
      <dgm:prSet presAssocID="{AC7685B9-D51F-4780-A6D8-B92011FC0A1B}" presName="text" presStyleLbl="fgAcc0" presStyleIdx="0" presStyleCnt="2" custScaleX="138441" custScaleY="236429" custLinFactNeighborX="-2285" custLinFactNeighborY="-24356">
        <dgm:presLayoutVars>
          <dgm:chPref val="3"/>
        </dgm:presLayoutVars>
      </dgm:prSet>
      <dgm:spPr/>
    </dgm:pt>
    <dgm:pt modelId="{14C5449B-334E-401F-8731-27F0D24BE97A}" type="pres">
      <dgm:prSet presAssocID="{AC7685B9-D51F-4780-A6D8-B92011FC0A1B}" presName="hierChild2" presStyleCnt="0"/>
      <dgm:spPr/>
    </dgm:pt>
    <dgm:pt modelId="{7A002361-BF57-4669-806F-382BAEF68806}" type="pres">
      <dgm:prSet presAssocID="{D3FA408E-10A3-436E-BDC6-5C23588D1115}" presName="hierRoot1" presStyleCnt="0"/>
      <dgm:spPr/>
    </dgm:pt>
    <dgm:pt modelId="{46D8E538-44CF-4D06-88CF-2C126A979D88}" type="pres">
      <dgm:prSet presAssocID="{D3FA408E-10A3-436E-BDC6-5C23588D1115}" presName="composite" presStyleCnt="0"/>
      <dgm:spPr/>
    </dgm:pt>
    <dgm:pt modelId="{870D0FD4-D8AA-4098-A4B2-790B61BF869C}" type="pres">
      <dgm:prSet presAssocID="{D3FA408E-10A3-436E-BDC6-5C23588D1115}" presName="background" presStyleLbl="node0" presStyleIdx="1" presStyleCnt="2"/>
      <dgm:spPr/>
    </dgm:pt>
    <dgm:pt modelId="{14AC2C3B-A1E2-4FBC-931F-966200644CE0}" type="pres">
      <dgm:prSet presAssocID="{D3FA408E-10A3-436E-BDC6-5C23588D1115}" presName="text" presStyleLbl="fgAcc0" presStyleIdx="1" presStyleCnt="2" custScaleX="130394" custScaleY="234846" custLinFactNeighborX="-10149" custLinFactNeighborY="-23166">
        <dgm:presLayoutVars>
          <dgm:chPref val="3"/>
        </dgm:presLayoutVars>
      </dgm:prSet>
      <dgm:spPr/>
    </dgm:pt>
    <dgm:pt modelId="{6D2C3143-3B3C-4B40-A2C8-6450F43A2F55}" type="pres">
      <dgm:prSet presAssocID="{D3FA408E-10A3-436E-BDC6-5C23588D1115}" presName="hierChild2" presStyleCnt="0"/>
      <dgm:spPr/>
    </dgm:pt>
  </dgm:ptLst>
  <dgm:cxnLst>
    <dgm:cxn modelId="{96F62039-12D1-421C-9B3F-2D1B237C73B8}" type="presOf" srcId="{BEAAD2B9-B2F8-4910-98C9-29763409E181}" destId="{C8A6599B-D044-4BE1-916E-646991B221DF}" srcOrd="0" destOrd="0" presId="urn:microsoft.com/office/officeart/2005/8/layout/hierarchy1"/>
    <dgm:cxn modelId="{5CB77C97-AFDE-49B6-B35D-90C5E9D5FEDA}" srcId="{BEAAD2B9-B2F8-4910-98C9-29763409E181}" destId="{D3FA408E-10A3-436E-BDC6-5C23588D1115}" srcOrd="1" destOrd="0" parTransId="{AF4F36DA-CC97-4625-BD5A-E5E9D05CE738}" sibTransId="{6AFE1822-6361-4A05-9D7E-7C6027B19176}"/>
    <dgm:cxn modelId="{55F347A0-D9FF-4C51-B46F-F5FEE3D956D7}" type="presOf" srcId="{AC7685B9-D51F-4780-A6D8-B92011FC0A1B}" destId="{DA29F3BB-A7C0-4FA1-84D1-98B460694AB5}" srcOrd="0" destOrd="0" presId="urn:microsoft.com/office/officeart/2005/8/layout/hierarchy1"/>
    <dgm:cxn modelId="{207456A7-1F6E-40ED-8782-BA5732A2B0D2}" srcId="{BEAAD2B9-B2F8-4910-98C9-29763409E181}" destId="{AC7685B9-D51F-4780-A6D8-B92011FC0A1B}" srcOrd="0" destOrd="0" parTransId="{4AF476A0-566D-4E36-9586-B97CA90159D3}" sibTransId="{7D49DAED-5B1C-493D-ACC4-6A4C125A678D}"/>
    <dgm:cxn modelId="{4D429CEC-50BA-4C97-B431-7EBAC7811A05}" type="presOf" srcId="{D3FA408E-10A3-436E-BDC6-5C23588D1115}" destId="{14AC2C3B-A1E2-4FBC-931F-966200644CE0}" srcOrd="0" destOrd="0" presId="urn:microsoft.com/office/officeart/2005/8/layout/hierarchy1"/>
    <dgm:cxn modelId="{29E7B863-0446-484F-B30F-8D865CA1522A}" type="presParOf" srcId="{C8A6599B-D044-4BE1-916E-646991B221DF}" destId="{08D73151-48FD-4E84-AF46-5C666FE7912F}" srcOrd="0" destOrd="0" presId="urn:microsoft.com/office/officeart/2005/8/layout/hierarchy1"/>
    <dgm:cxn modelId="{9EAD71C6-5C44-4553-81CC-76FDF777FA2F}" type="presParOf" srcId="{08D73151-48FD-4E84-AF46-5C666FE7912F}" destId="{5B123BA9-5D91-4054-AA4F-116F98D7B803}" srcOrd="0" destOrd="0" presId="urn:microsoft.com/office/officeart/2005/8/layout/hierarchy1"/>
    <dgm:cxn modelId="{BE372897-5A5B-4C33-8361-155417BAFA5D}" type="presParOf" srcId="{5B123BA9-5D91-4054-AA4F-116F98D7B803}" destId="{32E09AA6-A253-48F3-8CFA-7BBF13395612}" srcOrd="0" destOrd="0" presId="urn:microsoft.com/office/officeart/2005/8/layout/hierarchy1"/>
    <dgm:cxn modelId="{56AF057B-297D-4DDF-8D8B-FC73A85A7987}" type="presParOf" srcId="{5B123BA9-5D91-4054-AA4F-116F98D7B803}" destId="{DA29F3BB-A7C0-4FA1-84D1-98B460694AB5}" srcOrd="1" destOrd="0" presId="urn:microsoft.com/office/officeart/2005/8/layout/hierarchy1"/>
    <dgm:cxn modelId="{242DBE67-0002-4FB9-B553-05FFC2874F28}" type="presParOf" srcId="{08D73151-48FD-4E84-AF46-5C666FE7912F}" destId="{14C5449B-334E-401F-8731-27F0D24BE97A}" srcOrd="1" destOrd="0" presId="urn:microsoft.com/office/officeart/2005/8/layout/hierarchy1"/>
    <dgm:cxn modelId="{60D2FFDF-63A7-4113-B49A-8D454BA35DB0}" type="presParOf" srcId="{C8A6599B-D044-4BE1-916E-646991B221DF}" destId="{7A002361-BF57-4669-806F-382BAEF68806}" srcOrd="1" destOrd="0" presId="urn:microsoft.com/office/officeart/2005/8/layout/hierarchy1"/>
    <dgm:cxn modelId="{71183DE8-94F5-45BF-8490-69DF97391271}" type="presParOf" srcId="{7A002361-BF57-4669-806F-382BAEF68806}" destId="{46D8E538-44CF-4D06-88CF-2C126A979D88}" srcOrd="0" destOrd="0" presId="urn:microsoft.com/office/officeart/2005/8/layout/hierarchy1"/>
    <dgm:cxn modelId="{C2F48035-5593-4A2C-8036-0B66CADBF791}" type="presParOf" srcId="{46D8E538-44CF-4D06-88CF-2C126A979D88}" destId="{870D0FD4-D8AA-4098-A4B2-790B61BF869C}" srcOrd="0" destOrd="0" presId="urn:microsoft.com/office/officeart/2005/8/layout/hierarchy1"/>
    <dgm:cxn modelId="{6D9E4DDD-0528-4F0A-94B2-1EE365D1F844}" type="presParOf" srcId="{46D8E538-44CF-4D06-88CF-2C126A979D88}" destId="{14AC2C3B-A1E2-4FBC-931F-966200644CE0}" srcOrd="1" destOrd="0" presId="urn:microsoft.com/office/officeart/2005/8/layout/hierarchy1"/>
    <dgm:cxn modelId="{6D236806-52DA-424A-B1FC-1CC2C9091A8C}" type="presParOf" srcId="{7A002361-BF57-4669-806F-382BAEF68806}" destId="{6D2C3143-3B3C-4B40-A2C8-6450F43A2F5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09AA6-A253-48F3-8CFA-7BBF13395612}">
      <dsp:nvSpPr>
        <dsp:cNvPr id="0" name=""/>
        <dsp:cNvSpPr/>
      </dsp:nvSpPr>
      <dsp:spPr>
        <a:xfrm>
          <a:off x="-66850" y="-310875"/>
          <a:ext cx="4077275" cy="4421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29F3BB-A7C0-4FA1-84D1-98B460694AB5}">
      <dsp:nvSpPr>
        <dsp:cNvPr id="0" name=""/>
        <dsp:cNvSpPr/>
      </dsp:nvSpPr>
      <dsp:spPr>
        <a:xfrm>
          <a:off x="260386" y="0"/>
          <a:ext cx="4077275" cy="4421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The data set represents historical records from years 2000 to 2018 of Fire Department Calls for the city of San Francisco to predict(classify) “Call Type” for a specific location for certain day and time of week.</a:t>
          </a:r>
        </a:p>
      </dsp:txBody>
      <dsp:txXfrm>
        <a:off x="379805" y="119419"/>
        <a:ext cx="3838437" cy="4182765"/>
      </dsp:txXfrm>
    </dsp:sp>
    <dsp:sp modelId="{870D0FD4-D8AA-4098-A4B2-790B61BF869C}">
      <dsp:nvSpPr>
        <dsp:cNvPr id="0" name=""/>
        <dsp:cNvSpPr/>
      </dsp:nvSpPr>
      <dsp:spPr>
        <a:xfrm>
          <a:off x="4433294" y="-310875"/>
          <a:ext cx="3840280" cy="4391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AC2C3B-A1E2-4FBC-931F-966200644CE0}">
      <dsp:nvSpPr>
        <dsp:cNvPr id="0" name=""/>
        <dsp:cNvSpPr/>
      </dsp:nvSpPr>
      <dsp:spPr>
        <a:xfrm>
          <a:off x="4760531" y="0"/>
          <a:ext cx="3840280" cy="43919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The data sources include insights to respective fire departments to make important decisions to improve their services and save more lives by predicting “Call Type” for future calls.</a:t>
          </a:r>
        </a:p>
      </dsp:txBody>
      <dsp:txXfrm>
        <a:off x="4873009" y="112478"/>
        <a:ext cx="3615324" cy="4167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38791-EBD8-4EDB-B3DE-43792FA36713}">
      <dsp:nvSpPr>
        <dsp:cNvPr id="0" name=""/>
        <dsp:cNvSpPr/>
      </dsp:nvSpPr>
      <dsp:spPr>
        <a:xfrm>
          <a:off x="27" y="766166"/>
          <a:ext cx="2256978" cy="1354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Gathering Data</a:t>
          </a:r>
        </a:p>
      </dsp:txBody>
      <dsp:txXfrm>
        <a:off x="39690" y="805829"/>
        <a:ext cx="2177652" cy="1274861"/>
      </dsp:txXfrm>
    </dsp:sp>
    <dsp:sp modelId="{B3A58E91-1D5D-49B0-A9F9-24DE4DB06A7E}">
      <dsp:nvSpPr>
        <dsp:cNvPr id="0" name=""/>
        <dsp:cNvSpPr/>
      </dsp:nvSpPr>
      <dsp:spPr>
        <a:xfrm>
          <a:off x="2455619" y="1163394"/>
          <a:ext cx="478479" cy="559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455619" y="1275340"/>
        <a:ext cx="334935" cy="335838"/>
      </dsp:txXfrm>
    </dsp:sp>
    <dsp:sp modelId="{7E73DDFC-6EEB-4BEE-8BFD-124F124A3EE5}">
      <dsp:nvSpPr>
        <dsp:cNvPr id="0" name=""/>
        <dsp:cNvSpPr/>
      </dsp:nvSpPr>
      <dsp:spPr>
        <a:xfrm>
          <a:off x="3159797" y="766166"/>
          <a:ext cx="2256978" cy="1354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Processing</a:t>
          </a:r>
        </a:p>
      </dsp:txBody>
      <dsp:txXfrm>
        <a:off x="3199460" y="805829"/>
        <a:ext cx="2177652" cy="1274861"/>
      </dsp:txXfrm>
    </dsp:sp>
    <dsp:sp modelId="{3F72A9B1-9721-4920-9046-06400D8A22D7}">
      <dsp:nvSpPr>
        <dsp:cNvPr id="0" name=""/>
        <dsp:cNvSpPr/>
      </dsp:nvSpPr>
      <dsp:spPr>
        <a:xfrm rot="126589">
          <a:off x="5585747" y="1218702"/>
          <a:ext cx="407677" cy="559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585788" y="1328397"/>
        <a:ext cx="285374" cy="335838"/>
      </dsp:txXfrm>
    </dsp:sp>
    <dsp:sp modelId="{6A1E6666-257F-4D76-8979-42EB2C5E69BE}">
      <dsp:nvSpPr>
        <dsp:cNvPr id="0" name=""/>
        <dsp:cNvSpPr/>
      </dsp:nvSpPr>
      <dsp:spPr>
        <a:xfrm>
          <a:off x="6185457" y="888083"/>
          <a:ext cx="2824405" cy="1354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Transformation</a:t>
          </a:r>
        </a:p>
      </dsp:txBody>
      <dsp:txXfrm>
        <a:off x="6225120" y="927746"/>
        <a:ext cx="2745079" cy="1274861"/>
      </dsp:txXfrm>
    </dsp:sp>
    <dsp:sp modelId="{360D3FC0-EF4D-472C-9F5D-A68C5330FA4B}">
      <dsp:nvSpPr>
        <dsp:cNvPr id="0" name=""/>
        <dsp:cNvSpPr/>
      </dsp:nvSpPr>
      <dsp:spPr>
        <a:xfrm rot="4735642">
          <a:off x="7593422" y="2341129"/>
          <a:ext cx="421713" cy="559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5400000">
        <a:off x="7624211" y="2411315"/>
        <a:ext cx="335838" cy="295199"/>
      </dsp:txXfrm>
    </dsp:sp>
    <dsp:sp modelId="{1B25CDFF-9DF4-43A2-8862-11366A1FC483}">
      <dsp:nvSpPr>
        <dsp:cNvPr id="0" name=""/>
        <dsp:cNvSpPr/>
      </dsp:nvSpPr>
      <dsp:spPr>
        <a:xfrm>
          <a:off x="6886994" y="3023144"/>
          <a:ext cx="2256978" cy="1354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Train and Test</a:t>
          </a:r>
        </a:p>
      </dsp:txBody>
      <dsp:txXfrm>
        <a:off x="6926657" y="3062807"/>
        <a:ext cx="2177652" cy="1274861"/>
      </dsp:txXfrm>
    </dsp:sp>
    <dsp:sp modelId="{2AA3DA64-2953-4190-B165-D4CD6BDFFBB4}">
      <dsp:nvSpPr>
        <dsp:cNvPr id="0" name=""/>
        <dsp:cNvSpPr/>
      </dsp:nvSpPr>
      <dsp:spPr>
        <a:xfrm rot="10800000">
          <a:off x="6209900" y="3420372"/>
          <a:ext cx="478479" cy="559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6353444" y="3532318"/>
        <a:ext cx="334935" cy="335838"/>
      </dsp:txXfrm>
    </dsp:sp>
    <dsp:sp modelId="{DE03327D-2FFF-4B2D-8749-4C2FA00906A2}">
      <dsp:nvSpPr>
        <dsp:cNvPr id="0" name=""/>
        <dsp:cNvSpPr/>
      </dsp:nvSpPr>
      <dsp:spPr>
        <a:xfrm>
          <a:off x="3727224" y="3023144"/>
          <a:ext cx="2256978" cy="1354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split</a:t>
          </a:r>
        </a:p>
      </dsp:txBody>
      <dsp:txXfrm>
        <a:off x="3766887" y="3062807"/>
        <a:ext cx="2177652" cy="1274861"/>
      </dsp:txXfrm>
    </dsp:sp>
    <dsp:sp modelId="{42D86E00-1BE6-42CB-812B-D4677B175051}">
      <dsp:nvSpPr>
        <dsp:cNvPr id="0" name=""/>
        <dsp:cNvSpPr/>
      </dsp:nvSpPr>
      <dsp:spPr>
        <a:xfrm rot="10800000">
          <a:off x="3050130" y="3420372"/>
          <a:ext cx="478479" cy="559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3193674" y="3532318"/>
        <a:ext cx="334935" cy="335838"/>
      </dsp:txXfrm>
    </dsp:sp>
    <dsp:sp modelId="{BC3A0030-2884-418B-A164-590277B3023C}">
      <dsp:nvSpPr>
        <dsp:cNvPr id="0" name=""/>
        <dsp:cNvSpPr/>
      </dsp:nvSpPr>
      <dsp:spPr>
        <a:xfrm>
          <a:off x="567454" y="3023144"/>
          <a:ext cx="2256978" cy="1354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Evaluate</a:t>
          </a:r>
        </a:p>
      </dsp:txBody>
      <dsp:txXfrm>
        <a:off x="607117" y="3062807"/>
        <a:ext cx="2177652" cy="12748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5A709-CE47-4ABD-8449-6F6CD4DDF5E9}">
      <dsp:nvSpPr>
        <dsp:cNvPr id="0" name=""/>
        <dsp:cNvSpPr/>
      </dsp:nvSpPr>
      <dsp:spPr>
        <a:xfrm>
          <a:off x="0" y="409"/>
          <a:ext cx="862249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D93476-5CFB-4B46-8D78-02256BD1CB9E}">
      <dsp:nvSpPr>
        <dsp:cNvPr id="0" name=""/>
        <dsp:cNvSpPr/>
      </dsp:nvSpPr>
      <dsp:spPr>
        <a:xfrm>
          <a:off x="0" y="409"/>
          <a:ext cx="8622490" cy="479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b="1" kern="1200" dirty="0"/>
            <a:t>Divided the dataset into</a:t>
          </a:r>
        </a:p>
      </dsp:txBody>
      <dsp:txXfrm>
        <a:off x="0" y="409"/>
        <a:ext cx="8622490" cy="479091"/>
      </dsp:txXfrm>
    </dsp:sp>
    <dsp:sp modelId="{2799ABC8-6B2E-489D-A098-1B42DBC3AD41}">
      <dsp:nvSpPr>
        <dsp:cNvPr id="0" name=""/>
        <dsp:cNvSpPr/>
      </dsp:nvSpPr>
      <dsp:spPr>
        <a:xfrm>
          <a:off x="0" y="479500"/>
          <a:ext cx="8622490" cy="0"/>
        </a:xfrm>
        <a:prstGeom prst="line">
          <a:avLst/>
        </a:prstGeom>
        <a:solidFill>
          <a:schemeClr val="accent5">
            <a:hueOff val="-3553854"/>
            <a:satOff val="2020"/>
            <a:lumOff val="-1667"/>
            <a:alphaOff val="0"/>
          </a:schemeClr>
        </a:solidFill>
        <a:ln w="12700" cap="flat" cmpd="sng" algn="ctr">
          <a:solidFill>
            <a:schemeClr val="accent5">
              <a:hueOff val="-3553854"/>
              <a:satOff val="2020"/>
              <a:lumOff val="-16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3397D7-9C6F-4B88-8176-0C2C9ECBB5FA}">
      <dsp:nvSpPr>
        <dsp:cNvPr id="0" name=""/>
        <dsp:cNvSpPr/>
      </dsp:nvSpPr>
      <dsp:spPr>
        <a:xfrm>
          <a:off x="0" y="479500"/>
          <a:ext cx="8622490" cy="479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t>Training Dataset  -  1.80 M</a:t>
          </a:r>
        </a:p>
      </dsp:txBody>
      <dsp:txXfrm>
        <a:off x="0" y="479500"/>
        <a:ext cx="8622490" cy="479091"/>
      </dsp:txXfrm>
    </dsp:sp>
    <dsp:sp modelId="{53F642B8-68D4-4F7C-9FFC-FA44C0E0957A}">
      <dsp:nvSpPr>
        <dsp:cNvPr id="0" name=""/>
        <dsp:cNvSpPr/>
      </dsp:nvSpPr>
      <dsp:spPr>
        <a:xfrm>
          <a:off x="0" y="958592"/>
          <a:ext cx="8622490" cy="0"/>
        </a:xfrm>
        <a:prstGeom prst="line">
          <a:avLst/>
        </a:prstGeom>
        <a:solidFill>
          <a:schemeClr val="accent5">
            <a:hueOff val="-7107707"/>
            <a:satOff val="4040"/>
            <a:lumOff val="-3333"/>
            <a:alphaOff val="0"/>
          </a:schemeClr>
        </a:solidFill>
        <a:ln w="12700" cap="flat" cmpd="sng" algn="ctr">
          <a:solidFill>
            <a:schemeClr val="accent5">
              <a:hueOff val="-7107707"/>
              <a:satOff val="4040"/>
              <a:lumOff val="-33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2D17AC-A531-4DF7-9D0A-4C602C6F63E9}">
      <dsp:nvSpPr>
        <dsp:cNvPr id="0" name=""/>
        <dsp:cNvSpPr/>
      </dsp:nvSpPr>
      <dsp:spPr>
        <a:xfrm>
          <a:off x="0" y="958592"/>
          <a:ext cx="8622490" cy="479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t>Testing dataset	-  0.26 M</a:t>
          </a:r>
        </a:p>
      </dsp:txBody>
      <dsp:txXfrm>
        <a:off x="0" y="958592"/>
        <a:ext cx="8622490" cy="479091"/>
      </dsp:txXfrm>
    </dsp:sp>
    <dsp:sp modelId="{85D41E81-243E-4312-83FF-AFBA95A1D145}">
      <dsp:nvSpPr>
        <dsp:cNvPr id="0" name=""/>
        <dsp:cNvSpPr/>
      </dsp:nvSpPr>
      <dsp:spPr>
        <a:xfrm>
          <a:off x="0" y="1437683"/>
          <a:ext cx="8622490" cy="0"/>
        </a:xfrm>
        <a:prstGeom prst="line">
          <a:avLst/>
        </a:prstGeom>
        <a:solidFill>
          <a:schemeClr val="accent5">
            <a:hueOff val="-10661560"/>
            <a:satOff val="6060"/>
            <a:lumOff val="-5000"/>
            <a:alphaOff val="0"/>
          </a:schemeClr>
        </a:solidFill>
        <a:ln w="12700" cap="flat" cmpd="sng" algn="ctr">
          <a:solidFill>
            <a:schemeClr val="accent5">
              <a:hueOff val="-10661560"/>
              <a:satOff val="6060"/>
              <a:lumOff val="-5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09F33-4C8B-4081-9060-840904933F5C}">
      <dsp:nvSpPr>
        <dsp:cNvPr id="0" name=""/>
        <dsp:cNvSpPr/>
      </dsp:nvSpPr>
      <dsp:spPr>
        <a:xfrm>
          <a:off x="0" y="1437683"/>
          <a:ext cx="8622490" cy="479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b="1" kern="1200" dirty="0"/>
            <a:t>Trained and tested following models</a:t>
          </a:r>
        </a:p>
      </dsp:txBody>
      <dsp:txXfrm>
        <a:off x="0" y="1437683"/>
        <a:ext cx="8622490" cy="479091"/>
      </dsp:txXfrm>
    </dsp:sp>
    <dsp:sp modelId="{5E65DB1E-E037-462A-A26C-21BA849A2448}">
      <dsp:nvSpPr>
        <dsp:cNvPr id="0" name=""/>
        <dsp:cNvSpPr/>
      </dsp:nvSpPr>
      <dsp:spPr>
        <a:xfrm>
          <a:off x="0" y="1916774"/>
          <a:ext cx="8622490" cy="0"/>
        </a:xfrm>
        <a:prstGeom prst="line">
          <a:avLst/>
        </a:prstGeom>
        <a:solidFill>
          <a:schemeClr val="accent5">
            <a:hueOff val="-14215414"/>
            <a:satOff val="8079"/>
            <a:lumOff val="-6667"/>
            <a:alphaOff val="0"/>
          </a:schemeClr>
        </a:solidFill>
        <a:ln w="12700" cap="flat" cmpd="sng" algn="ctr">
          <a:solidFill>
            <a:schemeClr val="accent5">
              <a:hueOff val="-14215414"/>
              <a:satOff val="8079"/>
              <a:lumOff val="-66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FF523-F293-4D53-A189-348E16671A06}">
      <dsp:nvSpPr>
        <dsp:cNvPr id="0" name=""/>
        <dsp:cNvSpPr/>
      </dsp:nvSpPr>
      <dsp:spPr>
        <a:xfrm>
          <a:off x="0" y="1916774"/>
          <a:ext cx="8622490" cy="479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t>Logistic Regression</a:t>
          </a:r>
        </a:p>
      </dsp:txBody>
      <dsp:txXfrm>
        <a:off x="0" y="1916774"/>
        <a:ext cx="8622490" cy="479091"/>
      </dsp:txXfrm>
    </dsp:sp>
    <dsp:sp modelId="{49D8BC91-C6EF-4435-ABC4-A90F8B868F9F}">
      <dsp:nvSpPr>
        <dsp:cNvPr id="0" name=""/>
        <dsp:cNvSpPr/>
      </dsp:nvSpPr>
      <dsp:spPr>
        <a:xfrm>
          <a:off x="0" y="2395865"/>
          <a:ext cx="8622490" cy="0"/>
        </a:xfrm>
        <a:prstGeom prst="line">
          <a:avLst/>
        </a:prstGeom>
        <a:solidFill>
          <a:schemeClr val="accent5">
            <a:hueOff val="-17769267"/>
            <a:satOff val="10099"/>
            <a:lumOff val="-8333"/>
            <a:alphaOff val="0"/>
          </a:schemeClr>
        </a:solidFill>
        <a:ln w="12700" cap="flat" cmpd="sng" algn="ctr">
          <a:solidFill>
            <a:schemeClr val="accent5">
              <a:hueOff val="-17769267"/>
              <a:satOff val="10099"/>
              <a:lumOff val="-83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B3ACE-EB1D-44BD-B7D4-7FFA578EBDBC}">
      <dsp:nvSpPr>
        <dsp:cNvPr id="0" name=""/>
        <dsp:cNvSpPr/>
      </dsp:nvSpPr>
      <dsp:spPr>
        <a:xfrm>
          <a:off x="0" y="2395865"/>
          <a:ext cx="8622490" cy="479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t>Decision Tree</a:t>
          </a:r>
        </a:p>
      </dsp:txBody>
      <dsp:txXfrm>
        <a:off x="0" y="2395865"/>
        <a:ext cx="8622490" cy="479091"/>
      </dsp:txXfrm>
    </dsp:sp>
    <dsp:sp modelId="{1A75574F-14E9-4E0E-960F-AEFD0FCB6769}">
      <dsp:nvSpPr>
        <dsp:cNvPr id="0" name=""/>
        <dsp:cNvSpPr/>
      </dsp:nvSpPr>
      <dsp:spPr>
        <a:xfrm>
          <a:off x="0" y="2874957"/>
          <a:ext cx="8622490" cy="0"/>
        </a:xfrm>
        <a:prstGeom prst="line">
          <a:avLst/>
        </a:prstGeom>
        <a:solidFill>
          <a:schemeClr val="accent5">
            <a:hueOff val="-21323121"/>
            <a:satOff val="12119"/>
            <a:lumOff val="-1000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5B3A26-43EB-4500-B74A-B7459B17ABD2}">
      <dsp:nvSpPr>
        <dsp:cNvPr id="0" name=""/>
        <dsp:cNvSpPr/>
      </dsp:nvSpPr>
      <dsp:spPr>
        <a:xfrm>
          <a:off x="0" y="2875366"/>
          <a:ext cx="8622490" cy="479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t>SVM (Support Vector Machine)</a:t>
          </a:r>
        </a:p>
      </dsp:txBody>
      <dsp:txXfrm>
        <a:off x="0" y="2875366"/>
        <a:ext cx="8622490" cy="4790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09AA6-A253-48F3-8CFA-7BBF13395612}">
      <dsp:nvSpPr>
        <dsp:cNvPr id="0" name=""/>
        <dsp:cNvSpPr/>
      </dsp:nvSpPr>
      <dsp:spPr>
        <a:xfrm>
          <a:off x="-66850" y="-310875"/>
          <a:ext cx="4077275" cy="4421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29F3BB-A7C0-4FA1-84D1-98B460694AB5}">
      <dsp:nvSpPr>
        <dsp:cNvPr id="0" name=""/>
        <dsp:cNvSpPr/>
      </dsp:nvSpPr>
      <dsp:spPr>
        <a:xfrm>
          <a:off x="260386" y="0"/>
          <a:ext cx="4077275" cy="4421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t>Due to the real life dataset collected from SF Fire Department website, the need for preprocessing was crucial. Data preprocessing required precise understanding of importance of features and what kind of inputs are accepted by classification algorithm</a:t>
          </a:r>
          <a:r>
            <a:rPr lang="en-US" sz="2800" b="0" i="0" u="none" kern="1200" dirty="0"/>
            <a:t>.</a:t>
          </a:r>
          <a:endParaRPr lang="en-US" sz="2800" kern="1200" dirty="0"/>
        </a:p>
      </dsp:txBody>
      <dsp:txXfrm>
        <a:off x="379805" y="119419"/>
        <a:ext cx="3838437" cy="4182765"/>
      </dsp:txXfrm>
    </dsp:sp>
    <dsp:sp modelId="{870D0FD4-D8AA-4098-A4B2-790B61BF869C}">
      <dsp:nvSpPr>
        <dsp:cNvPr id="0" name=""/>
        <dsp:cNvSpPr/>
      </dsp:nvSpPr>
      <dsp:spPr>
        <a:xfrm>
          <a:off x="4433294" y="-310875"/>
          <a:ext cx="3840280" cy="4391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AC2C3B-A1E2-4FBC-931F-966200644CE0}">
      <dsp:nvSpPr>
        <dsp:cNvPr id="0" name=""/>
        <dsp:cNvSpPr/>
      </dsp:nvSpPr>
      <dsp:spPr>
        <a:xfrm>
          <a:off x="4760531" y="0"/>
          <a:ext cx="3840280" cy="43919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u="none" kern="1200" dirty="0"/>
            <a:t>Due to the large size of the dataset - 2.08 million rows, we couldn’t apply one hot encoding directly to all the categorical variables. So, we had to utilize CSR matrix to handle the large sized sparse data</a:t>
          </a:r>
          <a:endParaRPr lang="en-US" sz="2700" kern="1200" dirty="0"/>
        </a:p>
      </dsp:txBody>
      <dsp:txXfrm>
        <a:off x="4873009" y="112478"/>
        <a:ext cx="3615324" cy="41670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2ccd42b6_0_1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2ccd42b6_0_1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08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114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820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84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97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584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644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09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332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960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798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416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714b8635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714b8635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77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28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93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267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12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863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4b8635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4b8635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895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10076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23218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71881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7362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03885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4704588"/>
            <a:ext cx="1983232" cy="273844"/>
          </a:xfrm>
        </p:spPr>
        <p:txBody>
          <a:bodyPr/>
          <a:lstStyle/>
          <a:p>
            <a:fld id="{C6F822A4-8DA6-4447-9B1F-C5DB58435268}" type="datetimeFigureOut">
              <a:rPr lang="en-US" dirty="0"/>
              <a:t>5/7/2019</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25867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0529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70496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52961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620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05618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5/7/2019</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53608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8664C608-40B1-4030-A28D-5B74BC98ADCE}" type="datetimeFigureOut">
              <a:rPr lang="en-US" dirty="0"/>
              <a:t>5/7/2019</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5899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2.png"/><Relationship Id="rId7" Type="http://schemas.openxmlformats.org/officeDocument/2006/relationships/diagramData" Target="../diagrams/data4.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4.xml"/><Relationship Id="rId5" Type="http://schemas.openxmlformats.org/officeDocument/2006/relationships/image" Target="../media/image4.png"/><Relationship Id="rId10" Type="http://schemas.openxmlformats.org/officeDocument/2006/relationships/diagramColors" Target="../diagrams/colors4.xml"/><Relationship Id="rId4" Type="http://schemas.microsoft.com/office/2007/relationships/hdphoto" Target="../media/hdphoto1.wdp"/><Relationship Id="rId9"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hyperlink" Target="https://docs.scipy.org/doc/scipy/reference/generated/scipy.stats.normaltest.html" TargetMode="External"/><Relationship Id="rId13" Type="http://schemas.openxmlformats.org/officeDocument/2006/relationships/hyperlink" Target="https://data.library.virginia.edu/diagnostic-plots/" TargetMode="External"/><Relationship Id="rId3" Type="http://schemas.openxmlformats.org/officeDocument/2006/relationships/image" Target="../media/image2.png"/><Relationship Id="rId7" Type="http://schemas.openxmlformats.org/officeDocument/2006/relationships/hyperlink" Target="https://planspace.org/20150423-forward_selection_with_statsmodels/" TargetMode="External"/><Relationship Id="rId12" Type="http://schemas.openxmlformats.org/officeDocument/2006/relationships/hyperlink" Target="https://underthecurve.github.io/jekyll/update/2016/07/01/one-regression-six-ways.html#Python"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hyperlink" Target="https://stackoverflow.com/questions/35417111/python-how-to-evaluate-the-residuals-in-statsmodels" TargetMode="External"/><Relationship Id="rId5" Type="http://schemas.openxmlformats.org/officeDocument/2006/relationships/image" Target="../media/image4.png"/><Relationship Id="rId10" Type="http://schemas.openxmlformats.org/officeDocument/2006/relationships/hyperlink" Target="https://www.statisticssolutions.com/assumptions-of-multiple-linear-regression/" TargetMode="External"/><Relationship Id="rId4" Type="http://schemas.microsoft.com/office/2007/relationships/hdphoto" Target="../media/hdphoto1.wdp"/><Relationship Id="rId9" Type="http://schemas.openxmlformats.org/officeDocument/2006/relationships/hyperlink" Target="https://www.statisticssolutions.com/assumptions-of-logistic-regression/" TargetMode="External"/><Relationship Id="rId14" Type="http://schemas.openxmlformats.org/officeDocument/2006/relationships/hyperlink" Target="https://en.wikipedia.org/wiki/Cross-validation_(statistics"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www.youtube.com/watch?v=gRvE94hO4TM" TargetMode="External"/><Relationship Id="rId13" Type="http://schemas.openxmlformats.org/officeDocument/2006/relationships/hyperlink" Target="http://gradientdissent.com/blog/analyzing-2-months-of-real-crime-data-from-san-francisco-and-seattle.html#.W_3u1vZFxPY" TargetMode="External"/><Relationship Id="rId3" Type="http://schemas.openxmlformats.org/officeDocument/2006/relationships/image" Target="../media/image2.png"/><Relationship Id="rId7" Type="http://schemas.openxmlformats.org/officeDocument/2006/relationships/hyperlink" Target="https://data.sfgov.org/Public-Safety/Fire-Department-Calls-for-Service/nuek-vuh3" TargetMode="External"/><Relationship Id="rId12" Type="http://schemas.openxmlformats.org/officeDocument/2006/relationships/hyperlink" Target="https://medium.com/@sambozek/ipython-er-jupyter-table-of-contents-69bb72cf39d3"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hyperlink" Target="https://medium.com/ibm-data-science-experience/markdown-for-jupyter-notebooks-cheatsheet-386c05aeebed" TargetMode="External"/><Relationship Id="rId5" Type="http://schemas.openxmlformats.org/officeDocument/2006/relationships/image" Target="../media/image4.png"/><Relationship Id="rId10" Type="http://schemas.openxmlformats.org/officeDocument/2006/relationships/hyperlink" Target="https://stackoverflow.com/questions/35077507/how-to-right-align-and-justify-align-in-markdown" TargetMode="External"/><Relationship Id="rId4" Type="http://schemas.microsoft.com/office/2007/relationships/hdphoto" Target="../media/hdphoto1.wdp"/><Relationship Id="rId9" Type="http://schemas.openxmlformats.org/officeDocument/2006/relationships/hyperlink" Target="https://www.kdnuggets.com/2016/03/data-science-process.html" TargetMode="External"/><Relationship Id="rId14" Type="http://schemas.openxmlformats.org/officeDocument/2006/relationships/hyperlink" Target="https://www.statisticssolutions.com/assumptions-of-multiple-linear-regressi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microsoft.com/office/2007/relationships/hdphoto" Target="../media/hdphoto1.wdp"/><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microsoft.com/office/2007/relationships/hdphoto" Target="../media/hdphoto1.wdp"/><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4" name="Google Shape;134;p13"/>
          <p:cNvSpPr txBox="1">
            <a:spLocks noGrp="1"/>
          </p:cNvSpPr>
          <p:nvPr>
            <p:ph type="ctrTitle"/>
          </p:nvPr>
        </p:nvSpPr>
        <p:spPr>
          <a:xfrm>
            <a:off x="788670" y="832540"/>
            <a:ext cx="4918956" cy="3435225"/>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en-US" sz="4600" b="1" dirty="0">
                <a:latin typeface="Lora"/>
                <a:ea typeface="Lora"/>
                <a:cs typeface="Lora"/>
                <a:sym typeface="Lora"/>
              </a:rPr>
              <a:t> “Call Type” Predictions for Fire Department Calls for the city of San Francisco</a:t>
            </a:r>
            <a:endParaRPr lang="en-US" sz="4600" dirty="0"/>
          </a:p>
        </p:txBody>
      </p:sp>
      <p:sp>
        <p:nvSpPr>
          <p:cNvPr id="78" name="Rectangle 77">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13"/>
          <p:cNvSpPr txBox="1">
            <a:spLocks noGrp="1"/>
          </p:cNvSpPr>
          <p:nvPr>
            <p:ph type="subTitle" idx="1"/>
          </p:nvPr>
        </p:nvSpPr>
        <p:spPr>
          <a:xfrm>
            <a:off x="6068960" y="1258657"/>
            <a:ext cx="2241755" cy="2582991"/>
          </a:xfrm>
          <a:prstGeom prst="rect">
            <a:avLst/>
          </a:prstGeom>
        </p:spPr>
        <p:txBody>
          <a:bodyPr spcFirstLastPara="1" lIns="91425" tIns="91425" rIns="91425" bIns="91425" anchor="ctr" anchorCtr="0">
            <a:normAutofit/>
          </a:bodyPr>
          <a:lstStyle/>
          <a:p>
            <a:pPr marL="0" lvl="0" indent="0" rtl="0">
              <a:spcBef>
                <a:spcPts val="0"/>
              </a:spcBef>
              <a:spcAft>
                <a:spcPts val="600"/>
              </a:spcAft>
              <a:buNone/>
            </a:pPr>
            <a:r>
              <a:rPr lang="en-US" sz="1500" b="1" i="1" dirty="0">
                <a:solidFill>
                  <a:srgbClr val="000000"/>
                </a:solidFill>
              </a:rPr>
              <a:t>Presented by(Group 5)</a:t>
            </a:r>
          </a:p>
          <a:p>
            <a:pPr marL="0" lvl="0" indent="0" rtl="0">
              <a:spcBef>
                <a:spcPts val="0"/>
              </a:spcBef>
              <a:spcAft>
                <a:spcPts val="600"/>
              </a:spcAft>
              <a:buNone/>
            </a:pPr>
            <a:r>
              <a:rPr lang="en-US" sz="1600" dirty="0">
                <a:solidFill>
                  <a:srgbClr val="000000"/>
                </a:solidFill>
              </a:rPr>
              <a:t>David Ward</a:t>
            </a:r>
          </a:p>
          <a:p>
            <a:pPr marL="0" lvl="0" indent="0" rtl="0">
              <a:spcBef>
                <a:spcPts val="0"/>
              </a:spcBef>
              <a:spcAft>
                <a:spcPts val="600"/>
              </a:spcAft>
              <a:buNone/>
            </a:pPr>
            <a:r>
              <a:rPr lang="en-US" sz="1600" dirty="0" err="1">
                <a:solidFill>
                  <a:srgbClr val="000000"/>
                </a:solidFill>
              </a:rPr>
              <a:t>Shivaniben</a:t>
            </a:r>
            <a:r>
              <a:rPr lang="en-US" sz="1600" dirty="0">
                <a:solidFill>
                  <a:srgbClr val="000000"/>
                </a:solidFill>
              </a:rPr>
              <a:t> Shah</a:t>
            </a:r>
          </a:p>
          <a:p>
            <a:pPr marL="0" lvl="0" indent="0" rtl="0">
              <a:spcBef>
                <a:spcPts val="0"/>
              </a:spcBef>
              <a:spcAft>
                <a:spcPts val="600"/>
              </a:spcAft>
              <a:buNone/>
            </a:pPr>
            <a:r>
              <a:rPr lang="en-US" sz="1600" dirty="0" err="1">
                <a:solidFill>
                  <a:srgbClr val="000000"/>
                </a:solidFill>
              </a:rPr>
              <a:t>Tanjina</a:t>
            </a:r>
            <a:r>
              <a:rPr lang="en-US" sz="1600" dirty="0">
                <a:solidFill>
                  <a:srgbClr val="000000"/>
                </a:solidFill>
              </a:rPr>
              <a:t> </a:t>
            </a:r>
            <a:r>
              <a:rPr lang="en-US" sz="1600" dirty="0" err="1">
                <a:solidFill>
                  <a:srgbClr val="000000"/>
                </a:solidFill>
              </a:rPr>
              <a:t>Akter</a:t>
            </a:r>
            <a:r>
              <a:rPr lang="en-US" sz="1600" dirty="0">
                <a:solidFill>
                  <a:srgbClr val="000000"/>
                </a:solidFill>
              </a:rPr>
              <a:t> Reema</a:t>
            </a:r>
          </a:p>
          <a:p>
            <a:pPr marL="0" lvl="0" indent="0" rtl="0">
              <a:spcBef>
                <a:spcPts val="0"/>
              </a:spcBef>
              <a:spcAft>
                <a:spcPts val="600"/>
              </a:spcAft>
              <a:buNone/>
            </a:pPr>
            <a:r>
              <a:rPr lang="en-US" sz="1600" dirty="0" err="1">
                <a:solidFill>
                  <a:srgbClr val="000000"/>
                </a:solidFill>
              </a:rPr>
              <a:t>Yangyang</a:t>
            </a:r>
            <a:r>
              <a:rPr lang="en-US" sz="1600" dirty="0">
                <a:solidFill>
                  <a:srgbClr val="000000"/>
                </a:solidFill>
              </a:rPr>
              <a:t> Jia</a:t>
            </a:r>
          </a:p>
          <a:p>
            <a:pPr marL="0" lvl="0" indent="0" rtl="0">
              <a:spcBef>
                <a:spcPts val="0"/>
              </a:spcBef>
              <a:spcAft>
                <a:spcPts val="600"/>
              </a:spcAft>
              <a:buNone/>
            </a:pPr>
            <a:endParaRPr lang="en-US" sz="1500" dirty="0">
              <a:solidFill>
                <a:srgbClr val="000000"/>
              </a:solidFill>
            </a:endParaRPr>
          </a:p>
          <a:p>
            <a:pPr marL="0" lvl="0" indent="0" rtl="0">
              <a:spcBef>
                <a:spcPts val="0"/>
              </a:spcBef>
              <a:spcAft>
                <a:spcPts val="600"/>
              </a:spcAft>
              <a:buNone/>
            </a:pPr>
            <a:endParaRPr lang="en-US" sz="1500" dirty="0">
              <a:solidFill>
                <a:srgbClr val="000000"/>
              </a:solidFill>
              <a:highlight>
                <a:srgbClr val="FFFFFF"/>
              </a:highlight>
              <a:latin typeface="Arial"/>
              <a:ea typeface="Arial"/>
              <a:cs typeface="Arial"/>
              <a:sym typeface="Arial"/>
            </a:endParaRPr>
          </a:p>
          <a:p>
            <a:pPr marL="0" lvl="0" indent="0" rtl="0">
              <a:spcBef>
                <a:spcPts val="0"/>
              </a:spcBef>
              <a:spcAft>
                <a:spcPts val="600"/>
              </a:spcAft>
              <a:buNone/>
            </a:pPr>
            <a:endParaRPr lang="en-US" sz="1500" dirty="0">
              <a:solidFill>
                <a:srgbClr val="000000"/>
              </a:solidFill>
              <a:highlight>
                <a:srgbClr val="FFFFFF"/>
              </a:highlight>
              <a:latin typeface="Arial"/>
              <a:ea typeface="Arial"/>
              <a:cs typeface="Arial"/>
              <a:sym typeface="Arial"/>
            </a:endParaRPr>
          </a:p>
          <a:p>
            <a:pPr marL="0" lvl="0" indent="0" rtl="0">
              <a:spcBef>
                <a:spcPts val="0"/>
              </a:spcBef>
              <a:spcAft>
                <a:spcPts val="600"/>
              </a:spcAft>
              <a:buNone/>
            </a:pPr>
            <a:endParaRPr lang="en-US" sz="1500" dirty="0">
              <a:solidFill>
                <a:srgbClr val="000000"/>
              </a:solidFill>
              <a:highlight>
                <a:srgbClr val="FFFFFF"/>
              </a:highlight>
              <a:latin typeface="Arial"/>
              <a:ea typeface="Arial"/>
              <a:cs typeface="Arial"/>
              <a:sym typeface="Arial"/>
            </a:endParaRPr>
          </a:p>
        </p:txBody>
      </p:sp>
      <p:sp>
        <p:nvSpPr>
          <p:cNvPr id="82" name="Rectangle 81">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46920" y="5257800"/>
            <a:chExt cx="1080904" cy="1080902"/>
          </a:xfrm>
        </p:grpSpPr>
        <p:sp>
          <p:nvSpPr>
            <p:cNvPr id="85" name="Oval 84">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Rectangle 2">
            <a:extLst>
              <a:ext uri="{FF2B5EF4-FFF2-40B4-BE49-F238E27FC236}">
                <a16:creationId xmlns:a16="http://schemas.microsoft.com/office/drawing/2014/main" id="{79B38D4C-0C84-442A-AADB-A343E8C7740B}"/>
              </a:ext>
            </a:extLst>
          </p:cNvPr>
          <p:cNvSpPr/>
          <p:nvPr/>
        </p:nvSpPr>
        <p:spPr>
          <a:xfrm>
            <a:off x="4703652" y="0"/>
            <a:ext cx="4572000" cy="7489743"/>
          </a:xfrm>
          <a:prstGeom prst="rect">
            <a:avLst/>
          </a:prstGeom>
        </p:spPr>
        <p:txBody>
          <a:bodyPr>
            <a:spAutoFit/>
          </a:bodyPr>
          <a:lstStyle/>
          <a:p>
            <a:r>
              <a:rPr lang="en-US" sz="2250" dirty="0"/>
              <a:t> From available features we extract new features using dimensionality reduction techniques - Date and time features, numeric to categorical mappings, grouping sparse classes, etc. that are more suitable for prediction task to achieve maximum accuracy. These columns are selected to avoid data leakage in our modeling. Data leakage is common in modeling and can lead to invalid predictive models    </a:t>
            </a:r>
          </a:p>
          <a:p>
            <a:endParaRPr lang="en-US" sz="2250" dirty="0"/>
          </a:p>
          <a:p>
            <a:endParaRPr lang="en-US" sz="2250" dirty="0"/>
          </a:p>
          <a:p>
            <a:br>
              <a:rPr lang="en-US" sz="2250" dirty="0"/>
            </a:br>
            <a:br>
              <a:rPr lang="en-US" sz="2250" dirty="0"/>
            </a:br>
            <a:endParaRPr lang="en-US" sz="2250" dirty="0"/>
          </a:p>
          <a:p>
            <a:pPr defTabSz="914400">
              <a:lnSpc>
                <a:spcPct val="90000"/>
              </a:lnSpc>
              <a:spcAft>
                <a:spcPts val="600"/>
              </a:spcAft>
              <a:buClr>
                <a:schemeClr val="accent1">
                  <a:lumMod val="75000"/>
                </a:schemeClr>
              </a:buClr>
              <a:buSzPct val="85000"/>
            </a:pPr>
            <a:endParaRPr lang="en-US" sz="2250" dirty="0"/>
          </a:p>
        </p:txBody>
      </p:sp>
      <p:sp>
        <p:nvSpPr>
          <p:cNvPr id="5" name="TextBox 4">
            <a:extLst>
              <a:ext uri="{FF2B5EF4-FFF2-40B4-BE49-F238E27FC236}">
                <a16:creationId xmlns:a16="http://schemas.microsoft.com/office/drawing/2014/main" id="{D04BC6B4-270B-4DDE-9137-560D483217E4}"/>
              </a:ext>
            </a:extLst>
          </p:cNvPr>
          <p:cNvSpPr txBox="1"/>
          <p:nvPr/>
        </p:nvSpPr>
        <p:spPr>
          <a:xfrm>
            <a:off x="591312" y="0"/>
            <a:ext cx="3742944" cy="523220"/>
          </a:xfrm>
          <a:prstGeom prst="rect">
            <a:avLst/>
          </a:prstGeom>
          <a:noFill/>
        </p:spPr>
        <p:txBody>
          <a:bodyPr wrap="square" rtlCol="0">
            <a:spAutoFit/>
          </a:bodyPr>
          <a:lstStyle/>
          <a:p>
            <a:r>
              <a:rPr lang="en-US" sz="2800" dirty="0">
                <a:solidFill>
                  <a:srgbClr val="C00000"/>
                </a:solidFill>
              </a:rPr>
              <a:t>Data Transformation</a:t>
            </a:r>
          </a:p>
        </p:txBody>
      </p:sp>
      <p:pic>
        <p:nvPicPr>
          <p:cNvPr id="5122" name="Picture 2" descr="image.png">
            <a:extLst>
              <a:ext uri="{FF2B5EF4-FFF2-40B4-BE49-F238E27FC236}">
                <a16:creationId xmlns:a16="http://schemas.microsoft.com/office/drawing/2014/main" id="{CC01EAFB-9922-4D86-A6C5-DECF0B00AB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807" y="721150"/>
            <a:ext cx="4190543" cy="397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745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E20707D-5841-41A3-B3F5-FD5979CAE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C9F05012-3070-48EC-BC58-E908A8D70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screenshot of a cell phone&#10;&#10;Description generated with very high confidence">
            <a:extLst>
              <a:ext uri="{FF2B5EF4-FFF2-40B4-BE49-F238E27FC236}">
                <a16:creationId xmlns:a16="http://schemas.microsoft.com/office/drawing/2014/main" id="{9B3071A0-2044-4918-B6AC-DE6193C7D04C}"/>
              </a:ext>
            </a:extLst>
          </p:cNvPr>
          <p:cNvPicPr>
            <a:picLocks noChangeAspect="1"/>
          </p:cNvPicPr>
          <p:nvPr/>
        </p:nvPicPr>
        <p:blipFill rotWithShape="1">
          <a:blip r:embed="rId4"/>
          <a:srcRect t="10374"/>
          <a:stretch/>
        </p:blipFill>
        <p:spPr>
          <a:xfrm>
            <a:off x="482600" y="470408"/>
            <a:ext cx="8178799" cy="4178299"/>
          </a:xfrm>
          <a:prstGeom prst="rect">
            <a:avLst/>
          </a:prstGeom>
        </p:spPr>
      </p:pic>
      <p:sp>
        <p:nvSpPr>
          <p:cNvPr id="13" name="Rectangle 12">
            <a:extLst>
              <a:ext uri="{FF2B5EF4-FFF2-40B4-BE49-F238E27FC236}">
                <a16:creationId xmlns:a16="http://schemas.microsoft.com/office/drawing/2014/main" id="{33EAD004-AB0B-4352-9991-A040EA93D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68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1"/>
        <p:cNvGrpSpPr/>
        <p:nvPr/>
      </p:nvGrpSpPr>
      <p:grpSpPr>
        <a:xfrm>
          <a:off x="0" y="0"/>
          <a:ext cx="0" cy="0"/>
          <a:chOff x="0" y="0"/>
          <a:chExt cx="0" cy="0"/>
        </a:xfrm>
      </p:grpSpPr>
      <p:grpSp>
        <p:nvGrpSpPr>
          <p:cNvPr id="210" name="Group 203">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205" name="Oval 204">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6" name="Oval 205">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92" name="Google Shape;192;p19"/>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b="1">
                <a:sym typeface="Arial"/>
              </a:rPr>
              <a:t>Model Training and Testing</a:t>
            </a:r>
            <a:endParaRPr lang="en-US" sz="4200"/>
          </a:p>
        </p:txBody>
      </p:sp>
      <p:sp>
        <p:nvSpPr>
          <p:cNvPr id="211" name="Rectangle 207">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1509969"/>
            <a:ext cx="7543800" cy="6051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9" name="Google Shape;193;p19">
            <a:extLst>
              <a:ext uri="{FF2B5EF4-FFF2-40B4-BE49-F238E27FC236}">
                <a16:creationId xmlns:a16="http://schemas.microsoft.com/office/drawing/2014/main" id="{E5092330-C38B-483E-9D5A-31BF1265A6FA}"/>
              </a:ext>
            </a:extLst>
          </p:cNvPr>
          <p:cNvGraphicFramePr/>
          <p:nvPr>
            <p:extLst>
              <p:ext uri="{D42A27DB-BD31-4B8C-83A1-F6EECF244321}">
                <p14:modId xmlns:p14="http://schemas.microsoft.com/office/powerpoint/2010/main" val="3467554203"/>
              </p:ext>
            </p:extLst>
          </p:nvPr>
        </p:nvGraphicFramePr>
        <p:xfrm>
          <a:off x="249807" y="1660702"/>
          <a:ext cx="8622490" cy="33544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Box 2">
            <a:extLst>
              <a:ext uri="{FF2B5EF4-FFF2-40B4-BE49-F238E27FC236}">
                <a16:creationId xmlns:a16="http://schemas.microsoft.com/office/drawing/2014/main" id="{37B2F0DC-21E3-4FBB-A8A1-A0B7939A2DE9}"/>
              </a:ext>
            </a:extLst>
          </p:cNvPr>
          <p:cNvSpPr txBox="1"/>
          <p:nvPr/>
        </p:nvSpPr>
        <p:spPr>
          <a:xfrm>
            <a:off x="498456" y="1063917"/>
            <a:ext cx="3816096" cy="2246769"/>
          </a:xfrm>
          <a:prstGeom prst="rect">
            <a:avLst/>
          </a:prstGeom>
          <a:noFill/>
        </p:spPr>
        <p:txBody>
          <a:bodyPr wrap="square" rtlCol="0">
            <a:spAutoFit/>
          </a:bodyPr>
          <a:lstStyle/>
          <a:p>
            <a:pPr algn="ctr"/>
            <a:r>
              <a:rPr lang="en-US" sz="2800" b="1" u="sng" dirty="0"/>
              <a:t>Azure ML</a:t>
            </a:r>
          </a:p>
          <a:p>
            <a:endParaRPr lang="en-US" sz="2800" u="sng" dirty="0"/>
          </a:p>
          <a:p>
            <a:pPr marL="285750" indent="-285750">
              <a:buFont typeface="Arial" panose="020B0604020202020204" pitchFamily="34" charset="0"/>
              <a:buChar char="•"/>
            </a:pPr>
            <a:r>
              <a:rPr lang="en-US" sz="2800" dirty="0"/>
              <a:t>Free Workspace</a:t>
            </a:r>
          </a:p>
          <a:p>
            <a:pPr marL="285750" indent="-285750">
              <a:buFont typeface="Arial" panose="020B0604020202020204" pitchFamily="34" charset="0"/>
              <a:buChar char="•"/>
            </a:pPr>
            <a:r>
              <a:rPr lang="en-US" sz="2800" dirty="0"/>
              <a:t>10 Gb Storage</a:t>
            </a:r>
          </a:p>
          <a:p>
            <a:pPr marL="285750" indent="-285750">
              <a:buFont typeface="Arial" panose="020B0604020202020204" pitchFamily="34" charset="0"/>
              <a:buChar char="•"/>
            </a:pPr>
            <a:r>
              <a:rPr lang="en-US" sz="2800" dirty="0"/>
              <a:t>Single node</a:t>
            </a:r>
          </a:p>
        </p:txBody>
      </p:sp>
      <p:sp>
        <p:nvSpPr>
          <p:cNvPr id="4" name="TextBox 3">
            <a:extLst>
              <a:ext uri="{FF2B5EF4-FFF2-40B4-BE49-F238E27FC236}">
                <a16:creationId xmlns:a16="http://schemas.microsoft.com/office/drawing/2014/main" id="{68722CE5-33BA-4E49-8B13-EBEF4ED8FD80}"/>
              </a:ext>
            </a:extLst>
          </p:cNvPr>
          <p:cNvSpPr txBox="1"/>
          <p:nvPr/>
        </p:nvSpPr>
        <p:spPr>
          <a:xfrm>
            <a:off x="4845837" y="981805"/>
            <a:ext cx="4064455" cy="3970318"/>
          </a:xfrm>
          <a:prstGeom prst="rect">
            <a:avLst/>
          </a:prstGeom>
          <a:noFill/>
        </p:spPr>
        <p:txBody>
          <a:bodyPr wrap="square" rtlCol="0">
            <a:spAutoFit/>
          </a:bodyPr>
          <a:lstStyle/>
          <a:p>
            <a:pPr algn="ctr"/>
            <a:r>
              <a:rPr lang="en-US" sz="2800" b="1" u="sng" dirty="0"/>
              <a:t>Spark</a:t>
            </a:r>
          </a:p>
          <a:p>
            <a:pPr marL="285750" indent="-285750">
              <a:buFont typeface="Arial" panose="020B0604020202020204" pitchFamily="34" charset="0"/>
              <a:buChar char="•"/>
            </a:pPr>
            <a:r>
              <a:rPr lang="en-US" sz="2800" dirty="0" err="1"/>
              <a:t>DataBricks</a:t>
            </a:r>
            <a:r>
              <a:rPr lang="en-US" sz="2800" dirty="0"/>
              <a:t> Subscription</a:t>
            </a:r>
          </a:p>
          <a:p>
            <a:pPr marL="285750" indent="-285750">
              <a:buFont typeface="Arial" panose="020B0604020202020204" pitchFamily="34" charset="0"/>
              <a:buChar char="•"/>
            </a:pPr>
            <a:r>
              <a:rPr lang="en-US" sz="2800" dirty="0"/>
              <a:t>Cluster 5.2 ( Apache Spark 2.4.0, Scala 2.11)</a:t>
            </a:r>
          </a:p>
          <a:p>
            <a:pPr marL="285750" indent="-285750">
              <a:buFont typeface="Arial" panose="020B0604020202020204" pitchFamily="34" charset="0"/>
              <a:buChar char="•"/>
            </a:pPr>
            <a:r>
              <a:rPr lang="en-US" sz="2800" dirty="0"/>
              <a:t>6 GB Memory, 0.88 Cores, 1 DBU</a:t>
            </a:r>
          </a:p>
          <a:p>
            <a:pPr marL="285750" indent="-285750">
              <a:buFont typeface="Arial" panose="020B0604020202020204" pitchFamily="34" charset="0"/>
              <a:buChar char="•"/>
            </a:pPr>
            <a:r>
              <a:rPr lang="en-US" sz="2800" dirty="0"/>
              <a:t>Python Version 3</a:t>
            </a:r>
          </a:p>
        </p:txBody>
      </p:sp>
      <p:sp>
        <p:nvSpPr>
          <p:cNvPr id="15" name="Flowchart: Process 14">
            <a:extLst>
              <a:ext uri="{FF2B5EF4-FFF2-40B4-BE49-F238E27FC236}">
                <a16:creationId xmlns:a16="http://schemas.microsoft.com/office/drawing/2014/main" id="{91A6D035-010A-4918-9B53-7F5B34C51FDA}"/>
              </a:ext>
            </a:extLst>
          </p:cNvPr>
          <p:cNvSpPr/>
          <p:nvPr/>
        </p:nvSpPr>
        <p:spPr>
          <a:xfrm>
            <a:off x="297288" y="965453"/>
            <a:ext cx="4218432" cy="4027811"/>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F7C50430-932E-4FCB-81D5-F30BFA8B2920}"/>
              </a:ext>
            </a:extLst>
          </p:cNvPr>
          <p:cNvSpPr/>
          <p:nvPr/>
        </p:nvSpPr>
        <p:spPr>
          <a:xfrm>
            <a:off x="4595740" y="965454"/>
            <a:ext cx="4218432" cy="4027811"/>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11DE48-429F-4B55-89D3-4EF3DDFF749C}"/>
              </a:ext>
            </a:extLst>
          </p:cNvPr>
          <p:cNvSpPr/>
          <p:nvPr/>
        </p:nvSpPr>
        <p:spPr>
          <a:xfrm>
            <a:off x="1027714" y="85224"/>
            <a:ext cx="6976012" cy="830997"/>
          </a:xfrm>
          <a:prstGeom prst="rect">
            <a:avLst/>
          </a:prstGeom>
        </p:spPr>
        <p:txBody>
          <a:bodyPr wrap="none">
            <a:spAutoFit/>
          </a:bodyPr>
          <a:lstStyle/>
          <a:p>
            <a:r>
              <a:rPr lang="en-US" sz="4800" dirty="0">
                <a:solidFill>
                  <a:srgbClr val="C00000"/>
                </a:solidFill>
              </a:rPr>
              <a:t>Technical Specifications</a:t>
            </a:r>
            <a:endParaRPr lang="en-US" sz="4800" dirty="0"/>
          </a:p>
        </p:txBody>
      </p:sp>
    </p:spTree>
    <p:extLst>
      <p:ext uri="{BB962C8B-B14F-4D97-AF65-F5344CB8AC3E}">
        <p14:creationId xmlns:p14="http://schemas.microsoft.com/office/powerpoint/2010/main" val="2783210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Flowchart: Process 9">
            <a:extLst>
              <a:ext uri="{FF2B5EF4-FFF2-40B4-BE49-F238E27FC236}">
                <a16:creationId xmlns:a16="http://schemas.microsoft.com/office/drawing/2014/main" id="{C14A7458-AC6E-4002-AD9A-978688F1F70F}"/>
              </a:ext>
            </a:extLst>
          </p:cNvPr>
          <p:cNvSpPr/>
          <p:nvPr/>
        </p:nvSpPr>
        <p:spPr>
          <a:xfrm>
            <a:off x="249807" y="977442"/>
            <a:ext cx="4218432" cy="4027811"/>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id="{DCB8060A-A110-4C6F-B8C1-75A416C4E28C}"/>
              </a:ext>
            </a:extLst>
          </p:cNvPr>
          <p:cNvSpPr/>
          <p:nvPr/>
        </p:nvSpPr>
        <p:spPr>
          <a:xfrm>
            <a:off x="4675763" y="965454"/>
            <a:ext cx="4218432" cy="4027811"/>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DFCEF0D-367E-4433-A1AC-B93BF4F21362}"/>
              </a:ext>
            </a:extLst>
          </p:cNvPr>
          <p:cNvSpPr/>
          <p:nvPr/>
        </p:nvSpPr>
        <p:spPr>
          <a:xfrm>
            <a:off x="2254699" y="16327"/>
            <a:ext cx="4140877" cy="830997"/>
          </a:xfrm>
          <a:prstGeom prst="rect">
            <a:avLst/>
          </a:prstGeom>
        </p:spPr>
        <p:txBody>
          <a:bodyPr wrap="none">
            <a:spAutoFit/>
          </a:bodyPr>
          <a:lstStyle/>
          <a:p>
            <a:r>
              <a:rPr lang="en-US" sz="4800" dirty="0">
                <a:solidFill>
                  <a:srgbClr val="C00000"/>
                </a:solidFill>
              </a:rPr>
              <a:t>ALGORITHMS</a:t>
            </a:r>
            <a:endParaRPr lang="en-US" sz="4800" dirty="0"/>
          </a:p>
        </p:txBody>
      </p:sp>
      <p:sp>
        <p:nvSpPr>
          <p:cNvPr id="4" name="Rectangle 3">
            <a:extLst>
              <a:ext uri="{FF2B5EF4-FFF2-40B4-BE49-F238E27FC236}">
                <a16:creationId xmlns:a16="http://schemas.microsoft.com/office/drawing/2014/main" id="{3359ABFE-AFF6-46BE-AE34-CC497D61F7FB}"/>
              </a:ext>
            </a:extLst>
          </p:cNvPr>
          <p:cNvSpPr/>
          <p:nvPr/>
        </p:nvSpPr>
        <p:spPr>
          <a:xfrm>
            <a:off x="270946" y="977442"/>
            <a:ext cx="4176153" cy="2677656"/>
          </a:xfrm>
          <a:prstGeom prst="rect">
            <a:avLst/>
          </a:prstGeom>
        </p:spPr>
        <p:txBody>
          <a:bodyPr wrap="square">
            <a:spAutoFit/>
          </a:bodyPr>
          <a:lstStyle/>
          <a:p>
            <a:pPr algn="ctr"/>
            <a:r>
              <a:rPr lang="en-US" sz="2800" b="1" u="sng" dirty="0"/>
              <a:t>Azure ML</a:t>
            </a:r>
          </a:p>
          <a:p>
            <a:endParaRPr lang="en-US" sz="2800" dirty="0"/>
          </a:p>
          <a:p>
            <a:pPr marL="285750" indent="-285750">
              <a:buFont typeface="Arial" panose="020B0604020202020204" pitchFamily="34" charset="0"/>
              <a:buChar char="•"/>
            </a:pPr>
            <a:r>
              <a:rPr lang="en-US" sz="2800" dirty="0"/>
              <a:t>Decision Forest Regression</a:t>
            </a:r>
          </a:p>
          <a:p>
            <a:pPr marL="285750" indent="-285750">
              <a:buFont typeface="Arial" panose="020B0604020202020204" pitchFamily="34" charset="0"/>
              <a:buChar char="•"/>
            </a:pPr>
            <a:r>
              <a:rPr lang="en-US" sz="2800" dirty="0"/>
              <a:t>Boosted Decision Tree Regression</a:t>
            </a:r>
          </a:p>
        </p:txBody>
      </p:sp>
      <p:sp>
        <p:nvSpPr>
          <p:cNvPr id="14" name="Rectangle 13">
            <a:extLst>
              <a:ext uri="{FF2B5EF4-FFF2-40B4-BE49-F238E27FC236}">
                <a16:creationId xmlns:a16="http://schemas.microsoft.com/office/drawing/2014/main" id="{5569314E-F646-448B-9968-DBFCDC87CAA2}"/>
              </a:ext>
            </a:extLst>
          </p:cNvPr>
          <p:cNvSpPr/>
          <p:nvPr/>
        </p:nvSpPr>
        <p:spPr>
          <a:xfrm>
            <a:off x="4696145" y="977442"/>
            <a:ext cx="4176153" cy="1815882"/>
          </a:xfrm>
          <a:prstGeom prst="rect">
            <a:avLst/>
          </a:prstGeom>
        </p:spPr>
        <p:txBody>
          <a:bodyPr wrap="square">
            <a:spAutoFit/>
          </a:bodyPr>
          <a:lstStyle/>
          <a:p>
            <a:pPr algn="ctr"/>
            <a:r>
              <a:rPr lang="en-US" sz="2800" b="1" u="sng" dirty="0"/>
              <a:t>Spark </a:t>
            </a:r>
          </a:p>
          <a:p>
            <a:endParaRPr lang="en-US" sz="2800" u="sng" dirty="0"/>
          </a:p>
          <a:p>
            <a:pPr marL="285750" indent="-285750">
              <a:buFont typeface="Arial" panose="020B0604020202020204" pitchFamily="34" charset="0"/>
              <a:buChar char="•"/>
            </a:pPr>
            <a:r>
              <a:rPr lang="en-US" sz="2800" dirty="0"/>
              <a:t>Collaborative Filtering</a:t>
            </a:r>
          </a:p>
          <a:p>
            <a:pPr marL="285750" indent="-285750">
              <a:buFont typeface="Arial" panose="020B0604020202020204" pitchFamily="34" charset="0"/>
              <a:buChar char="•"/>
            </a:pPr>
            <a:r>
              <a:rPr lang="en-US" sz="2800" dirty="0"/>
              <a:t>Conclusion Matrix</a:t>
            </a:r>
          </a:p>
        </p:txBody>
      </p:sp>
    </p:spTree>
    <p:extLst>
      <p:ext uri="{BB962C8B-B14F-4D97-AF65-F5344CB8AC3E}">
        <p14:creationId xmlns:p14="http://schemas.microsoft.com/office/powerpoint/2010/main" val="2262443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4" name="Table 3">
            <a:extLst>
              <a:ext uri="{FF2B5EF4-FFF2-40B4-BE49-F238E27FC236}">
                <a16:creationId xmlns:a16="http://schemas.microsoft.com/office/drawing/2014/main" id="{A65464D4-0924-417C-8596-E276C7BD42DD}"/>
              </a:ext>
            </a:extLst>
          </p:cNvPr>
          <p:cNvGraphicFramePr>
            <a:graphicFrameLocks noGrp="1"/>
          </p:cNvGraphicFramePr>
          <p:nvPr>
            <p:extLst>
              <p:ext uri="{D42A27DB-BD31-4B8C-83A1-F6EECF244321}">
                <p14:modId xmlns:p14="http://schemas.microsoft.com/office/powerpoint/2010/main" val="1799478759"/>
              </p:ext>
            </p:extLst>
          </p:nvPr>
        </p:nvGraphicFramePr>
        <p:xfrm>
          <a:off x="54864" y="9562"/>
          <a:ext cx="9034272" cy="5098541"/>
        </p:xfrm>
        <a:graphic>
          <a:graphicData uri="http://schemas.openxmlformats.org/drawingml/2006/table">
            <a:tbl>
              <a:tblPr firstRow="1" bandRow="1">
                <a:effectLst>
                  <a:outerShdw sx="1000" sy="1000" algn="ctr" rotWithShape="0">
                    <a:srgbClr val="000000">
                      <a:alpha val="43137"/>
                    </a:srgbClr>
                  </a:outerShdw>
                  <a:reflection stA="45000" endPos="0" dir="5400000" sy="-100000" algn="bl" rotWithShape="0"/>
                </a:effectLst>
                <a:tableStyleId>{A5B8D101-C7EF-4E6B-9EFA-AC2D00C93305}</a:tableStyleId>
              </a:tblPr>
              <a:tblGrid>
                <a:gridCol w="3011424">
                  <a:extLst>
                    <a:ext uri="{9D8B030D-6E8A-4147-A177-3AD203B41FA5}">
                      <a16:colId xmlns:a16="http://schemas.microsoft.com/office/drawing/2014/main" val="897751991"/>
                    </a:ext>
                  </a:extLst>
                </a:gridCol>
                <a:gridCol w="3011424">
                  <a:extLst>
                    <a:ext uri="{9D8B030D-6E8A-4147-A177-3AD203B41FA5}">
                      <a16:colId xmlns:a16="http://schemas.microsoft.com/office/drawing/2014/main" val="3432029961"/>
                    </a:ext>
                  </a:extLst>
                </a:gridCol>
                <a:gridCol w="3011424">
                  <a:extLst>
                    <a:ext uri="{9D8B030D-6E8A-4147-A177-3AD203B41FA5}">
                      <a16:colId xmlns:a16="http://schemas.microsoft.com/office/drawing/2014/main" val="1019878936"/>
                    </a:ext>
                  </a:extLst>
                </a:gridCol>
              </a:tblGrid>
              <a:tr h="787563">
                <a:tc>
                  <a:txBody>
                    <a:bodyPr/>
                    <a:lstStyle/>
                    <a:p>
                      <a:pPr algn="ctr"/>
                      <a:r>
                        <a:rPr lang="en-US" sz="2400" dirty="0"/>
                        <a:t>Model Name</a:t>
                      </a:r>
                    </a:p>
                  </a:txBody>
                  <a:tcPr marL="0">
                    <a:blipFill>
                      <a:blip r:embed="rId7"/>
                      <a:tile tx="0" ty="0" sx="100000" sy="100000" flip="none" algn="tl"/>
                    </a:blipFill>
                  </a:tcPr>
                </a:tc>
                <a:tc>
                  <a:txBody>
                    <a:bodyPr/>
                    <a:lstStyle/>
                    <a:p>
                      <a:pPr algn="ctr"/>
                      <a:r>
                        <a:rPr lang="en-US" sz="2400" dirty="0"/>
                        <a:t>Training Accuracy</a:t>
                      </a:r>
                    </a:p>
                  </a:txBody>
                  <a:tcPr marL="0">
                    <a:blipFill>
                      <a:blip r:embed="rId7"/>
                      <a:tile tx="0" ty="0" sx="100000" sy="100000" flip="none" algn="tl"/>
                    </a:blipFill>
                  </a:tcPr>
                </a:tc>
                <a:tc>
                  <a:txBody>
                    <a:bodyPr/>
                    <a:lstStyle/>
                    <a:p>
                      <a:pPr algn="ctr"/>
                      <a:r>
                        <a:rPr lang="en-US" sz="2400" dirty="0"/>
                        <a:t>Testing Accuracy</a:t>
                      </a:r>
                    </a:p>
                  </a:txBody>
                  <a:tcPr marL="0">
                    <a:blipFill>
                      <a:blip r:embed="rId7"/>
                      <a:tile tx="0" ty="0" sx="100000" sy="100000" flip="none" algn="tl"/>
                    </a:blipFill>
                  </a:tcPr>
                </a:tc>
                <a:extLst>
                  <a:ext uri="{0D108BD9-81ED-4DB2-BD59-A6C34878D82A}">
                    <a16:rowId xmlns:a16="http://schemas.microsoft.com/office/drawing/2014/main" val="1515177356"/>
                  </a:ext>
                </a:extLst>
              </a:tr>
              <a:tr h="1163128">
                <a:tc>
                  <a:txBody>
                    <a:bodyPr/>
                    <a:lstStyle/>
                    <a:p>
                      <a:pPr algn="ctr"/>
                      <a:r>
                        <a:rPr lang="en-US" sz="2400" dirty="0"/>
                        <a:t>Logistic Regression</a:t>
                      </a:r>
                    </a:p>
                  </a:txBody>
                  <a:tcPr marL="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0.937</a:t>
                      </a:r>
                      <a:endParaRPr lang="en-US" sz="2800" dirty="0">
                        <a:solidFill>
                          <a:srgbClr val="C00000"/>
                        </a:solidFill>
                        <a:effectLst/>
                      </a:endParaRPr>
                    </a:p>
                  </a:txBody>
                  <a:tcPr marL="0" marR="76200" marT="76200" marB="7620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0.938</a:t>
                      </a:r>
                      <a:endParaRPr lang="en-US" sz="2800" dirty="0">
                        <a:solidFill>
                          <a:srgbClr val="C00000"/>
                        </a:solidFill>
                        <a:effectLst/>
                      </a:endParaRPr>
                    </a:p>
                  </a:txBody>
                  <a:tcPr marL="0" marR="76200" marT="76200" marB="76200">
                    <a:blipFill>
                      <a:blip r:embed="rId7"/>
                      <a:tile tx="0" ty="0" sx="100000" sy="100000" flip="none" algn="tl"/>
                    </a:blipFill>
                  </a:tcPr>
                </a:tc>
                <a:extLst>
                  <a:ext uri="{0D108BD9-81ED-4DB2-BD59-A6C34878D82A}">
                    <a16:rowId xmlns:a16="http://schemas.microsoft.com/office/drawing/2014/main" val="159906505"/>
                  </a:ext>
                </a:extLst>
              </a:tr>
              <a:tr h="1431557">
                <a:tc>
                  <a:txBody>
                    <a:bodyPr/>
                    <a:lstStyle/>
                    <a:p>
                      <a:pPr algn="ctr"/>
                      <a:r>
                        <a:rPr lang="en-US" sz="2400" dirty="0"/>
                        <a:t>Decision Tree</a:t>
                      </a:r>
                    </a:p>
                  </a:txBody>
                  <a:tcPr marL="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0.566</a:t>
                      </a:r>
                      <a:endParaRPr lang="en-US" sz="2800" dirty="0">
                        <a:solidFill>
                          <a:srgbClr val="C00000"/>
                        </a:solidFill>
                        <a:effectLst/>
                      </a:endParaRPr>
                    </a:p>
                  </a:txBody>
                  <a:tcPr marL="0" marR="76200" marT="76200" marB="7620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0.867</a:t>
                      </a:r>
                      <a:endParaRPr lang="en-US" sz="2800" dirty="0">
                        <a:solidFill>
                          <a:srgbClr val="C00000"/>
                        </a:solidFill>
                        <a:effectLst/>
                      </a:endParaRPr>
                    </a:p>
                  </a:txBody>
                  <a:tcPr marL="0" marR="76200" marT="76200" marB="76200">
                    <a:blipFill>
                      <a:blip r:embed="rId7"/>
                      <a:tile tx="0" ty="0" sx="100000" sy="100000" flip="none" algn="tl"/>
                    </a:blipFill>
                  </a:tcPr>
                </a:tc>
                <a:extLst>
                  <a:ext uri="{0D108BD9-81ED-4DB2-BD59-A6C34878D82A}">
                    <a16:rowId xmlns:a16="http://schemas.microsoft.com/office/drawing/2014/main" val="906091703"/>
                  </a:ext>
                </a:extLst>
              </a:tr>
              <a:tr h="1716293">
                <a:tc>
                  <a:txBody>
                    <a:bodyPr/>
                    <a:lstStyle/>
                    <a:p>
                      <a:pPr algn="ctr"/>
                      <a:r>
                        <a:rPr lang="en-US" sz="2400" dirty="0"/>
                        <a:t>SVM (Support Vector Machine</a:t>
                      </a:r>
                    </a:p>
                  </a:txBody>
                  <a:tcPr marL="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0.777</a:t>
                      </a:r>
                      <a:endParaRPr lang="en-US" sz="2800" dirty="0">
                        <a:solidFill>
                          <a:srgbClr val="C00000"/>
                        </a:solidFill>
                        <a:effectLst/>
                      </a:endParaRPr>
                    </a:p>
                  </a:txBody>
                  <a:tcPr marL="0" marR="76200" marT="76200" marB="7620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0.877</a:t>
                      </a:r>
                      <a:endParaRPr lang="en-US" sz="2800" dirty="0">
                        <a:solidFill>
                          <a:srgbClr val="C00000"/>
                        </a:solidFill>
                        <a:effectLst/>
                      </a:endParaRPr>
                    </a:p>
                  </a:txBody>
                  <a:tcPr marL="0" marR="76200" marT="76200" marB="76200">
                    <a:blipFill>
                      <a:blip r:embed="rId7"/>
                      <a:tile tx="0" ty="0" sx="100000" sy="100000" flip="none" algn="tl"/>
                    </a:blipFill>
                  </a:tcPr>
                </a:tc>
                <a:extLst>
                  <a:ext uri="{0D108BD9-81ED-4DB2-BD59-A6C34878D82A}">
                    <a16:rowId xmlns:a16="http://schemas.microsoft.com/office/drawing/2014/main" val="2992503116"/>
                  </a:ext>
                </a:extLst>
              </a:tr>
            </a:tbl>
          </a:graphicData>
        </a:graphic>
      </p:graphicFrame>
    </p:spTree>
    <p:extLst>
      <p:ext uri="{BB962C8B-B14F-4D97-AF65-F5344CB8AC3E}">
        <p14:creationId xmlns:p14="http://schemas.microsoft.com/office/powerpoint/2010/main" val="69687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92" name="Rectangle 19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96" name="Oval 19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7" name="Oval 19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98" name="Rectangle 197">
            <a:extLst>
              <a:ext uri="{FF2B5EF4-FFF2-40B4-BE49-F238E27FC236}">
                <a16:creationId xmlns:a16="http://schemas.microsoft.com/office/drawing/2014/main" id="{FF0965A7-524A-44F1-B044-48411EA4F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9" name="Rectangle 198">
            <a:extLst>
              <a:ext uri="{FF2B5EF4-FFF2-40B4-BE49-F238E27FC236}">
                <a16:creationId xmlns:a16="http://schemas.microsoft.com/office/drawing/2014/main" id="{58EE5433-7B78-4432-965F-8790C3F4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89930"/>
            <a:ext cx="8181594"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8F7AAA96-ECD9-48EA-B942-1172BB519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0" y="616743"/>
            <a:ext cx="3862197" cy="363467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48BD5A8-902E-46F3-9C9F-F939987C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317715"/>
            <a:ext cx="818159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a:extLst>
              <a:ext uri="{FF2B5EF4-FFF2-40B4-BE49-F238E27FC236}">
                <a16:creationId xmlns:a16="http://schemas.microsoft.com/office/drawing/2014/main" id="{3800B863-FA71-4FFB-9F30-56E95B0D3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203" name="Oval 202">
              <a:extLst>
                <a:ext uri="{FF2B5EF4-FFF2-40B4-BE49-F238E27FC236}">
                  <a16:creationId xmlns:a16="http://schemas.microsoft.com/office/drawing/2014/main" id="{F974AC77-F93C-4C47-8BA3-991BBA2EF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4" name="Oval 203">
              <a:extLst>
                <a:ext uri="{FF2B5EF4-FFF2-40B4-BE49-F238E27FC236}">
                  <a16:creationId xmlns:a16="http://schemas.microsoft.com/office/drawing/2014/main" id="{B170C1A4-4B9C-47A6-981D-0D71C5685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TextBox 3">
            <a:extLst>
              <a:ext uri="{FF2B5EF4-FFF2-40B4-BE49-F238E27FC236}">
                <a16:creationId xmlns:a16="http://schemas.microsoft.com/office/drawing/2014/main" id="{CD3C7F90-5BA5-4044-A288-974C461ED3C7}"/>
              </a:ext>
            </a:extLst>
          </p:cNvPr>
          <p:cNvSpPr txBox="1"/>
          <p:nvPr/>
        </p:nvSpPr>
        <p:spPr>
          <a:xfrm>
            <a:off x="4846327" y="678921"/>
            <a:ext cx="3990727" cy="4339650"/>
          </a:xfrm>
          <a:prstGeom prst="rect">
            <a:avLst/>
          </a:prstGeom>
          <a:noFill/>
        </p:spPr>
        <p:txBody>
          <a:bodyPr wrap="square" rtlCol="0">
            <a:spAutoFit/>
          </a:bodyPr>
          <a:lstStyle/>
          <a:p>
            <a:r>
              <a:rPr lang="en-US" sz="2000" b="1" u="sng" dirty="0">
                <a:solidFill>
                  <a:srgbClr val="C00000"/>
                </a:solidFill>
              </a:rPr>
              <a:t>Selected Columns in Dataset: </a:t>
            </a:r>
          </a:p>
          <a:p>
            <a:r>
              <a:rPr lang="en-US" sz="2000" dirty="0"/>
              <a:t>Transport </a:t>
            </a:r>
            <a:r>
              <a:rPr lang="en-US" sz="2000" dirty="0" err="1"/>
              <a:t>DtTm</a:t>
            </a:r>
            <a:r>
              <a:rPr lang="en-US" sz="2000" dirty="0"/>
              <a:t>, Hospital </a:t>
            </a:r>
            <a:r>
              <a:rPr lang="en-US" sz="2000" dirty="0" err="1"/>
              <a:t>DtTm</a:t>
            </a:r>
            <a:r>
              <a:rPr lang="en-US" sz="2000" dirty="0"/>
              <a:t>, Priority, Original Priority, Final Priority, Call Final Disposition, Number of Alarms, </a:t>
            </a:r>
            <a:r>
              <a:rPr lang="en-US" sz="2000" dirty="0" err="1"/>
              <a:t>AvailableDtTm</a:t>
            </a:r>
            <a:r>
              <a:rPr lang="en-US" sz="2000" dirty="0"/>
              <a:t>, </a:t>
            </a:r>
            <a:r>
              <a:rPr lang="en-US" sz="2000" dirty="0" err="1"/>
              <a:t>RowID</a:t>
            </a:r>
            <a:r>
              <a:rPr lang="en-US" sz="2000" dirty="0"/>
              <a:t>, Response </a:t>
            </a:r>
            <a:r>
              <a:rPr lang="en-US" sz="2000" dirty="0" err="1"/>
              <a:t>DtTm</a:t>
            </a:r>
            <a:r>
              <a:rPr lang="en-US" sz="2000" dirty="0"/>
              <a:t>, Unit sequence in call dispatch</a:t>
            </a:r>
          </a:p>
          <a:p>
            <a:endParaRPr lang="en-US" sz="2000" i="1" u="sng" dirty="0"/>
          </a:p>
          <a:p>
            <a:r>
              <a:rPr lang="en-US" sz="2000" b="1" u="sng" dirty="0">
                <a:solidFill>
                  <a:srgbClr val="C00000"/>
                </a:solidFill>
              </a:rPr>
              <a:t>Train Model: (Label column)</a:t>
            </a:r>
            <a:endParaRPr lang="en-US" sz="2000" b="1" dirty="0">
              <a:solidFill>
                <a:srgbClr val="C00000"/>
              </a:solidFill>
            </a:endParaRPr>
          </a:p>
          <a:p>
            <a:r>
              <a:rPr lang="en-US" sz="2000" dirty="0"/>
              <a:t>“Call Type Group”</a:t>
            </a:r>
          </a:p>
          <a:p>
            <a:br>
              <a:rPr lang="en-US" sz="2800" dirty="0"/>
            </a:br>
            <a:endParaRPr lang="en-US" sz="2800" dirty="0"/>
          </a:p>
        </p:txBody>
      </p:sp>
      <p:sp>
        <p:nvSpPr>
          <p:cNvPr id="5" name="TextBox 4">
            <a:extLst>
              <a:ext uri="{FF2B5EF4-FFF2-40B4-BE49-F238E27FC236}">
                <a16:creationId xmlns:a16="http://schemas.microsoft.com/office/drawing/2014/main" id="{416B918D-B8A6-4518-B2F9-7ED4F77F598B}"/>
              </a:ext>
            </a:extLst>
          </p:cNvPr>
          <p:cNvSpPr txBox="1"/>
          <p:nvPr/>
        </p:nvSpPr>
        <p:spPr>
          <a:xfrm>
            <a:off x="1781805" y="12980"/>
            <a:ext cx="6037590" cy="584775"/>
          </a:xfrm>
          <a:prstGeom prst="rect">
            <a:avLst/>
          </a:prstGeom>
          <a:noFill/>
        </p:spPr>
        <p:txBody>
          <a:bodyPr wrap="square" rtlCol="0">
            <a:spAutoFit/>
          </a:bodyPr>
          <a:lstStyle/>
          <a:p>
            <a:r>
              <a:rPr lang="en-US" sz="3200" dirty="0"/>
              <a:t>Decision Forest Regression</a:t>
            </a:r>
          </a:p>
        </p:txBody>
      </p:sp>
      <p:pic>
        <p:nvPicPr>
          <p:cNvPr id="3074" name="Picture 2" descr="https://lh6.googleusercontent.com/fAP0riEfUZbWRwj7t7yDlr1lElNRqCkfR-vAQhHCSUTnT9Xvc4Qx3BkDcJEIGf9e6eczMVM_8woZYcF5HH44CDuJO4fLcTAOZxClAXDRVRiuVECxRP3pX6fMIAgITfK1BogAxHXA1WQ">
            <a:extLst>
              <a:ext uri="{FF2B5EF4-FFF2-40B4-BE49-F238E27FC236}">
                <a16:creationId xmlns:a16="http://schemas.microsoft.com/office/drawing/2014/main" id="{0AC883AB-E34D-46F7-9425-F40009D7FB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466" y="597755"/>
            <a:ext cx="4443600" cy="366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47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92" name="Rectangle 19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96" name="Oval 19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7" name="Oval 19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98" name="Rectangle 197">
            <a:extLst>
              <a:ext uri="{FF2B5EF4-FFF2-40B4-BE49-F238E27FC236}">
                <a16:creationId xmlns:a16="http://schemas.microsoft.com/office/drawing/2014/main" id="{FF0965A7-524A-44F1-B044-48411EA4F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9" name="Rectangle 198">
            <a:extLst>
              <a:ext uri="{FF2B5EF4-FFF2-40B4-BE49-F238E27FC236}">
                <a16:creationId xmlns:a16="http://schemas.microsoft.com/office/drawing/2014/main" id="{58EE5433-7B78-4432-965F-8790C3F4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89930"/>
            <a:ext cx="8181594"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8F7AAA96-ECD9-48EA-B942-1172BB519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0" y="616743"/>
            <a:ext cx="3862197" cy="363467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48BD5A8-902E-46F3-9C9F-F939987C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317715"/>
            <a:ext cx="818159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a:extLst>
              <a:ext uri="{FF2B5EF4-FFF2-40B4-BE49-F238E27FC236}">
                <a16:creationId xmlns:a16="http://schemas.microsoft.com/office/drawing/2014/main" id="{3800B863-FA71-4FFB-9F30-56E95B0D3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203" name="Oval 202">
              <a:extLst>
                <a:ext uri="{FF2B5EF4-FFF2-40B4-BE49-F238E27FC236}">
                  <a16:creationId xmlns:a16="http://schemas.microsoft.com/office/drawing/2014/main" id="{F974AC77-F93C-4C47-8BA3-991BBA2EF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4" name="Oval 203">
              <a:extLst>
                <a:ext uri="{FF2B5EF4-FFF2-40B4-BE49-F238E27FC236}">
                  <a16:creationId xmlns:a16="http://schemas.microsoft.com/office/drawing/2014/main" id="{B170C1A4-4B9C-47A6-981D-0D71C5685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2050" name="Picture 2" descr="https://lh4.googleusercontent.com/t4h6VmAXxRLxLaaaX_XQJGpU9la1_Z-NfpqqYIHKbltmfGxkIZN9nEGBBVgLr2myfw6hf-lMsJE1jFhV9gPGdT_TqzKjfaLA-nNULm8in4i53NZlNUcJ-kMzd0oMBAqT0kRGFvPJVtE">
            <a:extLst>
              <a:ext uri="{FF2B5EF4-FFF2-40B4-BE49-F238E27FC236}">
                <a16:creationId xmlns:a16="http://schemas.microsoft.com/office/drawing/2014/main" id="{DA9967F1-135D-464C-80AF-DBDDD186121B}"/>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316610" y="597755"/>
            <a:ext cx="4432969" cy="36597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3C7F90-5BA5-4044-A288-974C461ED3C7}"/>
              </a:ext>
            </a:extLst>
          </p:cNvPr>
          <p:cNvSpPr txBox="1"/>
          <p:nvPr/>
        </p:nvSpPr>
        <p:spPr>
          <a:xfrm>
            <a:off x="4672070" y="621903"/>
            <a:ext cx="4225834"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70:30 Split Train-Test</a:t>
            </a:r>
          </a:p>
          <a:p>
            <a:pPr marL="457200" indent="-457200">
              <a:buFont typeface="Arial" panose="020B0604020202020204" pitchFamily="34" charset="0"/>
              <a:buChar char="•"/>
            </a:pPr>
            <a:r>
              <a:rPr lang="en-US" sz="2800" dirty="0"/>
              <a:t>Cross Validation</a:t>
            </a:r>
          </a:p>
          <a:p>
            <a:pPr marL="457200" indent="-457200">
              <a:buFont typeface="Arial" panose="020B0604020202020204" pitchFamily="34" charset="0"/>
              <a:buChar char="•"/>
            </a:pPr>
            <a:r>
              <a:rPr lang="en-US" sz="2800" dirty="0"/>
              <a:t>Permutation Feature Importance</a:t>
            </a:r>
          </a:p>
          <a:p>
            <a:pPr marL="457200" indent="-457200">
              <a:buFont typeface="Arial" panose="020B0604020202020204" pitchFamily="34" charset="0"/>
              <a:buChar char="•"/>
            </a:pPr>
            <a:r>
              <a:rPr lang="en-US" sz="2800" dirty="0"/>
              <a:t>Regression Coefficient Determination</a:t>
            </a:r>
          </a:p>
          <a:p>
            <a:endParaRPr lang="en-US" sz="2800" dirty="0"/>
          </a:p>
        </p:txBody>
      </p:sp>
      <p:sp>
        <p:nvSpPr>
          <p:cNvPr id="5" name="TextBox 4">
            <a:extLst>
              <a:ext uri="{FF2B5EF4-FFF2-40B4-BE49-F238E27FC236}">
                <a16:creationId xmlns:a16="http://schemas.microsoft.com/office/drawing/2014/main" id="{416B918D-B8A6-4518-B2F9-7ED4F77F598B}"/>
              </a:ext>
            </a:extLst>
          </p:cNvPr>
          <p:cNvSpPr txBox="1"/>
          <p:nvPr/>
        </p:nvSpPr>
        <p:spPr>
          <a:xfrm>
            <a:off x="1160013" y="-10895"/>
            <a:ext cx="7502784" cy="584775"/>
          </a:xfrm>
          <a:prstGeom prst="rect">
            <a:avLst/>
          </a:prstGeom>
          <a:noFill/>
        </p:spPr>
        <p:txBody>
          <a:bodyPr wrap="square" rtlCol="0">
            <a:spAutoFit/>
          </a:bodyPr>
          <a:lstStyle/>
          <a:p>
            <a:r>
              <a:rPr lang="en-US" sz="3200" dirty="0"/>
              <a:t>Boosted Decision Tree Regression</a:t>
            </a:r>
          </a:p>
        </p:txBody>
      </p:sp>
    </p:spTree>
    <p:extLst>
      <p:ext uri="{BB962C8B-B14F-4D97-AF65-F5344CB8AC3E}">
        <p14:creationId xmlns:p14="http://schemas.microsoft.com/office/powerpoint/2010/main" val="398143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4" name="Table 3">
            <a:extLst>
              <a:ext uri="{FF2B5EF4-FFF2-40B4-BE49-F238E27FC236}">
                <a16:creationId xmlns:a16="http://schemas.microsoft.com/office/drawing/2014/main" id="{A65464D4-0924-417C-8596-E276C7BD42DD}"/>
              </a:ext>
            </a:extLst>
          </p:cNvPr>
          <p:cNvGraphicFramePr>
            <a:graphicFrameLocks noGrp="1"/>
          </p:cNvGraphicFramePr>
          <p:nvPr>
            <p:extLst>
              <p:ext uri="{D42A27DB-BD31-4B8C-83A1-F6EECF244321}">
                <p14:modId xmlns:p14="http://schemas.microsoft.com/office/powerpoint/2010/main" val="767190712"/>
              </p:ext>
            </p:extLst>
          </p:nvPr>
        </p:nvGraphicFramePr>
        <p:xfrm>
          <a:off x="54864" y="44957"/>
          <a:ext cx="9034272" cy="5098542"/>
        </p:xfrm>
        <a:graphic>
          <a:graphicData uri="http://schemas.openxmlformats.org/drawingml/2006/table">
            <a:tbl>
              <a:tblPr firstRow="1" bandRow="1">
                <a:effectLst>
                  <a:outerShdw sx="1000" sy="1000" algn="ctr" rotWithShape="0">
                    <a:srgbClr val="000000">
                      <a:alpha val="43137"/>
                    </a:srgbClr>
                  </a:outerShdw>
                  <a:reflection stA="45000" endPos="0" dir="5400000" sy="-100000" algn="bl" rotWithShape="0"/>
                </a:effectLst>
                <a:tableStyleId>{A5B8D101-C7EF-4E6B-9EFA-AC2D00C93305}</a:tableStyleId>
              </a:tblPr>
              <a:tblGrid>
                <a:gridCol w="3011424">
                  <a:extLst>
                    <a:ext uri="{9D8B030D-6E8A-4147-A177-3AD203B41FA5}">
                      <a16:colId xmlns:a16="http://schemas.microsoft.com/office/drawing/2014/main" val="897751991"/>
                    </a:ext>
                  </a:extLst>
                </a:gridCol>
                <a:gridCol w="3011424">
                  <a:extLst>
                    <a:ext uri="{9D8B030D-6E8A-4147-A177-3AD203B41FA5}">
                      <a16:colId xmlns:a16="http://schemas.microsoft.com/office/drawing/2014/main" val="3432029961"/>
                    </a:ext>
                  </a:extLst>
                </a:gridCol>
                <a:gridCol w="3011424">
                  <a:extLst>
                    <a:ext uri="{9D8B030D-6E8A-4147-A177-3AD203B41FA5}">
                      <a16:colId xmlns:a16="http://schemas.microsoft.com/office/drawing/2014/main" val="1019878936"/>
                    </a:ext>
                  </a:extLst>
                </a:gridCol>
              </a:tblGrid>
              <a:tr h="995153">
                <a:tc>
                  <a:txBody>
                    <a:bodyPr/>
                    <a:lstStyle/>
                    <a:p>
                      <a:pPr algn="ctr"/>
                      <a:r>
                        <a:rPr lang="en-US" sz="2400" dirty="0"/>
                        <a:t>Comparisons</a:t>
                      </a:r>
                    </a:p>
                  </a:txBody>
                  <a:tcPr marL="0">
                    <a:blipFill>
                      <a:blip r:embed="rId7"/>
                      <a:tile tx="0" ty="0" sx="100000" sy="100000" flip="none" algn="tl"/>
                    </a:blipFill>
                  </a:tcPr>
                </a:tc>
                <a:tc>
                  <a:txBody>
                    <a:bodyPr/>
                    <a:lstStyle/>
                    <a:p>
                      <a:pPr algn="ctr"/>
                      <a:r>
                        <a:rPr lang="en-US" sz="2400" dirty="0"/>
                        <a:t>Decision Forest Regression</a:t>
                      </a:r>
                    </a:p>
                  </a:txBody>
                  <a:tcPr marL="0">
                    <a:blipFill>
                      <a:blip r:embed="rId7"/>
                      <a:tile tx="0" ty="0" sx="100000" sy="100000" flip="none" algn="tl"/>
                    </a:blipFill>
                  </a:tcPr>
                </a:tc>
                <a:tc>
                  <a:txBody>
                    <a:bodyPr/>
                    <a:lstStyle/>
                    <a:p>
                      <a:pPr algn="ctr"/>
                      <a:r>
                        <a:rPr lang="en-US" sz="2400" dirty="0"/>
                        <a:t>Boosted Decision Tree Regressions</a:t>
                      </a:r>
                    </a:p>
                  </a:txBody>
                  <a:tcPr marL="0">
                    <a:blipFill>
                      <a:blip r:embed="rId7"/>
                      <a:tile tx="0" ty="0" sx="100000" sy="100000" flip="none" algn="tl"/>
                    </a:blipFill>
                  </a:tcPr>
                </a:tc>
                <a:extLst>
                  <a:ext uri="{0D108BD9-81ED-4DB2-BD59-A6C34878D82A}">
                    <a16:rowId xmlns:a16="http://schemas.microsoft.com/office/drawing/2014/main" val="1515177356"/>
                  </a:ext>
                </a:extLst>
              </a:tr>
              <a:tr h="613893">
                <a:tc>
                  <a:txBody>
                    <a:bodyPr/>
                    <a:lstStyle/>
                    <a:p>
                      <a:pPr algn="ctr"/>
                      <a:r>
                        <a:rPr lang="en-US" sz="2400" dirty="0"/>
                        <a:t>Mean Absolute Value</a:t>
                      </a:r>
                    </a:p>
                  </a:txBody>
                  <a:tcPr marL="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0.952309</a:t>
                      </a:r>
                      <a:endParaRPr lang="en-US" sz="2800" dirty="0">
                        <a:solidFill>
                          <a:srgbClr val="C00000"/>
                        </a:solidFill>
                        <a:effectLst/>
                      </a:endParaRPr>
                    </a:p>
                  </a:txBody>
                  <a:tcPr marL="0" marR="76200" marT="76200" marB="76200">
                    <a:blipFill>
                      <a:blip r:embed="rId7"/>
                      <a:tile tx="0" ty="0" sx="100000" sy="100000" flip="none" algn="tl"/>
                    </a:blipFill>
                  </a:tcPr>
                </a:tc>
                <a:tc>
                  <a:txBody>
                    <a:bodyPr/>
                    <a:lstStyle/>
                    <a:p>
                      <a:pPr algn="ctr" rtl="0" fontAlgn="t">
                        <a:spcBef>
                          <a:spcPts val="0"/>
                        </a:spcBef>
                        <a:spcAft>
                          <a:spcPts val="0"/>
                        </a:spcAft>
                      </a:pPr>
                      <a:r>
                        <a:rPr lang="en-US" sz="2800" b="0" i="0" u="none" strike="noStrike">
                          <a:solidFill>
                            <a:srgbClr val="C00000"/>
                          </a:solidFill>
                          <a:effectLst/>
                          <a:latin typeface="Arial" panose="020B0604020202020204" pitchFamily="34" charset="0"/>
                        </a:rPr>
                        <a:t>0.73024</a:t>
                      </a:r>
                      <a:endParaRPr lang="en-US" sz="2800">
                        <a:solidFill>
                          <a:srgbClr val="C00000"/>
                        </a:solidFill>
                        <a:effectLst/>
                      </a:endParaRPr>
                    </a:p>
                  </a:txBody>
                  <a:tcPr marL="0" marR="76200" marT="76200" marB="76200">
                    <a:blipFill>
                      <a:blip r:embed="rId7"/>
                      <a:tile tx="0" ty="0" sx="100000" sy="100000" flip="none" algn="tl"/>
                    </a:blipFill>
                  </a:tcPr>
                </a:tc>
                <a:extLst>
                  <a:ext uri="{0D108BD9-81ED-4DB2-BD59-A6C34878D82A}">
                    <a16:rowId xmlns:a16="http://schemas.microsoft.com/office/drawing/2014/main" val="159906505"/>
                  </a:ext>
                </a:extLst>
              </a:tr>
              <a:tr h="872374">
                <a:tc>
                  <a:txBody>
                    <a:bodyPr/>
                    <a:lstStyle/>
                    <a:p>
                      <a:pPr algn="ctr"/>
                      <a:r>
                        <a:rPr lang="en-US" sz="2400" dirty="0"/>
                        <a:t>Root Mean Squared Error</a:t>
                      </a:r>
                    </a:p>
                  </a:txBody>
                  <a:tcPr marL="0">
                    <a:blipFill>
                      <a:blip r:embed="rId7"/>
                      <a:tile tx="0" ty="0" sx="100000" sy="100000" flip="none" algn="tl"/>
                    </a:blipFill>
                  </a:tcPr>
                </a:tc>
                <a:tc>
                  <a:txBody>
                    <a:bodyPr/>
                    <a:lstStyle/>
                    <a:p>
                      <a:pPr algn="ctr" rtl="0" fontAlgn="t">
                        <a:spcBef>
                          <a:spcPts val="0"/>
                        </a:spcBef>
                        <a:spcAft>
                          <a:spcPts val="0"/>
                        </a:spcAft>
                      </a:pPr>
                      <a:r>
                        <a:rPr lang="en-US" sz="2800" b="0" i="0" u="none" strike="noStrike">
                          <a:solidFill>
                            <a:srgbClr val="C00000"/>
                          </a:solidFill>
                          <a:effectLst/>
                          <a:latin typeface="Arial" panose="020B0604020202020204" pitchFamily="34" charset="0"/>
                        </a:rPr>
                        <a:t>1.143721</a:t>
                      </a:r>
                      <a:endParaRPr lang="en-US" sz="2800">
                        <a:solidFill>
                          <a:srgbClr val="C00000"/>
                        </a:solidFill>
                        <a:effectLst/>
                      </a:endParaRPr>
                    </a:p>
                  </a:txBody>
                  <a:tcPr marL="0" marR="76200" marT="76200" marB="76200">
                    <a:blipFill>
                      <a:blip r:embed="rId7"/>
                      <a:tile tx="0" ty="0" sx="100000" sy="100000" flip="none" algn="tl"/>
                    </a:blipFill>
                  </a:tcPr>
                </a:tc>
                <a:tc>
                  <a:txBody>
                    <a:bodyPr/>
                    <a:lstStyle/>
                    <a:p>
                      <a:pPr algn="ctr" rtl="0" fontAlgn="t">
                        <a:spcBef>
                          <a:spcPts val="0"/>
                        </a:spcBef>
                        <a:spcAft>
                          <a:spcPts val="0"/>
                        </a:spcAft>
                      </a:pPr>
                      <a:r>
                        <a:rPr lang="en-US" sz="2800" b="0" i="0" u="none" strike="noStrike">
                          <a:solidFill>
                            <a:srgbClr val="C00000"/>
                          </a:solidFill>
                          <a:effectLst/>
                          <a:latin typeface="Arial" panose="020B0604020202020204" pitchFamily="34" charset="0"/>
                        </a:rPr>
                        <a:t>0.903232</a:t>
                      </a:r>
                      <a:endParaRPr lang="en-US" sz="2800">
                        <a:solidFill>
                          <a:srgbClr val="C00000"/>
                        </a:solidFill>
                        <a:effectLst/>
                      </a:endParaRPr>
                    </a:p>
                  </a:txBody>
                  <a:tcPr marL="0" marR="76200" marT="76200" marB="76200">
                    <a:blipFill>
                      <a:blip r:embed="rId7"/>
                      <a:tile tx="0" ty="0" sx="100000" sy="100000" flip="none" algn="tl"/>
                    </a:blipFill>
                  </a:tcPr>
                </a:tc>
                <a:extLst>
                  <a:ext uri="{0D108BD9-81ED-4DB2-BD59-A6C34878D82A}">
                    <a16:rowId xmlns:a16="http://schemas.microsoft.com/office/drawing/2014/main" val="906091703"/>
                  </a:ext>
                </a:extLst>
              </a:tr>
              <a:tr h="872374">
                <a:tc>
                  <a:txBody>
                    <a:bodyPr/>
                    <a:lstStyle/>
                    <a:p>
                      <a:pPr algn="ctr"/>
                      <a:r>
                        <a:rPr lang="en-US" sz="2400" dirty="0"/>
                        <a:t>Relative Absolute Error</a:t>
                      </a:r>
                    </a:p>
                  </a:txBody>
                  <a:tcPr marL="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0.96286</a:t>
                      </a:r>
                      <a:endParaRPr lang="en-US" sz="2800" dirty="0">
                        <a:solidFill>
                          <a:srgbClr val="C00000"/>
                        </a:solidFill>
                        <a:effectLst/>
                      </a:endParaRPr>
                    </a:p>
                  </a:txBody>
                  <a:tcPr marL="0" marR="76200" marT="76200" marB="76200">
                    <a:blipFill>
                      <a:blip r:embed="rId7"/>
                      <a:tile tx="0" ty="0" sx="100000" sy="100000" flip="none" algn="tl"/>
                    </a:blipFill>
                  </a:tcPr>
                </a:tc>
                <a:tc>
                  <a:txBody>
                    <a:bodyPr/>
                    <a:lstStyle/>
                    <a:p>
                      <a:pPr algn="ctr" rtl="0" fontAlgn="t">
                        <a:spcBef>
                          <a:spcPts val="0"/>
                        </a:spcBef>
                        <a:spcAft>
                          <a:spcPts val="0"/>
                        </a:spcAft>
                      </a:pPr>
                      <a:r>
                        <a:rPr lang="en-US" sz="2800" b="0" i="0" u="none" strike="noStrike">
                          <a:solidFill>
                            <a:srgbClr val="C00000"/>
                          </a:solidFill>
                          <a:effectLst/>
                          <a:latin typeface="Arial" panose="020B0604020202020204" pitchFamily="34" charset="0"/>
                        </a:rPr>
                        <a:t>0.77431</a:t>
                      </a:r>
                      <a:endParaRPr lang="en-US" sz="2800">
                        <a:solidFill>
                          <a:srgbClr val="C00000"/>
                        </a:solidFill>
                        <a:effectLst/>
                      </a:endParaRPr>
                    </a:p>
                  </a:txBody>
                  <a:tcPr marL="0" marR="76200" marT="76200" marB="76200">
                    <a:blipFill>
                      <a:blip r:embed="rId7"/>
                      <a:tile tx="0" ty="0" sx="100000" sy="100000" flip="none" algn="tl"/>
                    </a:blipFill>
                  </a:tcPr>
                </a:tc>
                <a:extLst>
                  <a:ext uri="{0D108BD9-81ED-4DB2-BD59-A6C34878D82A}">
                    <a16:rowId xmlns:a16="http://schemas.microsoft.com/office/drawing/2014/main" val="2992503116"/>
                  </a:ext>
                </a:extLst>
              </a:tr>
              <a:tr h="872374">
                <a:tc>
                  <a:txBody>
                    <a:bodyPr/>
                    <a:lstStyle/>
                    <a:p>
                      <a:pPr algn="ctr"/>
                      <a:r>
                        <a:rPr lang="en-US" sz="2400" dirty="0"/>
                        <a:t>Relative Squared Error</a:t>
                      </a:r>
                    </a:p>
                  </a:txBody>
                  <a:tcPr marL="0">
                    <a:blipFill>
                      <a:blip r:embed="rId7"/>
                      <a:tile tx="0" ty="0" sx="100000" sy="100000" flip="none" algn="tl"/>
                    </a:blipFill>
                  </a:tcPr>
                </a:tc>
                <a:tc>
                  <a:txBody>
                    <a:bodyPr/>
                    <a:lstStyle/>
                    <a:p>
                      <a:pPr algn="ctr" rtl="0" fontAlgn="t">
                        <a:spcBef>
                          <a:spcPts val="0"/>
                        </a:spcBef>
                        <a:spcAft>
                          <a:spcPts val="0"/>
                        </a:spcAft>
                      </a:pPr>
                      <a:r>
                        <a:rPr lang="en-US" sz="2800" b="0" i="0" u="none" strike="noStrike">
                          <a:solidFill>
                            <a:srgbClr val="C00000"/>
                          </a:solidFill>
                          <a:effectLst/>
                          <a:latin typeface="Arial" panose="020B0604020202020204" pitchFamily="34" charset="0"/>
                        </a:rPr>
                        <a:t>0.902967</a:t>
                      </a:r>
                      <a:endParaRPr lang="en-US" sz="2800">
                        <a:solidFill>
                          <a:srgbClr val="C00000"/>
                        </a:solidFill>
                        <a:effectLst/>
                      </a:endParaRPr>
                    </a:p>
                  </a:txBody>
                  <a:tcPr marL="0" marR="76200" marT="76200" marB="76200">
                    <a:blipFill>
                      <a:blip r:embed="rId7"/>
                      <a:tile tx="0" ty="0" sx="100000" sy="100000" flip="none" algn="tl"/>
                    </a:blipFill>
                  </a:tcPr>
                </a:tc>
                <a:tc>
                  <a:txBody>
                    <a:bodyPr/>
                    <a:lstStyle/>
                    <a:p>
                      <a:pPr algn="ctr" rtl="0" fontAlgn="t">
                        <a:spcBef>
                          <a:spcPts val="0"/>
                        </a:spcBef>
                        <a:spcAft>
                          <a:spcPts val="0"/>
                        </a:spcAft>
                      </a:pPr>
                      <a:r>
                        <a:rPr lang="en-US" sz="2800" b="0" i="0" u="none" strike="noStrike">
                          <a:solidFill>
                            <a:srgbClr val="C00000"/>
                          </a:solidFill>
                          <a:effectLst/>
                          <a:latin typeface="Arial" panose="020B0604020202020204" pitchFamily="34" charset="0"/>
                        </a:rPr>
                        <a:t>0.602112</a:t>
                      </a:r>
                      <a:endParaRPr lang="en-US" sz="2800">
                        <a:solidFill>
                          <a:srgbClr val="C00000"/>
                        </a:solidFill>
                        <a:effectLst/>
                      </a:endParaRPr>
                    </a:p>
                  </a:txBody>
                  <a:tcPr marL="0" marR="76200" marT="76200" marB="76200">
                    <a:blipFill>
                      <a:blip r:embed="rId7"/>
                      <a:tile tx="0" ty="0" sx="100000" sy="100000" flip="none" algn="tl"/>
                    </a:blipFill>
                  </a:tcPr>
                </a:tc>
                <a:extLst>
                  <a:ext uri="{0D108BD9-81ED-4DB2-BD59-A6C34878D82A}">
                    <a16:rowId xmlns:a16="http://schemas.microsoft.com/office/drawing/2014/main" val="2583936696"/>
                  </a:ext>
                </a:extLst>
              </a:tr>
              <a:tr h="872374">
                <a:tc>
                  <a:txBody>
                    <a:bodyPr/>
                    <a:lstStyle/>
                    <a:p>
                      <a:pPr algn="ctr"/>
                      <a:r>
                        <a:rPr lang="en-US" sz="2400" dirty="0"/>
                        <a:t>Coefficient of Determination</a:t>
                      </a:r>
                    </a:p>
                  </a:txBody>
                  <a:tcPr marL="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0.097033</a:t>
                      </a:r>
                      <a:endParaRPr lang="en-US" sz="2800" dirty="0">
                        <a:solidFill>
                          <a:srgbClr val="C00000"/>
                        </a:solidFill>
                        <a:effectLst/>
                      </a:endParaRPr>
                    </a:p>
                  </a:txBody>
                  <a:tcPr marL="0" marR="76200" marT="76200" marB="76200">
                    <a:blipFill>
                      <a:blip r:embed="rId7"/>
                      <a:tile tx="0" ty="0" sx="100000" sy="100000" flip="none" algn="tl"/>
                    </a:blipFill>
                  </a:tcPr>
                </a:tc>
                <a:tc>
                  <a:txBody>
                    <a:bodyPr/>
                    <a:lstStyle/>
                    <a:p>
                      <a:pPr algn="ctr" rtl="0" fontAlgn="t">
                        <a:spcBef>
                          <a:spcPts val="0"/>
                        </a:spcBef>
                        <a:spcAft>
                          <a:spcPts val="0"/>
                        </a:spcAft>
                      </a:pPr>
                      <a:r>
                        <a:rPr lang="en-US" sz="2800" b="0" i="0" u="none" strike="noStrike" dirty="0">
                          <a:solidFill>
                            <a:srgbClr val="C00000"/>
                          </a:solidFill>
                          <a:effectLst/>
                          <a:latin typeface="Arial" panose="020B0604020202020204" pitchFamily="34" charset="0"/>
                        </a:rPr>
                        <a:t>0.397888</a:t>
                      </a:r>
                      <a:endParaRPr lang="en-US" sz="2800" dirty="0">
                        <a:solidFill>
                          <a:srgbClr val="C00000"/>
                        </a:solidFill>
                        <a:effectLst/>
                      </a:endParaRPr>
                    </a:p>
                  </a:txBody>
                  <a:tcPr marL="0" marR="76200" marT="76200" marB="76200">
                    <a:blipFill>
                      <a:blip r:embed="rId7"/>
                      <a:tile tx="0" ty="0" sx="100000" sy="100000" flip="none" algn="tl"/>
                    </a:blipFill>
                  </a:tcPr>
                </a:tc>
                <a:extLst>
                  <a:ext uri="{0D108BD9-81ED-4DB2-BD59-A6C34878D82A}">
                    <a16:rowId xmlns:a16="http://schemas.microsoft.com/office/drawing/2014/main" val="3450497280"/>
                  </a:ext>
                </a:extLst>
              </a:tr>
            </a:tbl>
          </a:graphicData>
        </a:graphic>
      </p:graphicFrame>
    </p:spTree>
    <p:extLst>
      <p:ext uri="{BB962C8B-B14F-4D97-AF65-F5344CB8AC3E}">
        <p14:creationId xmlns:p14="http://schemas.microsoft.com/office/powerpoint/2010/main" val="251114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35" name="Rectangle 134">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1" name="Group 140">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42" name="Oval 141">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43" name="Oval 142">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45" name="Rectangle 144">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7" name="Rectangle 146">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68A6B0-601B-41E2-BF8D-56D5D2B9EB96}"/>
              </a:ext>
            </a:extLst>
          </p:cNvPr>
          <p:cNvSpPr txBox="1"/>
          <p:nvPr/>
        </p:nvSpPr>
        <p:spPr>
          <a:xfrm>
            <a:off x="6150076" y="1074167"/>
            <a:ext cx="2113813" cy="251848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3600" cap="all">
                <a:blipFill dpi="0" rotWithShape="1">
                  <a:blip r:embed="rId5">
                    <a:extLst/>
                  </a:blip>
                  <a:srcRect/>
                  <a:tile tx="6350" ty="-127000" sx="65000" sy="64000" flip="none" algn="tl"/>
                </a:blipFill>
                <a:latin typeface="+mj-lt"/>
                <a:ea typeface="+mj-ea"/>
                <a:cs typeface="+mj-cs"/>
              </a:rPr>
              <a:t>Cross Validation</a:t>
            </a:r>
          </a:p>
        </p:txBody>
      </p:sp>
      <p:sp>
        <p:nvSpPr>
          <p:cNvPr id="151" name="Rectangle 150">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54" name="Oval 153">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5" name="Oval 154">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074" name="Picture 2" descr="https://lh6.googleusercontent.com/Jr6Aptb33ZbXGjeLMYRnWbSfUGoFwwpYHaU4e1a4iY41-qnigiiiDvnVEhBICgwv4SMaHChBJg_cs_GdYhA9nIrAFkvE9LSgulMfoAVUlWivrQw3Eunj-pCVklbyUQUn2cCz4Neg0zA">
            <a:extLst>
              <a:ext uri="{FF2B5EF4-FFF2-40B4-BE49-F238E27FC236}">
                <a16:creationId xmlns:a16="http://schemas.microsoft.com/office/drawing/2014/main" id="{5C818354-718A-4C16-9413-4EB51A76591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 b="638"/>
          <a:stretch/>
        </p:blipFill>
        <p:spPr bwMode="auto">
          <a:xfrm>
            <a:off x="346693" y="824258"/>
            <a:ext cx="5526875" cy="34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10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4"/>
          <p:cNvSpPr txBox="1">
            <a:spLocks noGrp="1"/>
          </p:cNvSpPr>
          <p:nvPr>
            <p:ph type="title"/>
          </p:nvPr>
        </p:nvSpPr>
        <p:spPr>
          <a:xfrm>
            <a:off x="286710" y="363474"/>
            <a:ext cx="5057883" cy="120700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3600" b="1" u="sng" dirty="0">
                <a:sym typeface="Arial"/>
              </a:rPr>
              <a:t>Our Goal:</a:t>
            </a:r>
          </a:p>
        </p:txBody>
      </p:sp>
      <p:sp>
        <p:nvSpPr>
          <p:cNvPr id="141" name="Google Shape;141;p14"/>
          <p:cNvSpPr txBox="1">
            <a:spLocks noGrp="1"/>
          </p:cNvSpPr>
          <p:nvPr>
            <p:ph type="body" idx="1"/>
          </p:nvPr>
        </p:nvSpPr>
        <p:spPr>
          <a:xfrm>
            <a:off x="286709" y="1322615"/>
            <a:ext cx="5057884" cy="3670650"/>
          </a:xfrm>
          <a:prstGeom prst="rect">
            <a:avLst/>
          </a:prstGeom>
        </p:spPr>
        <p:txBody>
          <a:bodyPr spcFirstLastPara="1" vert="horz" lIns="91440" tIns="45720" rIns="91440" bIns="45720" rtlCol="0" anchorCtr="0">
            <a:normAutofit fontScale="85000" lnSpcReduction="10000"/>
          </a:bodyPr>
          <a:lstStyle/>
          <a:p>
            <a:pPr marL="0" lvl="0" indent="-182880" defTabSz="914400">
              <a:spcBef>
                <a:spcPts val="0"/>
              </a:spcBef>
              <a:spcAft>
                <a:spcPts val="0"/>
              </a:spcAft>
              <a:buSzPct val="85000"/>
              <a:buFont typeface="Wingdings" pitchFamily="2" charset="2"/>
              <a:buChar char="§"/>
            </a:pPr>
            <a:endParaRPr lang="en-US" sz="1400" dirty="0">
              <a:sym typeface="Arial"/>
            </a:endParaRPr>
          </a:p>
          <a:p>
            <a:pPr marL="0" lvl="0" indent="-182880" defTabSz="914400">
              <a:spcBef>
                <a:spcPts val="0"/>
              </a:spcBef>
              <a:spcAft>
                <a:spcPts val="0"/>
              </a:spcAft>
              <a:buSzPct val="85000"/>
              <a:buFont typeface="Wingdings" pitchFamily="2" charset="2"/>
              <a:buChar char="§"/>
            </a:pPr>
            <a:endParaRPr lang="en-US" sz="1400" dirty="0">
              <a:sym typeface="Arial"/>
            </a:endParaRPr>
          </a:p>
          <a:p>
            <a:pPr marL="0" indent="0" defTabSz="914400">
              <a:buSzPct val="85000"/>
              <a:buNone/>
            </a:pPr>
            <a:r>
              <a:rPr lang="en-US" sz="2800" dirty="0">
                <a:sym typeface="Arial"/>
              </a:rPr>
              <a:t>Predict &amp; Classify Emergency “Call Type” For the </a:t>
            </a:r>
          </a:p>
          <a:p>
            <a:pPr marL="0" indent="0" defTabSz="914400">
              <a:buSzPct val="85000"/>
              <a:buNone/>
            </a:pPr>
            <a:r>
              <a:rPr lang="en-US" sz="2800" dirty="0">
                <a:sym typeface="Arial"/>
              </a:rPr>
              <a:t>Fire Department of San Francisco.</a:t>
            </a:r>
          </a:p>
          <a:p>
            <a:pPr marL="0" indent="0" defTabSz="914400">
              <a:buSzPct val="85000"/>
              <a:buNone/>
            </a:pPr>
            <a:endParaRPr lang="en-US" sz="2800" dirty="0">
              <a:sym typeface="Arial"/>
            </a:endParaRPr>
          </a:p>
          <a:p>
            <a:pPr indent="-457200" defTabSz="914400">
              <a:buSzPct val="85000"/>
              <a:buFont typeface="Wingdings" panose="05000000000000000000" pitchFamily="2" charset="2"/>
              <a:buChar char="v"/>
            </a:pPr>
            <a:r>
              <a:rPr lang="en-US" sz="2800" dirty="0">
                <a:sym typeface="Arial"/>
              </a:rPr>
              <a:t>Explosion</a:t>
            </a:r>
          </a:p>
          <a:p>
            <a:pPr indent="-457200" defTabSz="914400">
              <a:buSzPct val="85000"/>
              <a:buFont typeface="Wingdings" panose="05000000000000000000" pitchFamily="2" charset="2"/>
              <a:buChar char="v"/>
            </a:pPr>
            <a:r>
              <a:rPr lang="en-US" sz="2800" dirty="0">
                <a:sym typeface="Arial"/>
              </a:rPr>
              <a:t>Fuel Spill</a:t>
            </a:r>
          </a:p>
          <a:p>
            <a:pPr indent="-457200" defTabSz="914400">
              <a:buSzPct val="85000"/>
              <a:buFont typeface="Wingdings" panose="05000000000000000000" pitchFamily="2" charset="2"/>
              <a:buChar char="v"/>
            </a:pPr>
            <a:r>
              <a:rPr lang="en-US" sz="2800" dirty="0">
                <a:sym typeface="Arial"/>
              </a:rPr>
              <a:t>Gas Leak </a:t>
            </a:r>
          </a:p>
          <a:p>
            <a:pPr indent="-457200" defTabSz="914400">
              <a:buSzPct val="85000"/>
              <a:buFont typeface="Wingdings" panose="05000000000000000000" pitchFamily="2" charset="2"/>
              <a:buChar char="v"/>
            </a:pPr>
            <a:r>
              <a:rPr lang="en-US" sz="2800" dirty="0">
                <a:sym typeface="Arial"/>
              </a:rPr>
              <a:t>Outside Fire</a:t>
            </a:r>
          </a:p>
          <a:p>
            <a:pPr indent="-457200" defTabSz="914400">
              <a:buSzPct val="85000"/>
              <a:buFont typeface="Wingdings" panose="05000000000000000000" pitchFamily="2" charset="2"/>
              <a:buChar char="v"/>
            </a:pPr>
            <a:r>
              <a:rPr lang="en-US" sz="2800" dirty="0">
                <a:sym typeface="Arial"/>
              </a:rPr>
              <a:t>Water Rescue</a:t>
            </a:r>
          </a:p>
          <a:p>
            <a:pPr lvl="0" indent="-457200" defTabSz="914400">
              <a:spcBef>
                <a:spcPts val="0"/>
              </a:spcBef>
              <a:spcAft>
                <a:spcPts val="0"/>
              </a:spcAft>
              <a:buSzPct val="85000"/>
              <a:buFont typeface="Wingdings" panose="05000000000000000000" pitchFamily="2" charset="2"/>
              <a:buChar char="v"/>
            </a:pPr>
            <a:r>
              <a:rPr lang="en-US" sz="2800" dirty="0">
                <a:sym typeface="Arial"/>
              </a:rPr>
              <a:t>Traffic Collision</a:t>
            </a:r>
          </a:p>
          <a:p>
            <a:pPr lvl="0" indent="-457200" defTabSz="914400">
              <a:spcBef>
                <a:spcPts val="0"/>
              </a:spcBef>
              <a:spcAft>
                <a:spcPts val="0"/>
              </a:spcAft>
              <a:buSzPct val="85000"/>
              <a:buFont typeface="Wingdings" panose="05000000000000000000" pitchFamily="2" charset="2"/>
              <a:buChar char="v"/>
            </a:pPr>
            <a:r>
              <a:rPr lang="en-US" sz="2800" dirty="0">
                <a:sym typeface="Arial"/>
              </a:rPr>
              <a:t>“Other”</a:t>
            </a:r>
            <a:endParaRPr lang="en-US" sz="1400" dirty="0">
              <a:sym typeface="Arial"/>
            </a:endParaRPr>
          </a:p>
          <a:p>
            <a:pPr marL="0" lvl="0" indent="-182880" defTabSz="914400">
              <a:spcBef>
                <a:spcPts val="0"/>
              </a:spcBef>
              <a:spcAft>
                <a:spcPts val="1600"/>
              </a:spcAft>
              <a:buSzPct val="85000"/>
              <a:buFont typeface="Wingdings" pitchFamily="2" charset="2"/>
              <a:buChar char="§"/>
            </a:pPr>
            <a:endParaRPr lang="en-US" sz="1400" dirty="0"/>
          </a:p>
        </p:txBody>
      </p:sp>
      <p:pic>
        <p:nvPicPr>
          <p:cNvPr id="142" name="Google Shape;142;p14"/>
          <p:cNvPicPr preferRelativeResize="0"/>
          <p:nvPr/>
        </p:nvPicPr>
        <p:blipFill rotWithShape="1">
          <a:blip r:embed="rId7">
            <a:extLst/>
          </a:blip>
          <a:srcRect l="18538" r="13706" b="1"/>
          <a:stretch/>
        </p:blipFill>
        <p:spPr>
          <a:xfrm>
            <a:off x="5658955" y="10"/>
            <a:ext cx="3485045" cy="5143490"/>
          </a:xfrm>
          <a:prstGeom prst="rect">
            <a:avLst/>
          </a:prstGeom>
          <a:noFill/>
        </p:spPr>
      </p:pic>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78" name="Oval 7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9" name="Oval 7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81" name="Rectangle 80">
            <a:extLst>
              <a:ext uri="{FF2B5EF4-FFF2-40B4-BE49-F238E27FC236}">
                <a16:creationId xmlns:a16="http://schemas.microsoft.com/office/drawing/2014/main" id="{FF0965A7-524A-44F1-B044-48411EA4F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58EE5433-7B78-4432-965F-8790C3F4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89930"/>
            <a:ext cx="8181594" cy="6051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F7AAA96-ECD9-48EA-B942-1172BB519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0" y="616743"/>
            <a:ext cx="3862197" cy="363467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0ECDAC-E80E-4F3E-9978-56E520D31EDE}"/>
              </a:ext>
            </a:extLst>
          </p:cNvPr>
          <p:cNvSpPr txBox="1"/>
          <p:nvPr/>
        </p:nvSpPr>
        <p:spPr>
          <a:xfrm>
            <a:off x="5034915" y="790575"/>
            <a:ext cx="3461385" cy="280207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6000" cap="all">
                <a:blipFill dpi="0" rotWithShape="1">
                  <a:blip r:embed="rId4">
                    <a:extLst/>
                  </a:blip>
                  <a:srcRect/>
                  <a:tile tx="6350" ty="-127000" sx="65000" sy="64000" flip="none" algn="tl"/>
                </a:blipFill>
                <a:latin typeface="+mj-lt"/>
                <a:ea typeface="+mj-ea"/>
                <a:cs typeface="+mj-cs"/>
              </a:rPr>
              <a:t>Support Vector Mechanism</a:t>
            </a:r>
          </a:p>
        </p:txBody>
      </p:sp>
      <p:sp>
        <p:nvSpPr>
          <p:cNvPr id="87" name="Rectangle 86">
            <a:extLst>
              <a:ext uri="{FF2B5EF4-FFF2-40B4-BE49-F238E27FC236}">
                <a16:creationId xmlns:a16="http://schemas.microsoft.com/office/drawing/2014/main" id="{248BD5A8-902E-46F3-9C9F-F939987C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317715"/>
            <a:ext cx="818159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3800B863-FA71-4FFB-9F30-56E95B0D3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90" name="Oval 89">
              <a:extLst>
                <a:ext uri="{FF2B5EF4-FFF2-40B4-BE49-F238E27FC236}">
                  <a16:creationId xmlns:a16="http://schemas.microsoft.com/office/drawing/2014/main" id="{F974AC77-F93C-4C47-8BA3-991BBA2EF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B170C1A4-4B9C-47A6-981D-0D71C5685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146" name="Picture 2" descr="image.png">
            <a:extLst>
              <a:ext uri="{FF2B5EF4-FFF2-40B4-BE49-F238E27FC236}">
                <a16:creationId xmlns:a16="http://schemas.microsoft.com/office/drawing/2014/main" id="{18C87D17-0D99-4C2D-9CE2-4828469D7B4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70758" y="400889"/>
            <a:ext cx="3450925" cy="32870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image.png">
            <a:extLst>
              <a:ext uri="{FF2B5EF4-FFF2-40B4-BE49-F238E27FC236}">
                <a16:creationId xmlns:a16="http://schemas.microsoft.com/office/drawing/2014/main" id="{42F24DC1-A8F6-462E-9856-86BCD096FB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532" y="3637845"/>
            <a:ext cx="4572000"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839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7" name="Group 76">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78" name="Oval 77">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79" name="Oval 78">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81" name="Rectangle 80">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5FD3FE-0509-45FF-801F-F81775AFEBAE}"/>
              </a:ext>
            </a:extLst>
          </p:cNvPr>
          <p:cNvSpPr txBox="1"/>
          <p:nvPr/>
        </p:nvSpPr>
        <p:spPr>
          <a:xfrm>
            <a:off x="6150076" y="1074167"/>
            <a:ext cx="2113813" cy="251848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3600" cap="all">
                <a:blipFill dpi="0" rotWithShape="1">
                  <a:blip r:embed="rId4">
                    <a:extLst/>
                  </a:blip>
                  <a:srcRect/>
                  <a:tile tx="6350" ty="-127000" sx="65000" sy="64000" flip="none" algn="tl"/>
                </a:blipFill>
                <a:latin typeface="+mj-lt"/>
                <a:ea typeface="+mj-ea"/>
                <a:cs typeface="+mj-cs"/>
              </a:rPr>
              <a:t>Logistic Regression</a:t>
            </a:r>
          </a:p>
        </p:txBody>
      </p:sp>
      <p:sp>
        <p:nvSpPr>
          <p:cNvPr id="87" name="Rectangle 86">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90" name="Oval 89">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7170" name="Picture 2" descr="image.png">
            <a:extLst>
              <a:ext uri="{FF2B5EF4-FFF2-40B4-BE49-F238E27FC236}">
                <a16:creationId xmlns:a16="http://schemas.microsoft.com/office/drawing/2014/main" id="{493459AD-3AE1-48DF-BE43-06C8119DA7D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801" r="1" b="28362"/>
          <a:stretch/>
        </p:blipFill>
        <p:spPr bwMode="auto">
          <a:xfrm>
            <a:off x="668838" y="756248"/>
            <a:ext cx="4985547" cy="30987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image.png">
            <a:extLst>
              <a:ext uri="{FF2B5EF4-FFF2-40B4-BE49-F238E27FC236}">
                <a16:creationId xmlns:a16="http://schemas.microsoft.com/office/drawing/2014/main" id="{CF40B39C-28C4-41EE-B2FD-C0B2C44F7E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3441" y="3850384"/>
            <a:ext cx="3989739" cy="107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68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117" name="Group 106">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08" name="Oval 107">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9" name="Oval 108">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18" name="Rectangle 11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1509969"/>
            <a:ext cx="7543800" cy="6051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extBox 5">
            <a:extLst>
              <a:ext uri="{FF2B5EF4-FFF2-40B4-BE49-F238E27FC236}">
                <a16:creationId xmlns:a16="http://schemas.microsoft.com/office/drawing/2014/main" id="{B9E41302-2A07-4BFF-8C39-A70CBB88265D}"/>
              </a:ext>
            </a:extLst>
          </p:cNvPr>
          <p:cNvGraphicFramePr/>
          <p:nvPr>
            <p:extLst>
              <p:ext uri="{D42A27DB-BD31-4B8C-83A1-F6EECF244321}">
                <p14:modId xmlns:p14="http://schemas.microsoft.com/office/powerpoint/2010/main" val="1265646817"/>
              </p:ext>
            </p:extLst>
          </p:nvPr>
        </p:nvGraphicFramePr>
        <p:xfrm>
          <a:off x="243840" y="756775"/>
          <a:ext cx="8900160" cy="49728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le 1">
            <a:extLst>
              <a:ext uri="{FF2B5EF4-FFF2-40B4-BE49-F238E27FC236}">
                <a16:creationId xmlns:a16="http://schemas.microsoft.com/office/drawing/2014/main" id="{B7021EE9-85D3-425B-BE1B-819EBE5C9EB3}"/>
              </a:ext>
            </a:extLst>
          </p:cNvPr>
          <p:cNvSpPr/>
          <p:nvPr/>
        </p:nvSpPr>
        <p:spPr>
          <a:xfrm>
            <a:off x="2391146" y="-143691"/>
            <a:ext cx="4605548" cy="646331"/>
          </a:xfrm>
          <a:prstGeom prst="rect">
            <a:avLst/>
          </a:prstGeom>
        </p:spPr>
        <p:txBody>
          <a:bodyPr wrap="square">
            <a:spAutoFit/>
          </a:bodyPr>
          <a:lstStyle/>
          <a:p>
            <a:r>
              <a:rPr lang="en-US" sz="3600" b="1" u="sng" dirty="0">
                <a:solidFill>
                  <a:srgbClr val="C00000"/>
                </a:solidFill>
              </a:rPr>
              <a:t>Challenges Faced</a:t>
            </a:r>
          </a:p>
        </p:txBody>
      </p:sp>
    </p:spTree>
    <p:extLst>
      <p:ext uri="{BB962C8B-B14F-4D97-AF65-F5344CB8AC3E}">
        <p14:creationId xmlns:p14="http://schemas.microsoft.com/office/powerpoint/2010/main" val="904521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96" name="Group 95">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7" name="Oval 96">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8" name="Oval 97">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00" name="Rectangle 9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Rectangle 10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CE68A6B0-601B-41E2-BF8D-56D5D2B9EB96}"/>
              </a:ext>
            </a:extLst>
          </p:cNvPr>
          <p:cNvSpPr txBox="1"/>
          <p:nvPr/>
        </p:nvSpPr>
        <p:spPr>
          <a:xfrm>
            <a:off x="190218" y="1634008"/>
            <a:ext cx="8763564" cy="3547614"/>
          </a:xfrm>
          <a:prstGeom prst="rect">
            <a:avLst/>
          </a:prstGeom>
        </p:spPr>
        <p:txBody>
          <a:bodyPr vert="horz" lIns="91440" tIns="45720" rIns="91440" bIns="45720" rtlCol="0">
            <a:noAutofit/>
          </a:bodyPr>
          <a:lstStyle/>
          <a:p>
            <a:r>
              <a:rPr lang="en-US" sz="2800" dirty="0"/>
              <a:t>Achieved 90% accuracy for Testing dataset in predicting the ‘call type’ for incoming calls for San Francisco Fire department.</a:t>
            </a:r>
          </a:p>
          <a:p>
            <a:endParaRPr lang="en-US" sz="2800" dirty="0"/>
          </a:p>
          <a:p>
            <a:r>
              <a:rPr lang="en-US" sz="2800" dirty="0"/>
              <a:t>Learned the importance of Data Preprocessing and Feature engineering (Feature Extraction, Feature Transformation, Feature Reduction) in case of real life dataset.</a:t>
            </a:r>
          </a:p>
          <a:p>
            <a:br>
              <a:rPr lang="en-US" sz="2800" dirty="0"/>
            </a:br>
            <a:endParaRPr lang="en-US" sz="2800" dirty="0"/>
          </a:p>
        </p:txBody>
      </p:sp>
      <p:sp>
        <p:nvSpPr>
          <p:cNvPr id="108" name="Oval 10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0" name="Oval 10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3403F6F2-1931-40F1-B739-30DAE48CBEFC}"/>
              </a:ext>
            </a:extLst>
          </p:cNvPr>
          <p:cNvSpPr/>
          <p:nvPr/>
        </p:nvSpPr>
        <p:spPr>
          <a:xfrm>
            <a:off x="2806709" y="348089"/>
            <a:ext cx="3530582" cy="1015663"/>
          </a:xfrm>
          <a:prstGeom prst="rect">
            <a:avLst/>
          </a:prstGeom>
        </p:spPr>
        <p:txBody>
          <a:bodyPr wrap="none">
            <a:spAutoFit/>
          </a:bodyPr>
          <a:lstStyle/>
          <a:p>
            <a:r>
              <a:rPr lang="en-US" sz="6000" dirty="0">
                <a:solidFill>
                  <a:srgbClr val="C00000"/>
                </a:solidFill>
              </a:rPr>
              <a:t>Summary</a:t>
            </a:r>
            <a:endParaRPr lang="en-US" sz="6000" dirty="0"/>
          </a:p>
        </p:txBody>
      </p:sp>
    </p:spTree>
    <p:extLst>
      <p:ext uri="{BB962C8B-B14F-4D97-AF65-F5344CB8AC3E}">
        <p14:creationId xmlns:p14="http://schemas.microsoft.com/office/powerpoint/2010/main" val="1643937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96" name="Group 95">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7" name="Oval 96">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8" name="Oval 97">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00" name="Rectangle 9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Rectangle 10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CE68A6B0-601B-41E2-BF8D-56D5D2B9EB96}"/>
              </a:ext>
            </a:extLst>
          </p:cNvPr>
          <p:cNvSpPr txBox="1"/>
          <p:nvPr/>
        </p:nvSpPr>
        <p:spPr>
          <a:xfrm>
            <a:off x="190218" y="1634008"/>
            <a:ext cx="8763564" cy="3547614"/>
          </a:xfrm>
          <a:prstGeom prst="rect">
            <a:avLst/>
          </a:prstGeom>
        </p:spPr>
        <p:txBody>
          <a:bodyPr vert="horz" lIns="91440" tIns="45720" rIns="91440" bIns="45720" rtlCol="0">
            <a:noAutofit/>
          </a:bodyPr>
          <a:lstStyle/>
          <a:p>
            <a:pPr marL="342900" indent="-342900" fontAlgn="base">
              <a:buClr>
                <a:srgbClr val="C00000"/>
              </a:buClr>
              <a:buFont typeface="Arial" panose="020B0604020202020204" pitchFamily="34" charset="0"/>
              <a:buChar char="•"/>
            </a:pPr>
            <a:r>
              <a:rPr lang="en-US" sz="2400" dirty="0"/>
              <a:t>The prediction of “Call Type” may help respective Fire Department of city of San Francisco to predict the type of situation beforehand at the place of incident. So, they can allocate resources Optimizely and can manage more than one incidents in their area efficiently, to save precious lives of people. </a:t>
            </a:r>
          </a:p>
          <a:p>
            <a:br>
              <a:rPr lang="en-US" sz="2800" dirty="0"/>
            </a:br>
            <a:endParaRPr lang="en-US" sz="2800" dirty="0"/>
          </a:p>
        </p:txBody>
      </p:sp>
      <p:sp>
        <p:nvSpPr>
          <p:cNvPr id="108" name="Oval 10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0" name="Oval 10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3403F6F2-1931-40F1-B739-30DAE48CBEFC}"/>
              </a:ext>
            </a:extLst>
          </p:cNvPr>
          <p:cNvSpPr/>
          <p:nvPr/>
        </p:nvSpPr>
        <p:spPr>
          <a:xfrm>
            <a:off x="2806709" y="348089"/>
            <a:ext cx="3530582" cy="1015663"/>
          </a:xfrm>
          <a:prstGeom prst="rect">
            <a:avLst/>
          </a:prstGeom>
        </p:spPr>
        <p:txBody>
          <a:bodyPr wrap="none">
            <a:spAutoFit/>
          </a:bodyPr>
          <a:lstStyle/>
          <a:p>
            <a:r>
              <a:rPr lang="en-US" sz="6000" dirty="0">
                <a:solidFill>
                  <a:srgbClr val="C00000"/>
                </a:solidFill>
              </a:rPr>
              <a:t>Summary</a:t>
            </a:r>
            <a:endParaRPr lang="en-US" sz="6000" dirty="0"/>
          </a:p>
        </p:txBody>
      </p:sp>
    </p:spTree>
    <p:extLst>
      <p:ext uri="{BB962C8B-B14F-4D97-AF65-F5344CB8AC3E}">
        <p14:creationId xmlns:p14="http://schemas.microsoft.com/office/powerpoint/2010/main" val="27235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Box 2">
            <a:extLst>
              <a:ext uri="{FF2B5EF4-FFF2-40B4-BE49-F238E27FC236}">
                <a16:creationId xmlns:a16="http://schemas.microsoft.com/office/drawing/2014/main" id="{F6BD8F80-BC91-43E8-8343-EA7707F035AA}"/>
              </a:ext>
            </a:extLst>
          </p:cNvPr>
          <p:cNvSpPr txBox="1"/>
          <p:nvPr/>
        </p:nvSpPr>
        <p:spPr>
          <a:xfrm>
            <a:off x="3216402" y="0"/>
            <a:ext cx="5254752" cy="461665"/>
          </a:xfrm>
          <a:prstGeom prst="rect">
            <a:avLst/>
          </a:prstGeom>
          <a:noFill/>
        </p:spPr>
        <p:txBody>
          <a:bodyPr wrap="square" rtlCol="0">
            <a:spAutoFit/>
          </a:bodyPr>
          <a:lstStyle/>
          <a:p>
            <a:r>
              <a:rPr lang="en-US" sz="2400" dirty="0">
                <a:solidFill>
                  <a:srgbClr val="C00000"/>
                </a:solidFill>
              </a:rPr>
              <a:t>References</a:t>
            </a:r>
          </a:p>
        </p:txBody>
      </p:sp>
      <p:sp>
        <p:nvSpPr>
          <p:cNvPr id="2" name="Rectangle 1">
            <a:extLst>
              <a:ext uri="{FF2B5EF4-FFF2-40B4-BE49-F238E27FC236}">
                <a16:creationId xmlns:a16="http://schemas.microsoft.com/office/drawing/2014/main" id="{AC673B86-0BBA-423E-8CD9-6972083F5CD0}"/>
              </a:ext>
            </a:extLst>
          </p:cNvPr>
          <p:cNvSpPr>
            <a:spLocks noChangeArrowheads="1"/>
          </p:cNvSpPr>
          <p:nvPr/>
        </p:nvSpPr>
        <p:spPr bwMode="auto">
          <a:xfrm>
            <a:off x="0" y="1058057"/>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7"/>
              </a:rPr>
              <a:t>https://planspace.org/20150423-forward_selection_with_statsmodels/</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8"/>
              </a:rPr>
              <a:t>https://docs.scipy.org/doc/scipy/reference/generated/scipy.stats.normaltest.html</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9"/>
              </a:rPr>
              <a:t>https://www.statisticssolutions.com/assumptions-of-logistic-regression/</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0"/>
              </a:rPr>
              <a:t>https://www.statisticssolutions.com/assumptions-of-multiple-linear-regression/</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1"/>
              </a:rPr>
              <a:t>https://stackoverflow.com/questions/35417111/python-how-to-evaluate-the-residuals-in-statsmodels</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2"/>
              </a:rPr>
              <a:t>https://underthecurve.github.io/jekyll/update/2016/07/01/one-regression-six-ways.html#Python</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3"/>
              </a:rPr>
              <a:t>https://data.library.virginia.edu/diagnostic-plots/</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4"/>
              </a:rPr>
              <a:t>https://en.wikipedia.org/wiki/Cross-validation_(statistics</a:t>
            </a:r>
            <a:r>
              <a:rPr kumimoji="0" lang="en-US" altLang="en-US" sz="2000" b="0" i="0" u="none" strike="noStrike" cap="none" normalizeH="0" baseline="0" dirty="0">
                <a:ln>
                  <a:noFill/>
                </a:ln>
                <a:solidFill>
                  <a:srgbClr val="000000"/>
                </a:solidFill>
                <a:effectLst/>
              </a:rPr>
              <a:t>)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70372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Box 2">
            <a:extLst>
              <a:ext uri="{FF2B5EF4-FFF2-40B4-BE49-F238E27FC236}">
                <a16:creationId xmlns:a16="http://schemas.microsoft.com/office/drawing/2014/main" id="{F6BD8F80-BC91-43E8-8343-EA7707F035AA}"/>
              </a:ext>
            </a:extLst>
          </p:cNvPr>
          <p:cNvSpPr txBox="1"/>
          <p:nvPr/>
        </p:nvSpPr>
        <p:spPr>
          <a:xfrm>
            <a:off x="3579413" y="0"/>
            <a:ext cx="4834286" cy="457382"/>
          </a:xfrm>
          <a:prstGeom prst="rect">
            <a:avLst/>
          </a:prstGeom>
          <a:noFill/>
        </p:spPr>
        <p:txBody>
          <a:bodyPr wrap="square" rtlCol="0">
            <a:spAutoFit/>
          </a:bodyPr>
          <a:lstStyle/>
          <a:p>
            <a:r>
              <a:rPr lang="en-US" sz="2400" dirty="0">
                <a:solidFill>
                  <a:srgbClr val="C00000"/>
                </a:solidFill>
              </a:rPr>
              <a:t>References</a:t>
            </a:r>
          </a:p>
        </p:txBody>
      </p:sp>
      <p:sp>
        <p:nvSpPr>
          <p:cNvPr id="8" name="Rectangle 4">
            <a:extLst>
              <a:ext uri="{FF2B5EF4-FFF2-40B4-BE49-F238E27FC236}">
                <a16:creationId xmlns:a16="http://schemas.microsoft.com/office/drawing/2014/main" id="{DA848008-9F0F-40FA-B450-1588E2A82528}"/>
              </a:ext>
            </a:extLst>
          </p:cNvPr>
          <p:cNvSpPr>
            <a:spLocks noChangeArrowheads="1"/>
          </p:cNvSpPr>
          <p:nvPr/>
        </p:nvSpPr>
        <p:spPr bwMode="auto">
          <a:xfrm>
            <a:off x="73479" y="742294"/>
            <a:ext cx="907052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7"/>
              </a:rPr>
              <a:t>https://data.sfgov.org/Public-Safety/Fire-Department-Calls-for-Service/nuek-vuh3</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8"/>
              </a:rPr>
              <a:t>https://www.youtube.com/watch?v=gRvE94hO4TM</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9"/>
              </a:rPr>
              <a:t>https://www.kdnuggets.com/2016/03/data-science-process.html</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0"/>
              </a:rPr>
              <a:t>https://stackoverflow.com/questions/35077507/how-to-right-align-and-justify-align-in-markdown</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1"/>
              </a:rPr>
              <a:t>https://medium.com/ibm-data-science-experience/markdown-for-jupyter-notebooks-cheatsheet-386c05aeebed</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2"/>
              </a:rPr>
              <a:t>https://medium.com/@sambozek/ipython-er-jupyter-table-of-contents-69bb72cf39d3</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3"/>
              </a:rPr>
              <a:t>http://gradientdissent.com/blog/analyzing-2-months-of-real-crime-data-from-san-francisco-and-seattle.html#.W_3u1vZFxPY</a:t>
            </a:r>
            <a:r>
              <a:rPr kumimoji="0" lang="en-US" altLang="en-US" sz="2000" b="0" i="0" u="none" strike="noStrike" cap="none" normalizeH="0" baseline="0" dirty="0">
                <a:ln>
                  <a:noFill/>
                </a:ln>
                <a:solidFill>
                  <a:srgbClr val="000000"/>
                </a:solidFill>
                <a:effectLst/>
              </a:rPr>
              <a:t> </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2000" b="0" i="0" u="none" strike="noStrike" cap="none" normalizeH="0" baseline="0" dirty="0">
                <a:ln>
                  <a:noFill/>
                </a:ln>
                <a:solidFill>
                  <a:srgbClr val="337AB7"/>
                </a:solidFill>
                <a:effectLst/>
                <a:hlinkClick r:id="rId14"/>
              </a:rPr>
              <a:t>https://www.statisticssolutions.com/assumptions-of-multiple-linear-regression/</a:t>
            </a:r>
            <a:r>
              <a:rPr kumimoji="0" lang="en-US" altLang="en-US" sz="2000" b="0" i="0" u="none" strike="noStrike" cap="none" normalizeH="0" baseline="0" dirty="0">
                <a:ln>
                  <a:noFill/>
                </a:ln>
                <a:solidFill>
                  <a:srgbClr val="000000"/>
                </a:solidFill>
                <a:effectLst/>
              </a:rPr>
              <a:t>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96037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0"/>
        <p:cNvGrpSpPr/>
        <p:nvPr/>
      </p:nvGrpSpPr>
      <p:grpSpPr>
        <a:xfrm>
          <a:off x="0" y="0"/>
          <a:ext cx="0" cy="0"/>
          <a:chOff x="0" y="0"/>
          <a:chExt cx="0" cy="0"/>
        </a:xfrm>
      </p:grpSpPr>
      <p:grpSp>
        <p:nvGrpSpPr>
          <p:cNvPr id="128" name="Group 127">
            <a:extLst>
              <a:ext uri="{FF2B5EF4-FFF2-40B4-BE49-F238E27FC236}">
                <a16:creationId xmlns:a16="http://schemas.microsoft.com/office/drawing/2014/main" id="{B317CFBF-8AB7-45BD-9E93-D544304501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29" name="Oval 128">
              <a:extLst>
                <a:ext uri="{FF2B5EF4-FFF2-40B4-BE49-F238E27FC236}">
                  <a16:creationId xmlns:a16="http://schemas.microsoft.com/office/drawing/2014/main" id="{8B3A8ECB-5AA7-4CCB-89F6-29E203FA0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0" name="Oval 129">
              <a:extLst>
                <a:ext uri="{FF2B5EF4-FFF2-40B4-BE49-F238E27FC236}">
                  <a16:creationId xmlns:a16="http://schemas.microsoft.com/office/drawing/2014/main" id="{74C44A3B-9DEA-41D8-A5B4-1D45E8997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57" name="Rectangle 256">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1" name="Rectangle 260">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ln w="22225">
            <a:solidFill>
              <a:srgbClr val="314F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1" name="Google Shape;251;p28" descr="A close up of a sign&#10;&#10;Description generated with very high confidence"/>
          <p:cNvPicPr preferRelativeResize="0"/>
          <p:nvPr/>
        </p:nvPicPr>
        <p:blipFill>
          <a:blip r:embed="rId7">
            <a:extLst/>
          </a:blip>
          <a:stretch>
            <a:fillRect/>
          </a:stretch>
        </p:blipFill>
        <p:spPr>
          <a:xfrm>
            <a:off x="1070348" y="601344"/>
            <a:ext cx="6999110" cy="393699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 name="Google Shape;147;p15">
            <a:extLst>
              <a:ext uri="{FF2B5EF4-FFF2-40B4-BE49-F238E27FC236}">
                <a16:creationId xmlns:a16="http://schemas.microsoft.com/office/drawing/2014/main" id="{D202B98A-E86C-4133-BB24-8FF19BF292D7}"/>
              </a:ext>
            </a:extLst>
          </p:cNvPr>
          <p:cNvSpPr txBox="1">
            <a:spLocks noGrp="1"/>
          </p:cNvSpPr>
          <p:nvPr>
            <p:ph type="title"/>
          </p:nvPr>
        </p:nvSpPr>
        <p:spPr>
          <a:xfrm>
            <a:off x="800100" y="-2286"/>
            <a:ext cx="7543800" cy="12070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solidFill>
                  <a:srgbClr val="C00000"/>
                </a:solidFill>
              </a:rPr>
              <a:t>Dataset and source</a:t>
            </a:r>
            <a:endParaRPr sz="4800" dirty="0">
              <a:solidFill>
                <a:srgbClr val="C00000"/>
              </a:solidFill>
            </a:endParaRPr>
          </a:p>
        </p:txBody>
      </p:sp>
      <p:sp>
        <p:nvSpPr>
          <p:cNvPr id="17" name="Content Placeholder 1">
            <a:extLst>
              <a:ext uri="{FF2B5EF4-FFF2-40B4-BE49-F238E27FC236}">
                <a16:creationId xmlns:a16="http://schemas.microsoft.com/office/drawing/2014/main" id="{D63EFE62-1E9F-4D88-8CC0-BBFFF961DFD2}"/>
              </a:ext>
            </a:extLst>
          </p:cNvPr>
          <p:cNvSpPr txBox="1">
            <a:spLocks/>
          </p:cNvSpPr>
          <p:nvPr/>
        </p:nvSpPr>
        <p:spPr>
          <a:xfrm>
            <a:off x="109931" y="965454"/>
            <a:ext cx="4462272" cy="3814572"/>
          </a:xfrm>
          <a:prstGeom prst="rect">
            <a:avLst/>
          </a:prstGeom>
        </p:spPr>
        <p:txBody>
          <a:bodyPr>
            <a:normAutofit/>
          </a:bodyPr>
          <a:lst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a:lstStyle>
          <a:p>
            <a:pPr marL="0" indent="0">
              <a:buNone/>
            </a:pPr>
            <a:r>
              <a:rPr lang="en-US" sz="2800" u="sng" dirty="0"/>
              <a:t>Dataset Size:</a:t>
            </a:r>
            <a:endParaRPr lang="en-US" sz="2800" dirty="0"/>
          </a:p>
          <a:p>
            <a:pPr marL="0" indent="0">
              <a:buNone/>
            </a:pPr>
            <a:r>
              <a:rPr lang="en-US" sz="2800" dirty="0"/>
              <a:t> Rows: 4.61 Million</a:t>
            </a:r>
          </a:p>
          <a:p>
            <a:pPr marL="0" indent="0">
              <a:buNone/>
            </a:pPr>
            <a:r>
              <a:rPr lang="en-US" sz="2800" dirty="0"/>
              <a:t> Columns: 34</a:t>
            </a:r>
          </a:p>
          <a:p>
            <a:pPr marL="0" indent="0">
              <a:buNone/>
            </a:pPr>
            <a:r>
              <a:rPr lang="en-US" sz="2800" dirty="0"/>
              <a:t> Data: From Year 2000 to 2018</a:t>
            </a:r>
          </a:p>
          <a:p>
            <a:pPr marL="0" indent="0">
              <a:buNone/>
            </a:pPr>
            <a:r>
              <a:rPr lang="en-US" sz="2800" dirty="0"/>
              <a:t> Size in GBs: 1.9 GB</a:t>
            </a:r>
          </a:p>
          <a:p>
            <a:pPr marL="0" indent="0">
              <a:buNone/>
            </a:pPr>
            <a:br>
              <a:rPr lang="en-US" dirty="0"/>
            </a:br>
            <a:endParaRPr lang="en-US" dirty="0"/>
          </a:p>
        </p:txBody>
      </p:sp>
      <p:sp>
        <p:nvSpPr>
          <p:cNvPr id="19" name="Content Placeholder 1">
            <a:extLst>
              <a:ext uri="{FF2B5EF4-FFF2-40B4-BE49-F238E27FC236}">
                <a16:creationId xmlns:a16="http://schemas.microsoft.com/office/drawing/2014/main" id="{E6350156-3F97-48CC-B599-ED078DE8B3BA}"/>
              </a:ext>
            </a:extLst>
          </p:cNvPr>
          <p:cNvSpPr txBox="1">
            <a:spLocks/>
          </p:cNvSpPr>
          <p:nvPr/>
        </p:nvSpPr>
        <p:spPr>
          <a:xfrm>
            <a:off x="4823542" y="1095756"/>
            <a:ext cx="4462272" cy="4656581"/>
          </a:xfrm>
          <a:prstGeom prst="rect">
            <a:avLst/>
          </a:prstGeom>
        </p:spPr>
        <p:txBody>
          <a:bodyPr vert="horz" lIns="91440" tIns="45720" rIns="91440" bIns="45720" rtlCol="0">
            <a:normAutofit fontScale="32500" lnSpcReduction="20000"/>
          </a:bodyPr>
          <a:lst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a:lstStyle>
          <a:p>
            <a:pPr marL="0" indent="0">
              <a:buFont typeface="Wingdings" pitchFamily="2" charset="2"/>
              <a:buNone/>
            </a:pPr>
            <a:r>
              <a:rPr lang="en-US" sz="8600" u="sng" dirty="0"/>
              <a:t>Dataset Source Type:</a:t>
            </a:r>
            <a:endParaRPr lang="en-US" sz="8600" dirty="0"/>
          </a:p>
          <a:p>
            <a:pPr marL="0" indent="0">
              <a:buFont typeface="Wingdings" pitchFamily="2" charset="2"/>
              <a:buNone/>
            </a:pPr>
            <a:r>
              <a:rPr lang="en-US" sz="8600" dirty="0"/>
              <a:t>Public Dataset from “Fire Department Calls For Service” from </a:t>
            </a:r>
            <a:r>
              <a:rPr lang="en-US" sz="8600" dirty="0" err="1"/>
              <a:t>DataSF</a:t>
            </a:r>
            <a:endParaRPr lang="en-US" sz="8600" dirty="0"/>
          </a:p>
          <a:p>
            <a:pPr marL="0" indent="0">
              <a:buFont typeface="Wingdings" pitchFamily="2" charset="2"/>
              <a:buNone/>
            </a:pPr>
            <a:endParaRPr lang="en-US" sz="8600" u="sng" dirty="0"/>
          </a:p>
          <a:p>
            <a:pPr marL="0" indent="0">
              <a:buFont typeface="Wingdings" pitchFamily="2" charset="2"/>
              <a:buNone/>
            </a:pPr>
            <a:r>
              <a:rPr lang="en-US" sz="8600" u="sng" dirty="0"/>
              <a:t>Data Source:</a:t>
            </a:r>
            <a:endParaRPr lang="en-US" sz="8600" dirty="0"/>
          </a:p>
          <a:p>
            <a:pPr marL="0" indent="0">
              <a:buFont typeface="Wingdings" pitchFamily="2" charset="2"/>
              <a:buNone/>
            </a:pPr>
            <a:r>
              <a:rPr lang="en-US" sz="8600" dirty="0"/>
              <a:t>https://data.sfgov.org/Public-Safety/Fire-Department-Calls-forService/nuek-vuh 3/data </a:t>
            </a:r>
          </a:p>
          <a:p>
            <a:br>
              <a:rPr lang="en-US" dirty="0"/>
            </a:br>
            <a:endParaRPr lang="en-US" dirty="0"/>
          </a:p>
        </p:txBody>
      </p:sp>
      <p:sp>
        <p:nvSpPr>
          <p:cNvPr id="6" name="Flowchart: Process 5">
            <a:extLst>
              <a:ext uri="{FF2B5EF4-FFF2-40B4-BE49-F238E27FC236}">
                <a16:creationId xmlns:a16="http://schemas.microsoft.com/office/drawing/2014/main" id="{7B3CDF33-B11F-4F7E-B291-2C3B6E3065C3}"/>
              </a:ext>
            </a:extLst>
          </p:cNvPr>
          <p:cNvSpPr/>
          <p:nvPr/>
        </p:nvSpPr>
        <p:spPr>
          <a:xfrm>
            <a:off x="47480" y="970026"/>
            <a:ext cx="4218432" cy="4027811"/>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0AC1DAA7-9CBF-4339-972E-C9BFB0C6EB4A}"/>
              </a:ext>
            </a:extLst>
          </p:cNvPr>
          <p:cNvSpPr/>
          <p:nvPr/>
        </p:nvSpPr>
        <p:spPr>
          <a:xfrm>
            <a:off x="4714017" y="943356"/>
            <a:ext cx="4367532" cy="4027811"/>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544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23" name="Rectangle 122">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30" name="Oval 129">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1" name="Oval 130">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33" name="Rectangle 132">
            <a:extLst>
              <a:ext uri="{FF2B5EF4-FFF2-40B4-BE49-F238E27FC236}">
                <a16:creationId xmlns:a16="http://schemas.microsoft.com/office/drawing/2014/main" id="{ACFC9F99-71D6-4DF9-B2C0-482CA480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5" name="Rectangle 134">
            <a:extLst>
              <a:ext uri="{FF2B5EF4-FFF2-40B4-BE49-F238E27FC236}">
                <a16:creationId xmlns:a16="http://schemas.microsoft.com/office/drawing/2014/main" id="{ECBE5340-BE73-4DAB-AFDF-C881F2036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5720947B-77B2-42A1-9A56-15C4986CC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EA837CD-9522-4466-A676-886EADB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AE57180A-3011-4004-ABDD-E768CFCE45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42" name="Oval 141">
              <a:extLst>
                <a:ext uri="{FF2B5EF4-FFF2-40B4-BE49-F238E27FC236}">
                  <a16:creationId xmlns:a16="http://schemas.microsoft.com/office/drawing/2014/main" id="{0F88DA83-143A-486D-B1CA-6EB167C8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3" name="Oval 142">
              <a:extLst>
                <a:ext uri="{FF2B5EF4-FFF2-40B4-BE49-F238E27FC236}">
                  <a16:creationId xmlns:a16="http://schemas.microsoft.com/office/drawing/2014/main" id="{503244B7-C319-402D-B7FD-A0BC0BC0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TextBox 3">
            <a:extLst>
              <a:ext uri="{FF2B5EF4-FFF2-40B4-BE49-F238E27FC236}">
                <a16:creationId xmlns:a16="http://schemas.microsoft.com/office/drawing/2014/main" id="{3E92235D-8BB2-40A1-AAC1-1D9470C30A1C}"/>
              </a:ext>
            </a:extLst>
          </p:cNvPr>
          <p:cNvSpPr txBox="1"/>
          <p:nvPr/>
        </p:nvSpPr>
        <p:spPr>
          <a:xfrm>
            <a:off x="2704789" y="1074167"/>
            <a:ext cx="5559100" cy="227685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7400" u="sng" cap="all">
                <a:blipFill dpi="0" rotWithShape="1">
                  <a:blip r:embed="rId5">
                    <a:extLst/>
                  </a:blip>
                  <a:srcRect/>
                  <a:tile tx="6350" ty="-127000" sx="65000" sy="64000" flip="none" algn="tl"/>
                </a:blipFill>
                <a:latin typeface="+mj-lt"/>
                <a:ea typeface="+mj-ea"/>
                <a:cs typeface="+mj-cs"/>
              </a:rPr>
              <a:t>WHY WE CHOSE THIS DATASET</a:t>
            </a:r>
          </a:p>
        </p:txBody>
      </p:sp>
      <p:sp useBgFill="1">
        <p:nvSpPr>
          <p:cNvPr id="145" name="Rectangle 144">
            <a:extLst>
              <a:ext uri="{FF2B5EF4-FFF2-40B4-BE49-F238E27FC236}">
                <a16:creationId xmlns:a16="http://schemas.microsoft.com/office/drawing/2014/main" id="{436BC73A-B72C-4630-9867-1F19BE9A5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546" y="1110996"/>
            <a:ext cx="1998382" cy="2093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descr="Help">
            <a:extLst>
              <a:ext uri="{FF2B5EF4-FFF2-40B4-BE49-F238E27FC236}">
                <a16:creationId xmlns:a16="http://schemas.microsoft.com/office/drawing/2014/main" id="{FDED07D4-A981-475F-9514-A57EE59409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2657" y="1357790"/>
            <a:ext cx="1585240" cy="1585240"/>
          </a:xfrm>
          <a:prstGeom prst="rect">
            <a:avLst/>
          </a:prstGeom>
        </p:spPr>
      </p:pic>
    </p:spTree>
    <p:extLst>
      <p:ext uri="{BB962C8B-B14F-4D97-AF65-F5344CB8AC3E}">
        <p14:creationId xmlns:p14="http://schemas.microsoft.com/office/powerpoint/2010/main" val="336916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117" name="Group 106">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08" name="Oval 107">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9" name="Oval 108">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18" name="Rectangle 11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1509969"/>
            <a:ext cx="7543800" cy="6051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extBox 5">
            <a:extLst>
              <a:ext uri="{FF2B5EF4-FFF2-40B4-BE49-F238E27FC236}">
                <a16:creationId xmlns:a16="http://schemas.microsoft.com/office/drawing/2014/main" id="{B9E41302-2A07-4BFF-8C39-A70CBB88265D}"/>
              </a:ext>
            </a:extLst>
          </p:cNvPr>
          <p:cNvGraphicFramePr/>
          <p:nvPr>
            <p:extLst>
              <p:ext uri="{D42A27DB-BD31-4B8C-83A1-F6EECF244321}">
                <p14:modId xmlns:p14="http://schemas.microsoft.com/office/powerpoint/2010/main" val="2401568718"/>
              </p:ext>
            </p:extLst>
          </p:nvPr>
        </p:nvGraphicFramePr>
        <p:xfrm>
          <a:off x="243840" y="377952"/>
          <a:ext cx="8900160" cy="49728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103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3" name="Group 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87" name="Rectangle 8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0" name="Oval 8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Diagram 4">
            <a:extLst>
              <a:ext uri="{FF2B5EF4-FFF2-40B4-BE49-F238E27FC236}">
                <a16:creationId xmlns:a16="http://schemas.microsoft.com/office/drawing/2014/main" id="{96638B5B-9642-44A6-AD24-9EF152FE9452}"/>
              </a:ext>
            </a:extLst>
          </p:cNvPr>
          <p:cNvGraphicFramePr/>
          <p:nvPr>
            <p:extLst>
              <p:ext uri="{D42A27DB-BD31-4B8C-83A1-F6EECF244321}">
                <p14:modId xmlns:p14="http://schemas.microsoft.com/office/powerpoint/2010/main" val="2923858170"/>
              </p:ext>
            </p:extLst>
          </p:nvPr>
        </p:nvGraphicFramePr>
        <p:xfrm>
          <a:off x="0" y="633985"/>
          <a:ext cx="9144000" cy="51434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6FF9F2A4-B9BE-417B-B8AE-FD8EAC71C5A6}"/>
              </a:ext>
            </a:extLst>
          </p:cNvPr>
          <p:cNvSpPr txBox="1"/>
          <p:nvPr/>
        </p:nvSpPr>
        <p:spPr>
          <a:xfrm>
            <a:off x="2804160" y="126153"/>
            <a:ext cx="3535680" cy="1015663"/>
          </a:xfrm>
          <a:prstGeom prst="rect">
            <a:avLst/>
          </a:prstGeom>
          <a:noFill/>
        </p:spPr>
        <p:txBody>
          <a:bodyPr wrap="square" rtlCol="0">
            <a:spAutoFit/>
          </a:bodyPr>
          <a:lstStyle/>
          <a:p>
            <a:r>
              <a:rPr lang="en-US" sz="6000" dirty="0">
                <a:solidFill>
                  <a:srgbClr val="C00000"/>
                </a:solidFill>
              </a:rPr>
              <a:t>Workflow</a:t>
            </a:r>
          </a:p>
        </p:txBody>
      </p:sp>
    </p:spTree>
    <p:extLst>
      <p:ext uri="{BB962C8B-B14F-4D97-AF65-F5344CB8AC3E}">
        <p14:creationId xmlns:p14="http://schemas.microsoft.com/office/powerpoint/2010/main" val="265013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96" name="Group 95">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7" name="Oval 96">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8" name="Oval 97">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00" name="Rectangle 9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Rectangle 10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CE68A6B0-601B-41E2-BF8D-56D5D2B9EB96}"/>
              </a:ext>
            </a:extLst>
          </p:cNvPr>
          <p:cNvSpPr txBox="1"/>
          <p:nvPr/>
        </p:nvSpPr>
        <p:spPr>
          <a:xfrm>
            <a:off x="104503" y="1740308"/>
            <a:ext cx="8908868" cy="3274852"/>
          </a:xfrm>
          <a:prstGeom prst="rect">
            <a:avLst/>
          </a:prstGeom>
        </p:spPr>
        <p:txBody>
          <a:bodyPr vert="horz" lIns="91440" tIns="45720" rIns="91440" bIns="45720" rtlCol="0">
            <a:normAutofit lnSpcReduction="10000"/>
          </a:bodyPr>
          <a:lstStyle/>
          <a:p>
            <a:pPr marL="342900" indent="-342900" defTabSz="914400">
              <a:lnSpc>
                <a:spcPct val="90000"/>
              </a:lnSpc>
              <a:spcAft>
                <a:spcPts val="600"/>
              </a:spcAft>
              <a:buClr>
                <a:schemeClr val="accent1">
                  <a:lumMod val="75000"/>
                </a:schemeClr>
              </a:buClr>
              <a:buSzPct val="85000"/>
              <a:buFont typeface="Arial" panose="020B0604020202020204" pitchFamily="34" charset="0"/>
              <a:buChar char="•"/>
            </a:pPr>
            <a:r>
              <a:rPr lang="en-US" sz="2400" dirty="0"/>
              <a:t>According to our use case, found out irrelevant features and removed them, such as - '</a:t>
            </a:r>
            <a:r>
              <a:rPr lang="en-US" sz="2400" dirty="0" err="1"/>
              <a:t>call_number</a:t>
            </a:r>
            <a:r>
              <a:rPr lang="en-US" sz="2400" dirty="0"/>
              <a:t>', '</a:t>
            </a:r>
            <a:r>
              <a:rPr lang="en-US" sz="2400" dirty="0" err="1"/>
              <a:t>unit_id</a:t>
            </a:r>
            <a:r>
              <a:rPr lang="en-US" sz="2400" dirty="0"/>
              <a:t>', '</a:t>
            </a:r>
            <a:r>
              <a:rPr lang="en-US" sz="2400" dirty="0" err="1"/>
              <a:t>rowid</a:t>
            </a:r>
            <a:r>
              <a:rPr lang="en-US" sz="2400" dirty="0"/>
              <a:t>’ etc.</a:t>
            </a:r>
          </a:p>
          <a:p>
            <a:pPr marL="342900" indent="-342900" defTabSz="914400">
              <a:lnSpc>
                <a:spcPct val="90000"/>
              </a:lnSpc>
              <a:spcAft>
                <a:spcPts val="600"/>
              </a:spcAft>
              <a:buClr>
                <a:schemeClr val="accent1">
                  <a:lumMod val="75000"/>
                </a:schemeClr>
              </a:buClr>
              <a:buSzPct val="85000"/>
              <a:buFont typeface="Arial" panose="020B0604020202020204" pitchFamily="34" charset="0"/>
              <a:buChar char="•"/>
            </a:pPr>
            <a:r>
              <a:rPr lang="en-US" sz="2400" dirty="0"/>
              <a:t>We have retained only single representation for these values and also we have only retained numeric representation for '</a:t>
            </a:r>
            <a:r>
              <a:rPr lang="en-US" sz="2400" dirty="0" err="1"/>
              <a:t>supervisor_district</a:t>
            </a:r>
            <a:r>
              <a:rPr lang="en-US" sz="2400" dirty="0"/>
              <a:t>', ‘box’ and '</a:t>
            </a:r>
            <a:r>
              <a:rPr lang="en-US" sz="2400" dirty="0" err="1"/>
              <a:t>station_area</a:t>
            </a:r>
            <a:r>
              <a:rPr lang="en-US" sz="2400" dirty="0"/>
              <a:t>’. </a:t>
            </a:r>
          </a:p>
          <a:p>
            <a:pPr marL="342900" indent="-342900" defTabSz="914400">
              <a:lnSpc>
                <a:spcPct val="90000"/>
              </a:lnSpc>
              <a:spcAft>
                <a:spcPts val="600"/>
              </a:spcAft>
              <a:buClr>
                <a:schemeClr val="accent1">
                  <a:lumMod val="75000"/>
                </a:schemeClr>
              </a:buClr>
              <a:buSzPct val="85000"/>
              <a:buFont typeface="Arial" panose="020B0604020202020204" pitchFamily="34" charset="0"/>
              <a:buChar char="•"/>
            </a:pPr>
            <a:r>
              <a:rPr lang="en-US" sz="2400" dirty="0"/>
              <a:t>Removed features which can only be known after providing response to a Call and do not contribute to predict '</a:t>
            </a:r>
            <a:r>
              <a:rPr lang="en-US" sz="2400" dirty="0" err="1"/>
              <a:t>call_type</a:t>
            </a:r>
            <a:r>
              <a:rPr lang="en-US" sz="2400" dirty="0"/>
              <a:t>’ .</a:t>
            </a: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a:p>
            <a:pPr defTabSz="914400">
              <a:lnSpc>
                <a:spcPct val="90000"/>
              </a:lnSpc>
              <a:spcAft>
                <a:spcPts val="600"/>
              </a:spcAft>
              <a:buClr>
                <a:schemeClr val="accent1">
                  <a:lumMod val="75000"/>
                </a:schemeClr>
              </a:buClr>
              <a:buSzPct val="85000"/>
            </a:pPr>
            <a:endParaRPr lang="en-US" dirty="0"/>
          </a:p>
        </p:txBody>
      </p:sp>
      <p:sp>
        <p:nvSpPr>
          <p:cNvPr id="108" name="Oval 10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0" name="Oval 10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3403F6F2-1931-40F1-B739-30DAE48CBEFC}"/>
              </a:ext>
            </a:extLst>
          </p:cNvPr>
          <p:cNvSpPr/>
          <p:nvPr/>
        </p:nvSpPr>
        <p:spPr>
          <a:xfrm>
            <a:off x="978652" y="596775"/>
            <a:ext cx="7426970" cy="646331"/>
          </a:xfrm>
          <a:prstGeom prst="rect">
            <a:avLst/>
          </a:prstGeom>
        </p:spPr>
        <p:txBody>
          <a:bodyPr wrap="none">
            <a:spAutoFit/>
          </a:bodyPr>
          <a:lstStyle/>
          <a:p>
            <a:r>
              <a:rPr lang="en-US" sz="3600" dirty="0">
                <a:solidFill>
                  <a:srgbClr val="C00000"/>
                </a:solidFill>
              </a:rPr>
              <a:t>Data Preprocessing &amp; Exploration </a:t>
            </a:r>
            <a:endParaRPr lang="en-US" sz="3600" dirty="0"/>
          </a:p>
        </p:txBody>
      </p:sp>
    </p:spTree>
    <p:extLst>
      <p:ext uri="{BB962C8B-B14F-4D97-AF65-F5344CB8AC3E}">
        <p14:creationId xmlns:p14="http://schemas.microsoft.com/office/powerpoint/2010/main" val="298899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96" name="Group 95">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7" name="Oval 96">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8" name="Oval 97">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00" name="Rectangle 9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Rectangle 10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CE68A6B0-601B-41E2-BF8D-56D5D2B9EB96}"/>
              </a:ext>
            </a:extLst>
          </p:cNvPr>
          <p:cNvSpPr txBox="1"/>
          <p:nvPr/>
        </p:nvSpPr>
        <p:spPr>
          <a:xfrm>
            <a:off x="104503" y="1740308"/>
            <a:ext cx="8908868" cy="3274852"/>
          </a:xfrm>
          <a:prstGeom prst="rect">
            <a:avLst/>
          </a:prstGeom>
        </p:spPr>
        <p:txBody>
          <a:bodyPr vert="horz" lIns="91440" tIns="45720" rIns="91440" bIns="45720" rtlCol="0">
            <a:normAutofit fontScale="85000" lnSpcReduction="10000"/>
          </a:bodyPr>
          <a:lstStyle/>
          <a:p>
            <a:pPr marL="457200" indent="-457200">
              <a:buClr>
                <a:srgbClr val="C00000"/>
              </a:buClr>
              <a:buFont typeface="Arial" panose="020B0604020202020204" pitchFamily="34" charset="0"/>
              <a:buChar char="•"/>
            </a:pPr>
            <a:r>
              <a:rPr lang="en-US" sz="3000" dirty="0"/>
              <a:t>Remove the duplicate instances involved in refined dataset after removing the irrelevant features. - Found out the missing values, null values for remaining 14 attributes and removed those tuples. </a:t>
            </a:r>
          </a:p>
          <a:p>
            <a:pPr marL="457200" indent="-457200">
              <a:buClr>
                <a:srgbClr val="C00000"/>
              </a:buClr>
              <a:buFont typeface="Arial" panose="020B0604020202020204" pitchFamily="34" charset="0"/>
              <a:buChar char="•"/>
            </a:pPr>
            <a:endParaRPr lang="en-US" sz="3000" dirty="0"/>
          </a:p>
          <a:p>
            <a:pPr marL="457200" indent="-457200">
              <a:buClr>
                <a:srgbClr val="C00000"/>
              </a:buClr>
              <a:buFont typeface="Arial" panose="020B0604020202020204" pitchFamily="34" charset="0"/>
              <a:buChar char="•"/>
            </a:pPr>
            <a:r>
              <a:rPr lang="en-US" sz="3000" dirty="0"/>
              <a:t>After removing those tuples still we have nearly 2 Millions of tuples remaining to train model.</a:t>
            </a:r>
          </a:p>
          <a:p>
            <a:br>
              <a:rPr lang="en-US" sz="2400" dirty="0"/>
            </a:br>
            <a:endParaRPr lang="en-US" dirty="0"/>
          </a:p>
          <a:p>
            <a:pPr defTabSz="914400">
              <a:lnSpc>
                <a:spcPct val="90000"/>
              </a:lnSpc>
              <a:spcAft>
                <a:spcPts val="600"/>
              </a:spcAft>
              <a:buClr>
                <a:schemeClr val="accent1">
                  <a:lumMod val="75000"/>
                </a:schemeClr>
              </a:buClr>
              <a:buSzPct val="85000"/>
            </a:pPr>
            <a:endParaRPr lang="en-US" dirty="0"/>
          </a:p>
        </p:txBody>
      </p:sp>
      <p:sp>
        <p:nvSpPr>
          <p:cNvPr id="108" name="Oval 10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0" name="Oval 10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3403F6F2-1931-40F1-B739-30DAE48CBEFC}"/>
              </a:ext>
            </a:extLst>
          </p:cNvPr>
          <p:cNvSpPr/>
          <p:nvPr/>
        </p:nvSpPr>
        <p:spPr>
          <a:xfrm>
            <a:off x="978652" y="596775"/>
            <a:ext cx="7426970" cy="646331"/>
          </a:xfrm>
          <a:prstGeom prst="rect">
            <a:avLst/>
          </a:prstGeom>
        </p:spPr>
        <p:txBody>
          <a:bodyPr wrap="none">
            <a:spAutoFit/>
          </a:bodyPr>
          <a:lstStyle/>
          <a:p>
            <a:r>
              <a:rPr lang="en-US" sz="3600" dirty="0">
                <a:solidFill>
                  <a:srgbClr val="C00000"/>
                </a:solidFill>
              </a:rPr>
              <a:t>Data Preprocessing &amp; Exploration </a:t>
            </a:r>
            <a:endParaRPr lang="en-US" sz="3600" dirty="0"/>
          </a:p>
        </p:txBody>
      </p:sp>
    </p:spTree>
    <p:extLst>
      <p:ext uri="{BB962C8B-B14F-4D97-AF65-F5344CB8AC3E}">
        <p14:creationId xmlns:p14="http://schemas.microsoft.com/office/powerpoint/2010/main" val="413132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135" name="Group 134">
            <a:extLst>
              <a:ext uri="{FF2B5EF4-FFF2-40B4-BE49-F238E27FC236}">
                <a16:creationId xmlns:a16="http://schemas.microsoft.com/office/drawing/2014/main" id="{B317CFBF-8AB7-45BD-9E93-D544304501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36" name="Oval 135">
              <a:extLst>
                <a:ext uri="{FF2B5EF4-FFF2-40B4-BE49-F238E27FC236}">
                  <a16:creationId xmlns:a16="http://schemas.microsoft.com/office/drawing/2014/main" id="{8B3A8ECB-5AA7-4CCB-89F6-29E203FA0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7" name="Oval 136">
              <a:extLst>
                <a:ext uri="{FF2B5EF4-FFF2-40B4-BE49-F238E27FC236}">
                  <a16:creationId xmlns:a16="http://schemas.microsoft.com/office/drawing/2014/main" id="{74C44A3B-9DEA-41D8-A5B4-1D45E8997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39" name="Rectangle 138">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4A5B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blipFill dpi="0" rotWithShape="1">
            <a:blip r:embed="rId5">
              <a:alphaModFix amt="5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3" name="Rectangle 142">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8" y="360044"/>
            <a:ext cx="8428482" cy="442341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lh3.googleusercontent.com/k8zjPU6Aba1bNn4656tbNq54SiF6if5SoIRilfeV7z_BV9hNkcr-PiSVyr_eUglh1qyTF2hWsauJdq56fHizfH4g00BII8BS8MM9HdOkR2iJapWaMIes_ZylSCfc_i_t7SbHdPux4Ac">
            <a:extLst>
              <a:ext uri="{FF2B5EF4-FFF2-40B4-BE49-F238E27FC236}">
                <a16:creationId xmlns:a16="http://schemas.microsoft.com/office/drawing/2014/main" id="{D428B78C-B883-4186-B659-F19E1C4B483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97150" y="971872"/>
            <a:ext cx="7949698" cy="319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664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859</Words>
  <Application>Microsoft Office PowerPoint</Application>
  <PresentationFormat>On-screen Show (16:9)</PresentationFormat>
  <Paragraphs>160</Paragraphs>
  <Slides>27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Rockwell Extra Bold</vt:lpstr>
      <vt:lpstr>Lora</vt:lpstr>
      <vt:lpstr>Arial</vt:lpstr>
      <vt:lpstr>Wingdings</vt:lpstr>
      <vt:lpstr>Rockwell</vt:lpstr>
      <vt:lpstr>Rockwell Condensed</vt:lpstr>
      <vt:lpstr>Calibri</vt:lpstr>
      <vt:lpstr>Wood Type</vt:lpstr>
      <vt:lpstr> “Call Type” Predictions for Fire Department Calls for the city of San Francisco</vt:lpstr>
      <vt:lpstr>Our Goal:</vt:lpstr>
      <vt:lpstr>Dataset and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Training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“Call Type” Predictions for Fire Department Calls for the city of San Francisco</dc:title>
  <dc:creator>David Ward</dc:creator>
  <cp:lastModifiedBy>David Ward</cp:lastModifiedBy>
  <cp:revision>1</cp:revision>
  <dcterms:created xsi:type="dcterms:W3CDTF">2019-05-07T18:08:04Z</dcterms:created>
  <dcterms:modified xsi:type="dcterms:W3CDTF">2019-05-07T19:13:09Z</dcterms:modified>
</cp:coreProperties>
</file>