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B3A69-68B0-2A54-A460-6589F4AB7B42}" v="683" dt="2023-12-02T05:25:06.459"/>
    <p1510:client id="{71FAAFB4-9586-4EB6-B0BC-E80EC9ACF152}" v="143" dt="2023-12-01T21:32:34.991"/>
    <p1510:client id="{DA134386-43A4-2E82-D756-7AAB1339578F}" v="87" dt="2023-12-02T05:25:50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13" d="100"/>
          <a:sy n="13" d="100"/>
        </p:scale>
        <p:origin x="3561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45C906-3C18-43FA-AAED-037A4985427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C6E88-FF0A-4C86-80D2-5571B76C47F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In conclusion, the successful application of Q-learning to solve the Rubik's Cube presents a promising model for mastering complex problem-solving tasks.</a:t>
          </a:r>
          <a:r>
            <a:rPr lang="en-US" dirty="0">
              <a:latin typeface="Source Sans Pro"/>
            </a:rPr>
            <a:t> </a:t>
          </a:r>
          <a:endParaRPr lang="en-US" dirty="0"/>
        </a:p>
      </dgm:t>
    </dgm:pt>
    <dgm:pt modelId="{E32F66CB-F0F4-44FD-87B1-270055CE5881}" type="parTrans" cxnId="{F0B17230-6A8B-453B-AB5C-621B7ABF20DB}">
      <dgm:prSet/>
      <dgm:spPr/>
      <dgm:t>
        <a:bodyPr/>
        <a:lstStyle/>
        <a:p>
          <a:endParaRPr lang="en-US"/>
        </a:p>
      </dgm:t>
    </dgm:pt>
    <dgm:pt modelId="{AA0446EC-F8CC-40C9-8DE2-44A93C5F0F66}" type="sibTrans" cxnId="{F0B17230-6A8B-453B-AB5C-621B7ABF20DB}">
      <dgm:prSet/>
      <dgm:spPr/>
      <dgm:t>
        <a:bodyPr/>
        <a:lstStyle/>
        <a:p>
          <a:endParaRPr lang="en-US"/>
        </a:p>
      </dgm:t>
    </dgm:pt>
    <dgm:pt modelId="{095A6823-D22C-4E29-829C-7EBDAE5080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achievement not only demonstrates the versatility of reinforcement learning but also highlights the potential for leveraging similar approaches in solving other intricate problems.</a:t>
          </a:r>
        </a:p>
      </dgm:t>
    </dgm:pt>
    <dgm:pt modelId="{B0D81E8F-62CD-4FB9-837C-E437E1159987}" type="parTrans" cxnId="{CF5C74CD-22CF-4DBF-AB9E-1A21AC492806}">
      <dgm:prSet/>
      <dgm:spPr/>
      <dgm:t>
        <a:bodyPr/>
        <a:lstStyle/>
        <a:p>
          <a:endParaRPr lang="en-US"/>
        </a:p>
      </dgm:t>
    </dgm:pt>
    <dgm:pt modelId="{C405ACB6-3C32-44F5-B917-E4FEF8E3F662}" type="sibTrans" cxnId="{CF5C74CD-22CF-4DBF-AB9E-1A21AC492806}">
      <dgm:prSet/>
      <dgm:spPr/>
      <dgm:t>
        <a:bodyPr/>
        <a:lstStyle/>
        <a:p>
          <a:endParaRPr lang="en-US"/>
        </a:p>
      </dgm:t>
    </dgm:pt>
    <dgm:pt modelId="{EFB98520-53C5-4672-9D79-1843887F36EC}" type="pres">
      <dgm:prSet presAssocID="{4A45C906-3C18-43FA-AAED-037A49854274}" presName="root" presStyleCnt="0">
        <dgm:presLayoutVars>
          <dgm:dir/>
          <dgm:resizeHandles val="exact"/>
        </dgm:presLayoutVars>
      </dgm:prSet>
      <dgm:spPr/>
    </dgm:pt>
    <dgm:pt modelId="{412036BF-AEFA-456D-B00B-3452CC3EBE15}" type="pres">
      <dgm:prSet presAssocID="{29EC6E88-FF0A-4C86-80D2-5571B76C47F0}" presName="compNode" presStyleCnt="0"/>
      <dgm:spPr/>
    </dgm:pt>
    <dgm:pt modelId="{03B1EC2B-9E5D-491F-8772-D99AD21F5135}" type="pres">
      <dgm:prSet presAssocID="{29EC6E88-FF0A-4C86-80D2-5571B76C47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1B29164-FE17-4BA9-B0F0-9C76BA8D54CE}" type="pres">
      <dgm:prSet presAssocID="{29EC6E88-FF0A-4C86-80D2-5571B76C47F0}" presName="spaceRect" presStyleCnt="0"/>
      <dgm:spPr/>
    </dgm:pt>
    <dgm:pt modelId="{25EA676A-C5FE-4748-9E3C-CDAF4C5E5057}" type="pres">
      <dgm:prSet presAssocID="{29EC6E88-FF0A-4C86-80D2-5571B76C47F0}" presName="textRect" presStyleLbl="revTx" presStyleIdx="0" presStyleCnt="2">
        <dgm:presLayoutVars>
          <dgm:chMax val="1"/>
          <dgm:chPref val="1"/>
        </dgm:presLayoutVars>
      </dgm:prSet>
      <dgm:spPr/>
    </dgm:pt>
    <dgm:pt modelId="{77A2267D-C966-425F-B538-8A7C1D482A1E}" type="pres">
      <dgm:prSet presAssocID="{AA0446EC-F8CC-40C9-8DE2-44A93C5F0F66}" presName="sibTrans" presStyleCnt="0"/>
      <dgm:spPr/>
    </dgm:pt>
    <dgm:pt modelId="{9F51E2B9-829A-486A-B157-4DE7ED2A2848}" type="pres">
      <dgm:prSet presAssocID="{095A6823-D22C-4E29-829C-7EBDAE50802C}" presName="compNode" presStyleCnt="0"/>
      <dgm:spPr/>
    </dgm:pt>
    <dgm:pt modelId="{88DF2FC0-6FCA-4AB1-BA7A-763CDB6202FB}" type="pres">
      <dgm:prSet presAssocID="{095A6823-D22C-4E29-829C-7EBDAE5080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F170EB6-3399-414D-9AE7-BF17F1CE8E49}" type="pres">
      <dgm:prSet presAssocID="{095A6823-D22C-4E29-829C-7EBDAE50802C}" presName="spaceRect" presStyleCnt="0"/>
      <dgm:spPr/>
    </dgm:pt>
    <dgm:pt modelId="{A3AE8EDB-7358-4A3B-90B1-567014A18678}" type="pres">
      <dgm:prSet presAssocID="{095A6823-D22C-4E29-829C-7EBDAE5080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0B17230-6A8B-453B-AB5C-621B7ABF20DB}" srcId="{4A45C906-3C18-43FA-AAED-037A49854274}" destId="{29EC6E88-FF0A-4C86-80D2-5571B76C47F0}" srcOrd="0" destOrd="0" parTransId="{E32F66CB-F0F4-44FD-87B1-270055CE5881}" sibTransId="{AA0446EC-F8CC-40C9-8DE2-44A93C5F0F66}"/>
    <dgm:cxn modelId="{6CFACA43-E8CD-40F6-BB29-DD6AC3B6D8B2}" type="presOf" srcId="{4A45C906-3C18-43FA-AAED-037A49854274}" destId="{EFB98520-53C5-4672-9D79-1843887F36EC}" srcOrd="0" destOrd="0" presId="urn:microsoft.com/office/officeart/2018/2/layout/IconLabelList"/>
    <dgm:cxn modelId="{CF5C74CD-22CF-4DBF-AB9E-1A21AC492806}" srcId="{4A45C906-3C18-43FA-AAED-037A49854274}" destId="{095A6823-D22C-4E29-829C-7EBDAE50802C}" srcOrd="1" destOrd="0" parTransId="{B0D81E8F-62CD-4FB9-837C-E437E1159987}" sibTransId="{C405ACB6-3C32-44F5-B917-E4FEF8E3F662}"/>
    <dgm:cxn modelId="{1C2A7FDA-BD16-4AF7-A2CF-3E9BE2A92AEE}" type="presOf" srcId="{29EC6E88-FF0A-4C86-80D2-5571B76C47F0}" destId="{25EA676A-C5FE-4748-9E3C-CDAF4C5E5057}" srcOrd="0" destOrd="0" presId="urn:microsoft.com/office/officeart/2018/2/layout/IconLabelList"/>
    <dgm:cxn modelId="{07B598FD-DDD4-49D2-BF46-1CED9E530756}" type="presOf" srcId="{095A6823-D22C-4E29-829C-7EBDAE50802C}" destId="{A3AE8EDB-7358-4A3B-90B1-567014A18678}" srcOrd="0" destOrd="0" presId="urn:microsoft.com/office/officeart/2018/2/layout/IconLabelList"/>
    <dgm:cxn modelId="{20AE2110-CDA5-4793-880C-F4A596381F7F}" type="presParOf" srcId="{EFB98520-53C5-4672-9D79-1843887F36EC}" destId="{412036BF-AEFA-456D-B00B-3452CC3EBE15}" srcOrd="0" destOrd="0" presId="urn:microsoft.com/office/officeart/2018/2/layout/IconLabelList"/>
    <dgm:cxn modelId="{828E7FAD-90FF-473D-B7AD-E05EED6B1E87}" type="presParOf" srcId="{412036BF-AEFA-456D-B00B-3452CC3EBE15}" destId="{03B1EC2B-9E5D-491F-8772-D99AD21F5135}" srcOrd="0" destOrd="0" presId="urn:microsoft.com/office/officeart/2018/2/layout/IconLabelList"/>
    <dgm:cxn modelId="{A2387392-7F83-4B24-89E5-F8094276D57B}" type="presParOf" srcId="{412036BF-AEFA-456D-B00B-3452CC3EBE15}" destId="{E1B29164-FE17-4BA9-B0F0-9C76BA8D54CE}" srcOrd="1" destOrd="0" presId="urn:microsoft.com/office/officeart/2018/2/layout/IconLabelList"/>
    <dgm:cxn modelId="{62B63A3C-67E8-4A08-A77F-24513FFFE1EC}" type="presParOf" srcId="{412036BF-AEFA-456D-B00B-3452CC3EBE15}" destId="{25EA676A-C5FE-4748-9E3C-CDAF4C5E5057}" srcOrd="2" destOrd="0" presId="urn:microsoft.com/office/officeart/2018/2/layout/IconLabelList"/>
    <dgm:cxn modelId="{0A93E807-4372-4F2B-9651-41ECF34FB020}" type="presParOf" srcId="{EFB98520-53C5-4672-9D79-1843887F36EC}" destId="{77A2267D-C966-425F-B538-8A7C1D482A1E}" srcOrd="1" destOrd="0" presId="urn:microsoft.com/office/officeart/2018/2/layout/IconLabelList"/>
    <dgm:cxn modelId="{DBA5C304-569B-434A-ABD7-3974EA22ACE4}" type="presParOf" srcId="{EFB98520-53C5-4672-9D79-1843887F36EC}" destId="{9F51E2B9-829A-486A-B157-4DE7ED2A2848}" srcOrd="2" destOrd="0" presId="urn:microsoft.com/office/officeart/2018/2/layout/IconLabelList"/>
    <dgm:cxn modelId="{68C5F3BC-B3A0-464B-AB9C-F17AD5900627}" type="presParOf" srcId="{9F51E2B9-829A-486A-B157-4DE7ED2A2848}" destId="{88DF2FC0-6FCA-4AB1-BA7A-763CDB6202FB}" srcOrd="0" destOrd="0" presId="urn:microsoft.com/office/officeart/2018/2/layout/IconLabelList"/>
    <dgm:cxn modelId="{494DFDAE-DB07-465E-A905-A08F6A9ED7DD}" type="presParOf" srcId="{9F51E2B9-829A-486A-B157-4DE7ED2A2848}" destId="{9F170EB6-3399-414D-9AE7-BF17F1CE8E49}" srcOrd="1" destOrd="0" presId="urn:microsoft.com/office/officeart/2018/2/layout/IconLabelList"/>
    <dgm:cxn modelId="{81069E3C-B122-4744-A234-2A105FE8C086}" type="presParOf" srcId="{9F51E2B9-829A-486A-B157-4DE7ED2A2848}" destId="{A3AE8EDB-7358-4A3B-90B1-567014A1867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1EC2B-9E5D-491F-8772-D99AD21F5135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A676A-C5FE-4748-9E3C-CDAF4C5E5057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 conclusion, the successful application of Q-learning to solve the Rubik's Cube presents a promising model for mastering complex problem-solving tasks.</a:t>
          </a:r>
          <a:r>
            <a:rPr lang="en-US" sz="1200" kern="1200" dirty="0">
              <a:latin typeface="Source Sans Pro"/>
            </a:rPr>
            <a:t> </a:t>
          </a:r>
          <a:endParaRPr lang="en-US" sz="1200" kern="1200" dirty="0"/>
        </a:p>
      </dsp:txBody>
      <dsp:txXfrm>
        <a:off x="559800" y="3022743"/>
        <a:ext cx="4320000" cy="720000"/>
      </dsp:txXfrm>
    </dsp:sp>
    <dsp:sp modelId="{88DF2FC0-6FCA-4AB1-BA7A-763CDB6202FB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E8EDB-7358-4A3B-90B1-567014A18678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This achievement not only demonstrates the versatility of reinforcement learning but also highlights the potential for leveraging similar approaches in solving other intricate problems.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5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7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0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0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7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5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5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6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4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6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4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ubik%27s_Cub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781" y="4096407"/>
            <a:ext cx="4894428" cy="1288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b="1" u="sng">
                <a:latin typeface="Calibri"/>
                <a:ea typeface="Calibri"/>
                <a:cs typeface="Calibri"/>
              </a:rPr>
              <a:t>Team </a:t>
            </a:r>
            <a:r>
              <a:rPr lang="en-US" sz="2200" b="1" u="sng" err="1">
                <a:latin typeface="Calibri"/>
                <a:ea typeface="Calibri"/>
                <a:cs typeface="Calibri"/>
              </a:rPr>
              <a:t>MemberS</a:t>
            </a:r>
            <a:r>
              <a:rPr lang="en-US" sz="2200" b="1" u="sng">
                <a:latin typeface="Calibri"/>
                <a:ea typeface="Calibri"/>
                <a:cs typeface="Calibri"/>
              </a:rPr>
              <a:t>:</a:t>
            </a:r>
            <a:endParaRPr lang="en-US" sz="2200" b="1" u="sng">
              <a:ea typeface="Source Sans Pro"/>
            </a:endParaRPr>
          </a:p>
          <a:p>
            <a:pPr algn="l"/>
            <a:r>
              <a:rPr lang="en-US" sz="2200" b="1" i="1">
                <a:latin typeface="Calibri"/>
                <a:ea typeface="Calibri"/>
                <a:cs typeface="Calibri"/>
              </a:rPr>
              <a:t>Sri Charana </a:t>
            </a:r>
            <a:r>
              <a:rPr lang="en-US" sz="2200" b="1" i="1" err="1">
                <a:latin typeface="Calibri"/>
                <a:ea typeface="Calibri"/>
                <a:cs typeface="Calibri"/>
              </a:rPr>
              <a:t>Indaram</a:t>
            </a:r>
            <a:endParaRPr lang="en-US" sz="2200" b="1" i="1">
              <a:ea typeface="Source Sans Pro"/>
            </a:endParaRPr>
          </a:p>
          <a:p>
            <a:pPr algn="l"/>
            <a:r>
              <a:rPr lang="en-US" sz="2200" b="1" i="1">
                <a:latin typeface="Calibri"/>
                <a:ea typeface="Calibri"/>
                <a:cs typeface="Calibri"/>
              </a:rPr>
              <a:t>Shivani </a:t>
            </a:r>
            <a:r>
              <a:rPr lang="en-US" sz="2200" b="1" i="1" err="1">
                <a:latin typeface="Calibri"/>
                <a:ea typeface="Calibri"/>
                <a:cs typeface="Calibri"/>
              </a:rPr>
              <a:t>Shivalenka</a:t>
            </a:r>
            <a:endParaRPr lang="en-US" sz="2200" b="1" i="1">
              <a:ea typeface="Source Sans Pro"/>
            </a:endParaRPr>
          </a:p>
          <a:p>
            <a:pPr algn="l"/>
            <a:endParaRPr lang="en-US" sz="2200" b="1">
              <a:ea typeface="Source Sans Pro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FD5B4967-1EB0-B7D2-1F88-66BE7612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336" y="1022352"/>
            <a:ext cx="3447741" cy="2387561"/>
          </a:xfrm>
          <a:prstGeom prst="rect">
            <a:avLst/>
          </a:prstGeom>
        </p:spPr>
      </p:pic>
      <p:sp>
        <p:nvSpPr>
          <p:cNvPr id="48" name="Graphic 212">
            <a:extLst>
              <a:ext uri="{FF2B5EF4-FFF2-40B4-BE49-F238E27FC236}">
                <a16:creationId xmlns:a16="http://schemas.microsoft.com/office/drawing/2014/main" id="{A0569933-2A1F-487D-A657-990AFACA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41A44955-0622-4C9F-BFD2-55277314E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6BF5730-CE16-498B-B11C-000E7F587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3284B67-6F50-4C2E-904F-005438145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Jigsaw puzzles in plastic figures">
            <a:extLst>
              <a:ext uri="{FF2B5EF4-FFF2-40B4-BE49-F238E27FC236}">
                <a16:creationId xmlns:a16="http://schemas.microsoft.com/office/drawing/2014/main" id="{F10E37DD-4836-2AD5-2301-9F433D518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220" y="3546437"/>
            <a:ext cx="3391578" cy="2342872"/>
          </a:xfrm>
          <a:prstGeom prst="rect">
            <a:avLst/>
          </a:prstGeom>
          <a:ln w="28575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31C663-373B-FFE5-FAA4-30F7A8B03815}"/>
              </a:ext>
            </a:extLst>
          </p:cNvPr>
          <p:cNvSpPr txBox="1"/>
          <p:nvPr/>
        </p:nvSpPr>
        <p:spPr>
          <a:xfrm>
            <a:off x="150253" y="2084767"/>
            <a:ext cx="604877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Source Sans Pro"/>
                <a:ea typeface="Calibri Light"/>
                <a:cs typeface="Calibri Light"/>
              </a:rPr>
              <a:t>DSCI-6612- INTRO TO </a:t>
            </a:r>
            <a:endParaRPr lang="en-US" sz="4000" b="1">
              <a:latin typeface="Source Sans Pro"/>
              <a:ea typeface="Source Sans Pro"/>
              <a:cs typeface="Calibri Light"/>
            </a:endParaRPr>
          </a:p>
          <a:p>
            <a:r>
              <a:rPr lang="en-US" sz="4000" b="1">
                <a:latin typeface="Source Sans Pro"/>
                <a:ea typeface="Calibri Light"/>
                <a:cs typeface="Calibri Light"/>
              </a:rPr>
              <a:t>ARTIFICIAL INTELLIGENCE</a:t>
            </a:r>
            <a:endParaRPr lang="en-US" sz="4000" b="1"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B1551-676A-DD9A-09A6-DBE6F970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>
                <a:ea typeface="Source Sans Pro SemiBold"/>
              </a:rPr>
              <a:t>THANK YOU</a:t>
            </a:r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F878272-48E2-B44E-FE26-A8A71981C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336" y="1509721"/>
            <a:ext cx="3680216" cy="3680216"/>
          </a:xfrm>
          <a:prstGeom prst="rect">
            <a:avLst/>
          </a:prstGeom>
          <a:ln w="28575">
            <a:noFill/>
          </a:ln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38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49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6" name="Oval 125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cubes with black background&#10;&#10;Description automatically generated">
            <a:extLst>
              <a:ext uri="{FF2B5EF4-FFF2-40B4-BE49-F238E27FC236}">
                <a16:creationId xmlns:a16="http://schemas.microsoft.com/office/drawing/2014/main" id="{432D79CB-59FE-90C3-CD0D-E1FF11FDFC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698" r="-3" b="1299"/>
          <a:stretch/>
        </p:blipFill>
        <p:spPr>
          <a:xfrm>
            <a:off x="2869473" y="941355"/>
            <a:ext cx="2601588" cy="2601592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32" name="Oval 131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6BDF4-2565-B234-BF21-3961846B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Source Sans Pro"/>
                <a:ea typeface="Calibri Light"/>
                <a:cs typeface="Calibri Light"/>
              </a:rPr>
              <a:t>REINFO CUBE</a:t>
            </a:r>
            <a:endParaRPr lang="en-US" b="1">
              <a:latin typeface="Source Sans Pro"/>
              <a:ea typeface="Source Sans Pro"/>
            </a:endParaRPr>
          </a:p>
        </p:txBody>
      </p:sp>
      <p:grpSp>
        <p:nvGrpSpPr>
          <p:cNvPr id="134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8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4FD8-7057-02A6-8CED-24529E4C7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latin typeface="Calibri"/>
                <a:ea typeface="Calibri"/>
                <a:cs typeface="Calibri"/>
              </a:rPr>
              <a:t>REINFORCEMENT LEARNING FOR A RUBIKS CUBE</a:t>
            </a:r>
            <a:endParaRPr lang="en-US">
              <a:ea typeface="Source Sans Pro"/>
            </a:endParaRPr>
          </a:p>
          <a:p>
            <a:endParaRPr lang="en-US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79664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372A0-DEFE-4183-63B3-77A8947B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a typeface="Source Sans Pro"/>
              </a:rPr>
              <a:t>CONTENTS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E603-4582-A01D-89E1-461CE91D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ALGORITHM USED</a:t>
            </a:r>
          </a:p>
          <a:p>
            <a:r>
              <a:rPr lang="en-US">
                <a:ea typeface="+mn-lt"/>
                <a:cs typeface="+mn-lt"/>
              </a:rPr>
              <a:t>HOW DOES OUR ALGORITHM WORK?</a:t>
            </a:r>
          </a:p>
          <a:p>
            <a:r>
              <a:rPr lang="en-US">
                <a:ea typeface="+mn-lt"/>
                <a:cs typeface="+mn-lt"/>
              </a:rPr>
              <a:t>CODE FRAGMENTATION</a:t>
            </a:r>
          </a:p>
          <a:p>
            <a:r>
              <a:rPr lang="en-US">
                <a:ea typeface="Source Sans Pro"/>
              </a:rPr>
              <a:t>OUTPUT</a:t>
            </a:r>
          </a:p>
          <a:p>
            <a:r>
              <a:rPr lang="en-US">
                <a:ea typeface="Source Sans Pro"/>
              </a:rPr>
              <a:t>CODE</a:t>
            </a:r>
          </a:p>
          <a:p>
            <a:r>
              <a:rPr lang="en-US">
                <a:ea typeface="+mn-lt"/>
                <a:cs typeface="+mn-lt"/>
              </a:rPr>
              <a:t>CONCLUSION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5750136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920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2E3CB-32D2-18BE-4D5D-2946FFF2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en-US" b="1">
                <a:ea typeface="+mj-lt"/>
                <a:cs typeface="+mj-lt"/>
              </a:rPr>
              <a:t>ALGORITHM USED</a:t>
            </a:r>
            <a:endParaRPr lang="en-US" b="1">
              <a:ea typeface="Source Sans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05C6-B7EB-547D-D9FC-AE276C42B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4834021" cy="4044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Source Sans Pro"/>
              </a:rPr>
              <a:t>The concept used to solve a Rubik's cube here is Q-Learning from Reinforcement learning</a:t>
            </a:r>
          </a:p>
          <a:p>
            <a:r>
              <a:rPr lang="en-US">
                <a:ea typeface="+mn-lt"/>
                <a:cs typeface="+mn-lt"/>
              </a:rPr>
              <a:t>Q-learning is a model-free, value-based reinforcement learning algorithm.</a:t>
            </a:r>
            <a:endParaRPr lang="en-US"/>
          </a:p>
        </p:txBody>
      </p:sp>
      <p:pic>
        <p:nvPicPr>
          <p:cNvPr id="30" name="Picture 29" descr="Light bulb on yellow background with sketched light beams and cord">
            <a:extLst>
              <a:ext uri="{FF2B5EF4-FFF2-40B4-BE49-F238E27FC236}">
                <a16:creationId xmlns:a16="http://schemas.microsoft.com/office/drawing/2014/main" id="{7485F5D0-286E-8252-7662-A5CC800149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74" r="6" b="6"/>
          <a:stretch/>
        </p:blipFill>
        <p:spPr>
          <a:xfrm>
            <a:off x="7235473" y="1201793"/>
            <a:ext cx="4072815" cy="4071245"/>
          </a:xfrm>
          <a:prstGeom prst="rect">
            <a:avLst/>
          </a:prstGeom>
        </p:spPr>
      </p:pic>
      <p:grpSp>
        <p:nvGrpSpPr>
          <p:cNvPr id="7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291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52394-17D0-798B-C369-8BCCC189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sz="3700" b="1">
                <a:ea typeface="+mj-lt"/>
                <a:cs typeface="+mj-lt"/>
              </a:rPr>
              <a:t>HOW DOES OUR ALGORITHM WORK?</a:t>
            </a:r>
            <a:endParaRPr lang="en-US" sz="3700" b="1">
              <a:ea typeface="Source Sans Pro"/>
            </a:endParaRPr>
          </a:p>
        </p:txBody>
      </p:sp>
      <p:grpSp>
        <p:nvGrpSpPr>
          <p:cNvPr id="11" name="Graphic 38">
            <a:extLst>
              <a:ext uri="{FF2B5EF4-FFF2-40B4-BE49-F238E27FC236}">
                <a16:creationId xmlns:a16="http://schemas.microsoft.com/office/drawing/2014/main" id="{35C37387-FC74-4DFB-841A-B7688148C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2D8A01F-F541-4FE1-9384-7A5B686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7F35E-69E0-4628-B498-7058AF51F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CD0F749C-1D4C-430F-B946-6DAF4C309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B331624-2D22-4B4E-A3E6-0D4F79493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20173F-D274-41F7-8EF8-70D857D30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D9FE21DE-050D-4E27-A007-AAE4EF84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EF10EC-D135-4F55-A642-AFA283DD9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01754-3C99-20B9-D22B-5BDA735AE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41" r="12005" b="-20"/>
          <a:stretch/>
        </p:blipFill>
        <p:spPr>
          <a:xfrm>
            <a:off x="1526293" y="1554974"/>
            <a:ext cx="3555043" cy="3217333"/>
          </a:xfrm>
          <a:prstGeom prst="rect">
            <a:avLst/>
          </a:prstGeom>
        </p:spPr>
      </p:pic>
      <p:grpSp>
        <p:nvGrpSpPr>
          <p:cNvPr id="23" name="Graphic 4">
            <a:extLst>
              <a:ext uri="{FF2B5EF4-FFF2-40B4-BE49-F238E27FC236}">
                <a16:creationId xmlns:a16="http://schemas.microsoft.com/office/drawing/2014/main" id="{89D47E22-F192-4DEC-AE19-484993AE8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637983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5B481D-50AE-46D4-9C2F-ADF882A44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A9696D1-2645-4CDB-999E-2BCB171DD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F893A7D-6FAA-4ABA-8FBF-12AE8BB15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E098AA5-8EA7-4B49-A943-13BDB0687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2B7441F-24D2-47F6-AEF3-0B16E0EBD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8C9959-A685-4BAF-98D3-38CEE7F61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5439F3-230A-42C1-985A-F3801AFDE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CA0CAF8-ABFC-4754-B816-1A982DB04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197C506-00E2-4325-8F3D-B7A52BFA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8AF387-37B3-40A6-BEB9-5F1D326D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861A354-F1B5-4CFC-8B29-36A08A6E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4239475-71DB-497A-B17E-B50BC0F1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9CF385-DC69-4555-8C67-BFB833B86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aphic 4">
            <a:extLst>
              <a:ext uri="{FF2B5EF4-FFF2-40B4-BE49-F238E27FC236}">
                <a16:creationId xmlns:a16="http://schemas.microsoft.com/office/drawing/2014/main" id="{8546F01E-28C6-4D97-ACC0-50485CD54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637983"/>
            <a:ext cx="975169" cy="975171"/>
            <a:chOff x="5829300" y="3162300"/>
            <a:chExt cx="532256" cy="532257"/>
          </a:xfrm>
          <a:solidFill>
            <a:schemeClr val="tx1">
              <a:alpha val="6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B0908F7-1F79-4980-843B-7010EE8E8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3653996-A332-4C70-839A-B246E0543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9F15CE8-59C3-4EB5-9C7C-4BAAC5F7D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61B38B2-7390-4304-A200-E656AE089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A0DCEB4-FD1D-4E15-A000-1A9CB77DA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DCE85A3-7077-4FEE-B140-C20B1A230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48CC5-5652-4C4F-A5CE-41DA8383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47D79CB-5BE7-49A3-8C81-10069023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F449AC0-C0F3-4D2F-9134-78DDFD1B2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7A8DFB0-41C7-4703-BCC0-902265911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1A0CFB7-B9CE-4B04-92B5-FE295DF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7344B6F-954A-49BE-B5E9-19A09DC6B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263CDF5-777C-406D-B2B2-0FF351D11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4972-3B50-9181-26CC-F347272D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26128"/>
            <a:ext cx="5496215" cy="43728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>
                <a:ea typeface="+mn-lt"/>
                <a:cs typeface="+mn-lt"/>
              </a:rPr>
              <a:t>Q-Learning Iteration:</a:t>
            </a:r>
            <a:endParaRPr lang="en-US" sz="1600" b="1">
              <a:ea typeface="Source Sans Pro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Perform Q-learning over specified episodes, updating state-action pairs.</a:t>
            </a:r>
            <a:endParaRPr lang="en-US" sz="1600">
              <a:ea typeface="Source Sans Pro"/>
            </a:endParaRPr>
          </a:p>
          <a:p>
            <a:r>
              <a:rPr lang="en-US" sz="1600" b="1">
                <a:ea typeface="+mn-lt"/>
                <a:cs typeface="+mn-lt"/>
              </a:rPr>
              <a:t>Initialization:</a:t>
            </a:r>
            <a:endParaRPr lang="en-US" sz="1600">
              <a:ea typeface="Source Sans Pro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Initialize Q-values and rewards for effective learning setup.</a:t>
            </a:r>
            <a:endParaRPr lang="en-US" sz="1600">
              <a:ea typeface="Source Sans Pro"/>
            </a:endParaRPr>
          </a:p>
          <a:p>
            <a:r>
              <a:rPr lang="en-US" sz="1600" b="1">
                <a:ea typeface="+mn-lt"/>
                <a:cs typeface="+mn-lt"/>
              </a:rPr>
              <a:t>Exploration vs. Exploitation:</a:t>
            </a:r>
            <a:endParaRPr lang="en-US" sz="1600">
              <a:ea typeface="Source Sans Pro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Balance exploration and exploitation based on a random policy value.</a:t>
            </a:r>
            <a:endParaRPr lang="en-US" sz="1600">
              <a:ea typeface="Source Sans Pro"/>
            </a:endParaRPr>
          </a:p>
          <a:p>
            <a:r>
              <a:rPr lang="en-US" sz="1600" b="1">
                <a:ea typeface="+mn-lt"/>
                <a:cs typeface="+mn-lt"/>
              </a:rPr>
              <a:t>Action Selection:</a:t>
            </a:r>
            <a:endParaRPr lang="en-US" sz="1600">
              <a:ea typeface="Source Sans Pro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Choose the action with the highest Q-value during exploitation.</a:t>
            </a:r>
            <a:endParaRPr lang="en-US" sz="1600">
              <a:ea typeface="Source Sans Pro"/>
            </a:endParaRPr>
          </a:p>
          <a:p>
            <a:r>
              <a:rPr lang="en-US" sz="1600" b="1">
                <a:ea typeface="+mn-lt"/>
                <a:cs typeface="+mn-lt"/>
              </a:rPr>
              <a:t>Q-Value Update:</a:t>
            </a:r>
            <a:endParaRPr lang="en-US" sz="1600">
              <a:ea typeface="Source Sans Pro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Update Q-values using the Q-learning formula, incorporating rewards and discounted maximum rewards.</a:t>
            </a:r>
            <a:endParaRPr lang="en-US" sz="160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4209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 descr="Computer script on a screen">
            <a:extLst>
              <a:ext uri="{FF2B5EF4-FFF2-40B4-BE49-F238E27FC236}">
                <a16:creationId xmlns:a16="http://schemas.microsoft.com/office/drawing/2014/main" id="{D4D497B3-33F4-5563-A3F7-9336FCD10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92" b="1"/>
          <a:stretch/>
        </p:blipFill>
        <p:spPr>
          <a:xfrm>
            <a:off x="2511713" y="3104705"/>
            <a:ext cx="3634674" cy="321733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5ADBF-D812-8A6B-5351-0B85F6D5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 sz="3400" b="1">
                <a:ea typeface="+mj-lt"/>
                <a:cs typeface="+mj-lt"/>
              </a:rPr>
              <a:t>CODE FRAGMENTATION</a:t>
            </a:r>
            <a:endParaRPr lang="en-US" sz="3400" b="1">
              <a:ea typeface="Source Sans Pro"/>
            </a:endParaRPr>
          </a:p>
        </p:txBody>
      </p:sp>
      <p:grpSp>
        <p:nvGrpSpPr>
          <p:cNvPr id="113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7" name="Graphic 38">
            <a:extLst>
              <a:ext uri="{FF2B5EF4-FFF2-40B4-BE49-F238E27FC236}">
                <a16:creationId xmlns:a16="http://schemas.microsoft.com/office/drawing/2014/main" id="{36C5CE76-F42E-4B75-84C4-A9B2C8CE8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62D2BF9-9B3C-4B4B-B525-BFABA8B44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022D0D2-0602-4CB2-97D5-418641B4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1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6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BDB1-17F6-C468-AC66-E1C9C92E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650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Source Sans Pro"/>
              </a:rPr>
              <a:t>The project is an integration of the following files: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>
                <a:ea typeface="+mn-lt"/>
                <a:cs typeface="+mn-lt"/>
              </a:rPr>
              <a:t>agent.py</a:t>
            </a:r>
            <a:r>
              <a:rPr lang="en-US" b="1">
                <a:ea typeface="Source Sans Pro"/>
              </a:rPr>
              <a:t> -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>
                <a:ea typeface="+mn-lt"/>
                <a:cs typeface="+mn-lt"/>
              </a:rPr>
              <a:t>cube.py</a:t>
            </a:r>
            <a:r>
              <a:rPr lang="en-US" b="1">
                <a:ea typeface="Source Sans Pro"/>
              </a:rPr>
              <a:t> -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>
                <a:ea typeface="+mn-lt"/>
                <a:cs typeface="+mn-lt"/>
              </a:rPr>
              <a:t>play.py</a:t>
            </a:r>
            <a:r>
              <a:rPr lang="en-US" b="1">
                <a:ea typeface="Source Sans Pro"/>
              </a:rPr>
              <a:t> -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>
                <a:ea typeface="+mn-lt"/>
                <a:cs typeface="+mn-lt"/>
              </a:rPr>
              <a:t>qLearn.py</a:t>
            </a:r>
            <a:endParaRPr lang="en-US" b="1">
              <a:ea typeface="Source Sans Pr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>
                <a:ea typeface="+mn-lt"/>
                <a:cs typeface="+mn-lt"/>
              </a:rPr>
              <a:t>utils.py</a:t>
            </a:r>
            <a:endParaRPr lang="en-US" b="1">
              <a:ea typeface="Source Sans Pro"/>
            </a:endParaRPr>
          </a:p>
          <a:p>
            <a:endParaRPr lang="en-US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4969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3CF9-CA07-74B3-46EB-3489E8F6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ea typeface="Source Sans Pro"/>
              </a:rPr>
              <a:t>OUTPUT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D31901E-2C4E-D266-20EA-7CA053C74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1" t="9551" r="9091" b="14326"/>
          <a:stretch/>
        </p:blipFill>
        <p:spPr>
          <a:xfrm>
            <a:off x="5242265" y="1946441"/>
            <a:ext cx="6508966" cy="2009363"/>
          </a:xfrm>
          <a:prstGeom prst="rect">
            <a:avLst/>
          </a:prstGeom>
        </p:spPr>
      </p:pic>
      <p:pic>
        <p:nvPicPr>
          <p:cNvPr id="5" name="Picture 4" descr="A black background with white letters and numbers&#10;&#10;Description automatically generated">
            <a:extLst>
              <a:ext uri="{FF2B5EF4-FFF2-40B4-BE49-F238E27FC236}">
                <a16:creationId xmlns:a16="http://schemas.microsoft.com/office/drawing/2014/main" id="{0672A738-9845-E327-5CB4-A5D717D34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53" y="4336728"/>
            <a:ext cx="6812132" cy="2149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35AABC-C9A4-21BF-14E8-0CE7041192BC}"/>
              </a:ext>
            </a:extLst>
          </p:cNvPr>
          <p:cNvSpPr txBox="1"/>
          <p:nvPr/>
        </p:nvSpPr>
        <p:spPr>
          <a:xfrm>
            <a:off x="90708" y="1998400"/>
            <a:ext cx="5806618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300" b="1">
                <a:ea typeface="Source Sans Pro"/>
              </a:rPr>
              <a:t>INTIAL STATE (RANDOMLY SHUFFLED):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0F07C-423D-9F88-95C6-045D58684460}"/>
              </a:ext>
            </a:extLst>
          </p:cNvPr>
          <p:cNvSpPr txBox="1"/>
          <p:nvPr/>
        </p:nvSpPr>
        <p:spPr>
          <a:xfrm>
            <a:off x="7511275" y="5148018"/>
            <a:ext cx="4335466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300" b="1">
                <a:ea typeface="Source Sans Pro"/>
              </a:rPr>
              <a:t>:FINAL STATE (END GOAL)</a:t>
            </a:r>
          </a:p>
        </p:txBody>
      </p:sp>
    </p:spTree>
    <p:extLst>
      <p:ext uri="{BB962C8B-B14F-4D97-AF65-F5344CB8AC3E}">
        <p14:creationId xmlns:p14="http://schemas.microsoft.com/office/powerpoint/2010/main" val="307711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DDD41-4046-A11C-D30A-F97E75FC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cap="all" spc="1500" baseline="0">
                <a:latin typeface="+mj-lt"/>
                <a:ea typeface="Source Sans Pro SemiBold"/>
                <a:cs typeface="+mj-cs"/>
              </a:rPr>
              <a:t>CODE</a:t>
            </a:r>
            <a:endParaRPr lang="en-US" sz="6000" b="1" kern="1200" cap="all" spc="1500" baseline="0">
              <a:latin typeface="+mj-lt"/>
              <a:ea typeface="Source Sans Pro SemiBold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4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32D3-F921-F19F-142F-403F5A61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ea typeface="Source Sans Pro"/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251287-32DD-8895-93A3-0C867C659E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812637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Source Sans Pro</vt:lpstr>
      <vt:lpstr>FunkyShapesVTI</vt:lpstr>
      <vt:lpstr>PowerPoint Presentation</vt:lpstr>
      <vt:lpstr>REINFO CUBE</vt:lpstr>
      <vt:lpstr>CONTENTS</vt:lpstr>
      <vt:lpstr>ALGORITHM USED</vt:lpstr>
      <vt:lpstr>HOW DOES OUR ALGORITHM WORK?</vt:lpstr>
      <vt:lpstr>CODE FRAGMENTATION</vt:lpstr>
      <vt:lpstr>OUTPUT</vt:lpstr>
      <vt:lpstr>CODE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Shivalenka Shivani</cp:lastModifiedBy>
  <cp:revision>4</cp:revision>
  <dcterms:created xsi:type="dcterms:W3CDTF">2023-12-01T20:46:42Z</dcterms:created>
  <dcterms:modified xsi:type="dcterms:W3CDTF">2023-12-05T06:18:24Z</dcterms:modified>
</cp:coreProperties>
</file>