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9A247E-3005-4D17-A654-F6A329412EFD}">
  <a:tblStyle styleId="{189A247E-3005-4D17-A654-F6A329412E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8817d479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8817d479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8817d479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8817d479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8817d479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8817d479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56b0ad2e2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56b0ad2e2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8817d479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8817d479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8817d479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8817d479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8817d479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8817d479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8817d479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8817d479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56b0ad2e2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56b0ad2e2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56b0ad2e2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56b0ad2e2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56b0ad2e2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56b0ad2e2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56b0ad2e2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56b0ad2e2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56b0ad2e2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56b0ad2e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56b0ad2e2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56b0ad2e2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8817d47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8817d47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8817d479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8817d479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8817d479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8817d479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8817d479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8817d479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5903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Music Genre Classification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19223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Shivani Soman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475" y="2355300"/>
            <a:ext cx="3318024" cy="24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Method I Results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1" name="Google Shape;161;p22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{189A247E-3005-4D17-A654-F6A329412EFD}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Classifier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AUC ROC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KNN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0.884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 Regression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XGBoost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0.974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XGBoost Results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125" y="1283338"/>
            <a:ext cx="3295650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0575" y="872050"/>
            <a:ext cx="4989424" cy="3399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XGBoost Feature Importance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550" y="958387"/>
            <a:ext cx="7214901" cy="38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Method II - 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Spectrogram Analysis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311700" y="1229875"/>
            <a:ext cx="5585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Log-amplitude mel-spectrograms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Maps data to logarithmic scale of decibels for better human perceived hearing spectrum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arameters used to generate the power spectrogram using STFT are listed below: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Sampling rate (sr) = 22050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Frame/Window size (n fft) = 2048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Time advance between frames (hop size) = 512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Window Function: Hann Window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Frequency Scale: MEL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300" y="1533812"/>
            <a:ext cx="2799926" cy="207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Classification - CNN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Dataset split - Train (64%), Validation (16%), Test (20%)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5 Convolution Blocks -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ReLU Activation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Max Pooling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Dropout Layer = 0.25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Final layer outputs class probabilities - softmax activation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Loss - Categorical cross entropy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Optimizer - Adam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Metric - Accuracy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Classification - CRNN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Using combined CNN+RNN structure (CRNN)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CNN : Feature extractor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RNN : Temporal Summariser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Helps to take into account global and local structure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4 Conv Blocks + 2 layer RNN (GRU)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Loss - Categorical cross entropy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Optimizer - Adam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Metric - Accuracy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2975" y="1268775"/>
            <a:ext cx="2565700" cy="1849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Results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0" name="Google Shape;200;p28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{189A247E-3005-4D17-A654-F6A329412EFD}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Classifier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Loss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CNN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0.838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0.508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CRNN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0.860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0.468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CRNN Results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5579401" cy="283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2625" y="1017788"/>
            <a:ext cx="3116925" cy="29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311700" y="1061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K. Choi, G. Fazekas, M. Sandler and K. Cho , “Convolutional recurrent neural networks for music classification,” IEEE International Conference on Acoustics, Speech and Signal Processing, 2017.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A. J. Goulart, R. C. Guido, C. D. Maciel, “Exploring different approaches for music genre classification,” Egyptian Informatics Journal, 2012.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D. P. Kumar, B. J. Sowmya and K. G. Srinivasa, “A comparative study of classifiers for music genre classification based on feature extractors,” IEEE Distributed Computing, VLSI, Electrical Circuits and Robotics, 2016.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M. Dong, “Convolutional Neural Network Achieves Human-level Accuracy in Music Genre Classification,” arXiv preprint arXiv:1802.09697, 2018.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G. Tzanetakis and P. Cook, “Musical genre classification of audio signals,” IEEE Transactions on speech and audio processing, 2002.</a:t>
            </a: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5271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Categorizing music into different groups based on similarities in style, tempo, rhythm or melody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Over 1200 micro-genres of music exist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Humans can almost 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instantaneously recognize music genre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More likely to search music by filtering through genre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Automatic recommendations, organizing libraries for faster access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9100" y="1061775"/>
            <a:ext cx="3248852" cy="222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Dataset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GTZAN Genre Collection - 1.2 gb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1000 audio tracks each 30 seconds long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10 genres each represented by 100 tracks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22050Hz Mono 16-bit audio files in .wav format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Files were collected in 2000-2001 from a variety of sources including personal CDs, radio, microphone recordings, in order to represent a variety of recording conditions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Genres included - Blues, Classical, Country, Disco, HipHop, Jazz, Metal, Pop, Reggae, Rock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Proposed Solution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16"/>
          <p:cNvCxnSpPr>
            <a:stCxn id="107" idx="6"/>
            <a:endCxn id="108" idx="2"/>
          </p:cNvCxnSpPr>
          <p:nvPr/>
        </p:nvCxnSpPr>
        <p:spPr>
          <a:xfrm>
            <a:off x="2566825" y="257175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" name="Google Shape;109;p16"/>
          <p:cNvCxnSpPr>
            <a:stCxn id="107" idx="6"/>
            <a:endCxn id="110" idx="2"/>
          </p:cNvCxnSpPr>
          <p:nvPr/>
        </p:nvCxnSpPr>
        <p:spPr>
          <a:xfrm flipH="1" rot="10800000">
            <a:off x="2566825" y="163575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1" name="Google Shape;111;p16"/>
          <p:cNvGrpSpPr/>
          <p:nvPr/>
        </p:nvGrpSpPr>
        <p:grpSpPr>
          <a:xfrm>
            <a:off x="5211550" y="1476150"/>
            <a:ext cx="1713600" cy="319200"/>
            <a:chOff x="5592550" y="1018950"/>
            <a:chExt cx="1713600" cy="319200"/>
          </a:xfrm>
        </p:grpSpPr>
        <p:sp>
          <p:nvSpPr>
            <p:cNvPr id="112" name="Google Shape;112;p16"/>
            <p:cNvSpPr/>
            <p:nvPr/>
          </p:nvSpPr>
          <p:spPr>
            <a:xfrm>
              <a:off x="5766550" y="1018950"/>
              <a:ext cx="15396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701C7F"/>
                  </a:solidFill>
                  <a:latin typeface="Calibri"/>
                  <a:ea typeface="Calibri"/>
                  <a:cs typeface="Calibri"/>
                  <a:sym typeface="Calibri"/>
                </a:rPr>
                <a:t>Convolutional Recurrent Neural Network</a:t>
              </a:r>
              <a:endParaRPr>
                <a:solidFill>
                  <a:srgbClr val="701C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3269050" y="1476150"/>
            <a:ext cx="1356300" cy="319200"/>
            <a:chOff x="3650050" y="1476150"/>
            <a:chExt cx="1356300" cy="319200"/>
          </a:xfrm>
        </p:grpSpPr>
        <p:sp>
          <p:nvSpPr>
            <p:cNvPr id="115" name="Google Shape;115;p16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701C7F"/>
                  </a:solidFill>
                  <a:latin typeface="Calibri"/>
                  <a:ea typeface="Calibri"/>
                  <a:cs typeface="Calibri"/>
                  <a:sym typeface="Calibri"/>
                </a:rPr>
                <a:t>Spectrogram Analysis</a:t>
              </a:r>
              <a:endParaRPr>
                <a:solidFill>
                  <a:srgbClr val="701C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16"/>
          <p:cNvGrpSpPr/>
          <p:nvPr/>
        </p:nvGrpSpPr>
        <p:grpSpPr>
          <a:xfrm>
            <a:off x="1204550" y="2412150"/>
            <a:ext cx="1362275" cy="319200"/>
            <a:chOff x="1596750" y="2412150"/>
            <a:chExt cx="1362275" cy="319200"/>
          </a:xfrm>
        </p:grpSpPr>
        <p:sp>
          <p:nvSpPr>
            <p:cNvPr id="117" name="Google Shape;117;p16"/>
            <p:cNvSpPr/>
            <p:nvPr/>
          </p:nvSpPr>
          <p:spPr>
            <a:xfrm>
              <a:off x="1596750" y="2412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701C7F"/>
                  </a:solidFill>
                  <a:latin typeface="Calibri"/>
                  <a:ea typeface="Calibri"/>
                  <a:cs typeface="Calibri"/>
                  <a:sym typeface="Calibri"/>
                </a:rPr>
                <a:t>Input Data</a:t>
              </a:r>
              <a:endParaRPr>
                <a:solidFill>
                  <a:srgbClr val="701C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rgbClr val="551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16"/>
          <p:cNvGrpSpPr/>
          <p:nvPr/>
        </p:nvGrpSpPr>
        <p:grpSpPr>
          <a:xfrm>
            <a:off x="3269050" y="3348150"/>
            <a:ext cx="1356300" cy="319200"/>
            <a:chOff x="3650050" y="3348150"/>
            <a:chExt cx="1356300" cy="319200"/>
          </a:xfrm>
        </p:grpSpPr>
        <p:sp>
          <p:nvSpPr>
            <p:cNvPr id="119" name="Google Shape;119;p16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701C7F"/>
                  </a:solidFill>
                  <a:latin typeface="Calibri"/>
                  <a:ea typeface="Calibri"/>
                  <a:cs typeface="Calibri"/>
                  <a:sym typeface="Calibri"/>
                </a:rPr>
                <a:t>Temporal and spectral features extraction</a:t>
              </a:r>
              <a:endParaRPr>
                <a:solidFill>
                  <a:srgbClr val="701C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" name="Google Shape;120;p16"/>
          <p:cNvGrpSpPr/>
          <p:nvPr/>
        </p:nvGrpSpPr>
        <p:grpSpPr>
          <a:xfrm>
            <a:off x="5211550" y="3348150"/>
            <a:ext cx="1356300" cy="319200"/>
            <a:chOff x="5592550" y="2890950"/>
            <a:chExt cx="1356300" cy="319200"/>
          </a:xfrm>
        </p:grpSpPr>
        <p:sp>
          <p:nvSpPr>
            <p:cNvPr id="121" name="Google Shape;121;p16"/>
            <p:cNvSpPr/>
            <p:nvPr/>
          </p:nvSpPr>
          <p:spPr>
            <a:xfrm>
              <a:off x="5766550" y="2890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701C7F"/>
                  </a:solidFill>
                  <a:latin typeface="Calibri"/>
                  <a:ea typeface="Calibri"/>
                  <a:cs typeface="Calibri"/>
                  <a:sym typeface="Calibri"/>
                </a:rPr>
                <a:t>Machine Learning Classifiers</a:t>
              </a:r>
              <a:endParaRPr>
                <a:solidFill>
                  <a:srgbClr val="701C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3" name="Google Shape;123;p16"/>
          <p:cNvCxnSpPr>
            <a:stCxn id="115" idx="3"/>
            <a:endCxn id="113" idx="2"/>
          </p:cNvCxnSpPr>
          <p:nvPr/>
        </p:nvCxnSpPr>
        <p:spPr>
          <a:xfrm>
            <a:off x="4625350" y="1635750"/>
            <a:ext cx="586200" cy="0"/>
          </a:xfrm>
          <a:prstGeom prst="straightConnector1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>
            <a:off x="4625350" y="3507750"/>
            <a:ext cx="586200" cy="0"/>
          </a:xfrm>
          <a:prstGeom prst="straightConnector1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Method I - Temporal and Spectral Feature Extraction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311700" y="1229875"/>
            <a:ext cx="7596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Temporal Features - Zero Crossing Rate, Root Mean Squared Energy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Spectral Features - Centroids, Bandwidths, Contrast, Roll-off, Mel-frequency cepstral coefficients (MFCCs), Chroma Features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All features extracted using LibROSA - python library for audio and music analysis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Mean, Std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Machine Learning Algorithms - KNN, Logistic Regression, Random Forest, XGBoost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Temporal Features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Basic Features - mean, standard deviation, skewness, kurtosis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Zero Crossing Rate - rate of sign-changes along a signal, i.e., the rate at which the signal changes from positive to negative or back.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Tempo - beats per minute of the music sample (bpm)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RMSE - root mean square energy of the amplitude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50" y="3044875"/>
            <a:ext cx="852487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Spectral Features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Centroid - indicates where the "center of mass" of the spectrum is located. Measure of musical timbre.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Bandwidth - the pth order moment of the signal about the centroid. For p=2, it’s like a weighted std dev.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Contrast -  difference in the maximum and minimum values within each frequency band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Rolloff - value of frequency below which 85% of total energy lies.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Chroma - vector which corresponds to the total energy of the signal in each of the 12 pitch classes (C, C#, D, D#, E ,F, F#, G, G#, A, A#, B)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Spectral Features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MFCC (Mel-Frequency Cepstral Coefficients)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Short-Time Fourier- Transform (STFT) of the signal is taken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Compute the power spectrum and then apply the triangular MEL filter bank, which mimics the human perception of sound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Take the discrete cosine transform of the logarithm of all filterbank energies, thereby obtaining the MFCCs.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The parameter n_mels, which corresponds to the number of filter banks, was set to 20 in this study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Total number of temporal and spectral features - 97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80-20 split for training and testing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Classifiers Trained - KNN, Random Forest, Logistic Regression, XGBoost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Applied cross-validation using GridSearchCV for hyperparameter tuning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Evaluation Metrics - Accuracy and AUC ROC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