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13"/>
  </p:notesMasterIdLst>
  <p:sldIdLst>
    <p:sldId id="256" r:id="rId5"/>
    <p:sldId id="257" r:id="rId6"/>
    <p:sldId id="258" r:id="rId7"/>
    <p:sldId id="259" r:id="rId8"/>
    <p:sldId id="260" r:id="rId9"/>
    <p:sldId id="263" r:id="rId10"/>
    <p:sldId id="265" r:id="rId11"/>
    <p:sldId id="272" r:id="rId12"/>
  </p:sldIdLst>
  <p:sldSz cx="9144000" cy="5143500" type="screen16x9"/>
  <p:notesSz cx="6858000" cy="9144000"/>
  <p:embeddedFontLst>
    <p:embeddedFont>
      <p:font typeface="Average" panose="020B0604020202020204" charset="0"/>
      <p:regular r:id="rId14"/>
    </p:embeddedFont>
    <p:embeddedFont>
      <p:font typeface="Lato" panose="020F0502020204030203" pitchFamily="34" charset="0"/>
      <p:regular r:id="rId15"/>
      <p:bold r:id="rId16"/>
      <p:italic r:id="rId17"/>
      <p:boldItalic r:id="rId18"/>
    </p:embeddedFont>
    <p:embeddedFont>
      <p:font typeface="Oswald" panose="00000500000000000000" pitchFamily="2" charset="0"/>
      <p:regular r:id="rId19"/>
      <p:bold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HSUWzLOw/LfQM+FvZ6GODwapQ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39" Type="http://customschemas.google.com/relationships/presentationmetadata" Target="metadata"/><Relationship Id="rId3" Type="http://schemas.openxmlformats.org/officeDocument/2006/relationships/customXml" Target="../customXml/item3.xml"/><Relationship Id="rId21"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3"/>
          <p:cNvGrpSpPr/>
          <p:nvPr/>
        </p:nvGrpSpPr>
        <p:grpSpPr>
          <a:xfrm>
            <a:off x="4350279" y="2855377"/>
            <a:ext cx="443589" cy="105632"/>
            <a:chOff x="4137525" y="2915950"/>
            <a:chExt cx="869100" cy="207000"/>
          </a:xfrm>
        </p:grpSpPr>
        <p:sp>
          <p:nvSpPr>
            <p:cNvPr id="11" name="Google Shape;11;p2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3"/>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23"/>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32"/>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2"/>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pic>
        <p:nvPicPr>
          <p:cNvPr id="21" name="Google Shape;21;p24" descr="A picture containing icon&#10;&#10;Description automatically generated"/>
          <p:cNvPicPr preferRelativeResize="0"/>
          <p:nvPr/>
        </p:nvPicPr>
        <p:blipFill rotWithShape="1">
          <a:blip r:embed="rId2">
            <a:alphaModFix/>
          </a:blip>
          <a:srcRect r="50568"/>
          <a:stretch/>
        </p:blipFill>
        <p:spPr>
          <a:xfrm>
            <a:off x="8355463" y="231688"/>
            <a:ext cx="552985" cy="21333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25"/>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2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2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2" name="Google Shape;32;p2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2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7"/>
        <p:cNvGrpSpPr/>
        <p:nvPr/>
      </p:nvGrpSpPr>
      <p:grpSpPr>
        <a:xfrm>
          <a:off x="0" y="0"/>
          <a:ext cx="0" cy="0"/>
          <a:chOff x="0" y="0"/>
          <a:chExt cx="0" cy="0"/>
        </a:xfrm>
      </p:grpSpPr>
      <p:sp>
        <p:nvSpPr>
          <p:cNvPr id="38" name="Google Shape;38;p29"/>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9" name="Google Shape;39;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30"/>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 name="Google Shape;42;p3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3" name="Google Shape;43;p30"/>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30"/>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5" name="Google Shape;45;p3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6" name="Google Shape;46;p3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9" name="Google Shape;49;p3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2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7.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www.flairminds.com/" TargetMode="Externa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
          <p:cNvSpPr txBox="1">
            <a:spLocks noGrp="1"/>
          </p:cNvSpPr>
          <p:nvPr>
            <p:ph type="ctrTitle"/>
          </p:nvPr>
        </p:nvSpPr>
        <p:spPr>
          <a:xfrm>
            <a:off x="2485832" y="268638"/>
            <a:ext cx="5873750" cy="696562"/>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dirty="0">
                <a:solidFill>
                  <a:schemeClr val="lt1"/>
                </a:solidFill>
                <a:latin typeface="Oswald" panose="00000500000000000000" pitchFamily="2" charset="0"/>
                <a:ea typeface="Calibri"/>
                <a:cs typeface="Calibri"/>
                <a:sym typeface="Calibri"/>
              </a:rPr>
              <a:t>Full Stack web development</a:t>
            </a:r>
            <a:endParaRPr dirty="0">
              <a:solidFill>
                <a:schemeClr val="lt1"/>
              </a:solidFill>
              <a:latin typeface="Oswald" panose="00000500000000000000" pitchFamily="2" charset="0"/>
              <a:ea typeface="Calibri"/>
              <a:cs typeface="Calibri"/>
              <a:sym typeface="Calibri"/>
            </a:endParaRPr>
          </a:p>
        </p:txBody>
      </p:sp>
      <p:sp>
        <p:nvSpPr>
          <p:cNvPr id="59" name="Google Shape;59;p1"/>
          <p:cNvSpPr txBox="1"/>
          <p:nvPr/>
        </p:nvSpPr>
        <p:spPr>
          <a:xfrm>
            <a:off x="6839975" y="268638"/>
            <a:ext cx="1700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60" name="Google Shape;60;p1"/>
          <p:cNvSpPr txBox="1"/>
          <p:nvPr/>
        </p:nvSpPr>
        <p:spPr>
          <a:xfrm>
            <a:off x="296708" y="4146228"/>
            <a:ext cx="3886200" cy="54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70C0"/>
                </a:solidFill>
                <a:latin typeface="Arial"/>
                <a:ea typeface="Arial"/>
                <a:cs typeface="Arial"/>
                <a:sym typeface="Arial"/>
              </a:rPr>
              <a:t> </a:t>
            </a:r>
            <a:r>
              <a:rPr lang="en" sz="2350" b="1" i="0" u="none" strike="noStrike" cap="none" dirty="0">
                <a:solidFill>
                  <a:srgbClr val="0070C0"/>
                </a:solidFill>
                <a:latin typeface="Arial"/>
                <a:ea typeface="Arial"/>
                <a:cs typeface="Arial"/>
                <a:sym typeface="Arial"/>
              </a:rPr>
              <a:t>Flairminds</a:t>
            </a:r>
            <a:endParaRPr sz="2350" b="1" i="0" u="none" strike="noStrike" cap="none" dirty="0">
              <a:solidFill>
                <a:srgbClr val="0070C0"/>
              </a:solidFill>
              <a:latin typeface="Arial"/>
              <a:ea typeface="Arial"/>
              <a:cs typeface="Arial"/>
              <a:sym typeface="Arial"/>
            </a:endParaRPr>
          </a:p>
        </p:txBody>
      </p:sp>
      <p:sp>
        <p:nvSpPr>
          <p:cNvPr id="61" name="Google Shape;61;p1"/>
          <p:cNvSpPr txBox="1"/>
          <p:nvPr/>
        </p:nvSpPr>
        <p:spPr>
          <a:xfrm>
            <a:off x="368145" y="4529190"/>
            <a:ext cx="19242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73763"/>
                </a:solidFill>
                <a:latin typeface="Roboto"/>
                <a:ea typeface="Roboto"/>
                <a:cs typeface="Roboto"/>
                <a:sym typeface="Roboto"/>
              </a:rPr>
              <a:t>Innovation, Resilience, Efficiency</a:t>
            </a:r>
            <a:endParaRPr sz="800" b="0" i="0" u="none" strike="noStrike" cap="none">
              <a:solidFill>
                <a:srgbClr val="073763"/>
              </a:solidFill>
              <a:latin typeface="Roboto"/>
              <a:ea typeface="Roboto"/>
              <a:cs typeface="Roboto"/>
              <a:sym typeface="Roboto"/>
            </a:endParaRPr>
          </a:p>
        </p:txBody>
      </p:sp>
      <p:pic>
        <p:nvPicPr>
          <p:cNvPr id="62" name="Google Shape;62;p1" descr="A picture containing icon&#10;&#10;Description automatically generated"/>
          <p:cNvPicPr preferRelativeResize="0"/>
          <p:nvPr/>
        </p:nvPicPr>
        <p:blipFill rotWithShape="1">
          <a:blip r:embed="rId3">
            <a:alphaModFix/>
          </a:blip>
          <a:srcRect r="50568"/>
          <a:stretch/>
        </p:blipFill>
        <p:spPr>
          <a:xfrm>
            <a:off x="433195" y="3982892"/>
            <a:ext cx="552986" cy="213337"/>
          </a:xfrm>
          <a:prstGeom prst="rect">
            <a:avLst/>
          </a:prstGeom>
          <a:noFill/>
          <a:ln>
            <a:noFill/>
          </a:ln>
        </p:spPr>
      </p:pic>
      <p:pic>
        <p:nvPicPr>
          <p:cNvPr id="3" name="Picture 2">
            <a:extLst>
              <a:ext uri="{FF2B5EF4-FFF2-40B4-BE49-F238E27FC236}">
                <a16:creationId xmlns:a16="http://schemas.microsoft.com/office/drawing/2014/main" id="{FAFEECF1-AFA7-21F8-DB52-7DA86B2C98E3}"/>
              </a:ext>
            </a:extLst>
          </p:cNvPr>
          <p:cNvPicPr>
            <a:picLocks noChangeAspect="1"/>
          </p:cNvPicPr>
          <p:nvPr/>
        </p:nvPicPr>
        <p:blipFill rotWithShape="1">
          <a:blip r:embed="rId4"/>
          <a:srcRect l="29098" t="21101" r="28592" b="5449"/>
          <a:stretch/>
        </p:blipFill>
        <p:spPr>
          <a:xfrm>
            <a:off x="4254345" y="1144766"/>
            <a:ext cx="4105237" cy="3730095"/>
          </a:xfrm>
          <a:prstGeom prst="rect">
            <a:avLst/>
          </a:prstGeom>
        </p:spPr>
      </p:pic>
      <p:sp>
        <p:nvSpPr>
          <p:cNvPr id="4" name="Google Shape;64;p1">
            <a:extLst>
              <a:ext uri="{FF2B5EF4-FFF2-40B4-BE49-F238E27FC236}">
                <a16:creationId xmlns:a16="http://schemas.microsoft.com/office/drawing/2014/main" id="{959EF255-E6D9-4C80-F53D-497198CC9E35}"/>
              </a:ext>
            </a:extLst>
          </p:cNvPr>
          <p:cNvSpPr txBox="1"/>
          <p:nvPr/>
        </p:nvSpPr>
        <p:spPr>
          <a:xfrm>
            <a:off x="368144" y="1298161"/>
            <a:ext cx="3676805" cy="83099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4800"/>
              <a:buFont typeface="Arial"/>
              <a:buNone/>
            </a:pPr>
            <a:r>
              <a:rPr lang="en" sz="4800" b="0" i="0" u="none" strike="noStrike" cap="none" dirty="0">
                <a:solidFill>
                  <a:schemeClr val="lt1"/>
                </a:solidFill>
                <a:latin typeface="Oswald"/>
                <a:ea typeface="Oswald"/>
                <a:cs typeface="Oswald"/>
                <a:sym typeface="Oswald"/>
              </a:rPr>
              <a:t>Capabilities</a:t>
            </a:r>
            <a:endParaRPr sz="4800" b="0" i="0" u="none" strike="noStrike" cap="none" dirty="0">
              <a:solidFill>
                <a:schemeClr val="lt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xfrm>
            <a:off x="620176" y="1348519"/>
            <a:ext cx="3805675" cy="775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 sz="2800">
                <a:solidFill>
                  <a:schemeClr val="lt1"/>
                </a:solidFill>
                <a:latin typeface="Calibri"/>
                <a:ea typeface="Calibri"/>
                <a:cs typeface="Calibri"/>
                <a:sym typeface="Calibri"/>
              </a:rPr>
              <a:t>Content</a:t>
            </a:r>
            <a:endParaRPr sz="2800">
              <a:solidFill>
                <a:schemeClr val="lt1"/>
              </a:solidFill>
              <a:latin typeface="Calibri"/>
              <a:ea typeface="Calibri"/>
              <a:cs typeface="Calibri"/>
              <a:sym typeface="Calibri"/>
            </a:endParaRPr>
          </a:p>
        </p:txBody>
      </p:sp>
      <p:sp>
        <p:nvSpPr>
          <p:cNvPr id="69" name="Google Shape;69;p2"/>
          <p:cNvSpPr txBox="1"/>
          <p:nvPr/>
        </p:nvSpPr>
        <p:spPr>
          <a:xfrm>
            <a:off x="620176" y="1987994"/>
            <a:ext cx="4722000" cy="2123628"/>
          </a:xfrm>
          <a:prstGeom prst="rect">
            <a:avLst/>
          </a:prstGeom>
          <a:noFill/>
          <a:ln>
            <a:noFill/>
          </a:ln>
        </p:spPr>
        <p:txBody>
          <a:bodyPr spcFirstLastPara="1" wrap="square" lIns="91425" tIns="91425" rIns="91425" bIns="91425" anchor="t" anchorCtr="0">
            <a:spAutoFit/>
          </a:bodyPr>
          <a:lstStyle/>
          <a:p>
            <a:pPr marL="228600" marR="0" lvl="0" indent="-228600" algn="l" rtl="0">
              <a:lnSpc>
                <a:spcPct val="100000"/>
              </a:lnSpc>
              <a:spcBef>
                <a:spcPts val="600"/>
              </a:spcBef>
              <a:spcAft>
                <a:spcPts val="0"/>
              </a:spcAft>
              <a:buClr>
                <a:srgbClr val="000000"/>
              </a:buClr>
              <a:buSzPts val="1600"/>
              <a:buFont typeface="Arial"/>
              <a:buNone/>
            </a:pPr>
            <a:r>
              <a:rPr lang="en" sz="1600" b="1" i="0" u="none" strike="noStrike" cap="none" dirty="0">
                <a:solidFill>
                  <a:srgbClr val="000000"/>
                </a:solidFill>
                <a:latin typeface="Avenir"/>
                <a:ea typeface="Avenir"/>
                <a:cs typeface="Avenir"/>
                <a:sym typeface="Avenir"/>
              </a:rPr>
              <a:t>What is Full Stack Web Development:</a:t>
            </a:r>
            <a:endParaRPr dirty="0"/>
          </a:p>
          <a:p>
            <a:pPr marL="285750" marR="0" lvl="0" indent="-285750" algn="l" rtl="0">
              <a:lnSpc>
                <a:spcPct val="100000"/>
              </a:lnSpc>
              <a:spcBef>
                <a:spcPts val="600"/>
              </a:spcBef>
              <a:spcAft>
                <a:spcPts val="0"/>
              </a:spcAft>
              <a:buClr>
                <a:srgbClr val="000000"/>
              </a:buClr>
              <a:buSzPts val="1600"/>
              <a:buFont typeface="Arial"/>
              <a:buChar char="•"/>
            </a:pPr>
            <a:r>
              <a:rPr lang="en" sz="1600" b="0" i="0" u="none" strike="noStrike" cap="none" dirty="0">
                <a:solidFill>
                  <a:srgbClr val="000000"/>
                </a:solidFill>
                <a:latin typeface="Avenir"/>
                <a:ea typeface="Avenir"/>
                <a:cs typeface="Avenir"/>
                <a:sym typeface="Avenir"/>
              </a:rPr>
              <a:t>Introduction to Full Stack development</a:t>
            </a:r>
            <a:endParaRPr sz="1600" b="0" i="0" u="none" strike="noStrike" cap="none" dirty="0">
              <a:solidFill>
                <a:srgbClr val="000000"/>
              </a:solidFill>
              <a:latin typeface="Avenir"/>
              <a:ea typeface="Avenir"/>
              <a:cs typeface="Avenir"/>
              <a:sym typeface="Avenir"/>
            </a:endParaRPr>
          </a:p>
          <a:p>
            <a:pPr marL="285750" marR="0" lvl="0" indent="-285750" algn="l" rtl="0">
              <a:lnSpc>
                <a:spcPct val="100000"/>
              </a:lnSpc>
              <a:spcBef>
                <a:spcPts val="600"/>
              </a:spcBef>
              <a:spcAft>
                <a:spcPts val="0"/>
              </a:spcAft>
              <a:buClr>
                <a:srgbClr val="000000"/>
              </a:buClr>
              <a:buSzPts val="1600"/>
              <a:buFont typeface="Arial"/>
              <a:buChar char="•"/>
            </a:pPr>
            <a:r>
              <a:rPr lang="en" sz="1600" b="0" i="0" u="none" strike="noStrike" cap="none" dirty="0">
                <a:solidFill>
                  <a:srgbClr val="000000"/>
                </a:solidFill>
                <a:latin typeface="Avenir"/>
                <a:ea typeface="Avenir"/>
                <a:cs typeface="Avenir"/>
                <a:sym typeface="Avenir"/>
              </a:rPr>
              <a:t>Potential value additions</a:t>
            </a:r>
            <a:endParaRPr dirty="0"/>
          </a:p>
          <a:p>
            <a:pPr marL="228600" marR="0" lvl="0" indent="-228600" algn="l" rtl="0">
              <a:lnSpc>
                <a:spcPct val="100000"/>
              </a:lnSpc>
              <a:spcBef>
                <a:spcPts val="600"/>
              </a:spcBef>
              <a:spcAft>
                <a:spcPts val="0"/>
              </a:spcAft>
              <a:buClr>
                <a:srgbClr val="000000"/>
              </a:buClr>
              <a:buSzPts val="1600"/>
              <a:buFont typeface="Arial"/>
              <a:buNone/>
            </a:pPr>
            <a:r>
              <a:rPr lang="en" sz="1600" b="1" i="0" u="none" strike="noStrike" cap="none" dirty="0">
                <a:solidFill>
                  <a:srgbClr val="000000"/>
                </a:solidFill>
                <a:latin typeface="Avenir"/>
                <a:ea typeface="Avenir"/>
                <a:cs typeface="Avenir"/>
                <a:sym typeface="Avenir"/>
              </a:rPr>
              <a:t>Flairminds’ approach:</a:t>
            </a:r>
            <a:endParaRPr dirty="0"/>
          </a:p>
          <a:p>
            <a:pPr marL="285750" marR="0" lvl="0" indent="-285750" algn="l" rtl="0">
              <a:lnSpc>
                <a:spcPct val="100000"/>
              </a:lnSpc>
              <a:spcBef>
                <a:spcPts val="600"/>
              </a:spcBef>
              <a:spcAft>
                <a:spcPts val="0"/>
              </a:spcAft>
              <a:buClr>
                <a:srgbClr val="000000"/>
              </a:buClr>
              <a:buSzPts val="1600"/>
              <a:buFont typeface="Arial"/>
              <a:buChar char="•"/>
            </a:pPr>
            <a:r>
              <a:rPr lang="en" sz="1600" b="0" i="0" u="none" strike="noStrike" cap="none" dirty="0">
                <a:solidFill>
                  <a:srgbClr val="000000"/>
                </a:solidFill>
                <a:latin typeface="Avenir"/>
                <a:ea typeface="Avenir"/>
                <a:cs typeface="Avenir"/>
                <a:sym typeface="Avenir"/>
              </a:rPr>
              <a:t>Approach at Flairminds</a:t>
            </a:r>
            <a:endParaRPr dirty="0"/>
          </a:p>
          <a:p>
            <a:pPr marL="285750" marR="0" lvl="0" indent="-285750" algn="l" rtl="0">
              <a:lnSpc>
                <a:spcPct val="100000"/>
              </a:lnSpc>
              <a:spcBef>
                <a:spcPts val="600"/>
              </a:spcBef>
              <a:spcAft>
                <a:spcPts val="0"/>
              </a:spcAft>
              <a:buClr>
                <a:srgbClr val="000000"/>
              </a:buClr>
              <a:buSzPts val="1600"/>
              <a:buFont typeface="Arial"/>
              <a:buChar char="•"/>
            </a:pPr>
            <a:r>
              <a:rPr lang="en" sz="1600" b="0" i="0" u="none" strike="noStrike" cap="none" dirty="0">
                <a:solidFill>
                  <a:srgbClr val="000000"/>
                </a:solidFill>
                <a:latin typeface="Avenir"/>
                <a:ea typeface="Avenir"/>
                <a:cs typeface="Avenir"/>
                <a:sym typeface="Avenir"/>
              </a:rPr>
              <a:t>Tools and technological capabilities at Flairminds</a:t>
            </a:r>
            <a:endParaRPr dirty="0"/>
          </a:p>
        </p:txBody>
      </p:sp>
      <p:pic>
        <p:nvPicPr>
          <p:cNvPr id="70" name="Google Shape;70;p2"/>
          <p:cNvPicPr preferRelativeResize="0"/>
          <p:nvPr/>
        </p:nvPicPr>
        <p:blipFill rotWithShape="1">
          <a:blip r:embed="rId3">
            <a:alphaModFix/>
          </a:blip>
          <a:srcRect b="9288"/>
          <a:stretch/>
        </p:blipFill>
        <p:spPr>
          <a:xfrm>
            <a:off x="4718150" y="126000"/>
            <a:ext cx="4425948" cy="3692224"/>
          </a:xfrm>
          <a:prstGeom prst="rect">
            <a:avLst/>
          </a:prstGeom>
          <a:noFill/>
          <a:ln>
            <a:noFill/>
          </a:ln>
        </p:spPr>
      </p:pic>
      <p:sp>
        <p:nvSpPr>
          <p:cNvPr id="71" name="Google Shape;71;p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
        <p:nvSpPr>
          <p:cNvPr id="72" name="Google Shape;72;p2"/>
          <p:cNvSpPr txBox="1"/>
          <p:nvPr/>
        </p:nvSpPr>
        <p:spPr>
          <a:xfrm>
            <a:off x="3676050" y="4849050"/>
            <a:ext cx="17919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Calibri"/>
                <a:ea typeface="Calibri"/>
                <a:cs typeface="Calibri"/>
                <a:sym typeface="Calibri"/>
              </a:rPr>
              <a:t>Confidential - Work Document</a:t>
            </a:r>
            <a:endParaRPr sz="800" b="0" i="0" u="none" strike="noStrike" cap="none">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dirty="0">
                <a:latin typeface="Calibri"/>
                <a:ea typeface="Calibri"/>
                <a:cs typeface="Calibri"/>
                <a:sym typeface="Calibri"/>
              </a:rPr>
              <a:t>Introduction to Full Stack development</a:t>
            </a:r>
            <a:endParaRPr dirty="0">
              <a:latin typeface="Calibri"/>
              <a:ea typeface="Calibri"/>
              <a:cs typeface="Calibri"/>
              <a:sym typeface="Calibri"/>
            </a:endParaRPr>
          </a:p>
        </p:txBody>
      </p:sp>
      <p:sp>
        <p:nvSpPr>
          <p:cNvPr id="78" name="Google Shape;78;p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pic>
        <p:nvPicPr>
          <p:cNvPr id="83" name="Google Shape;83;p4"/>
          <p:cNvPicPr preferRelativeResize="0"/>
          <p:nvPr/>
        </p:nvPicPr>
        <p:blipFill rotWithShape="1">
          <a:blip r:embed="rId3">
            <a:alphaModFix/>
          </a:blip>
          <a:srcRect l="16227" r="15113"/>
          <a:stretch/>
        </p:blipFill>
        <p:spPr>
          <a:xfrm>
            <a:off x="5213350" y="1511300"/>
            <a:ext cx="3759199" cy="3366509"/>
          </a:xfrm>
          <a:prstGeom prst="rect">
            <a:avLst/>
          </a:prstGeom>
          <a:noFill/>
          <a:ln>
            <a:noFill/>
          </a:ln>
        </p:spPr>
      </p:pic>
      <p:sp>
        <p:nvSpPr>
          <p:cNvPr id="84" name="Google Shape;84;p4"/>
          <p:cNvSpPr txBox="1"/>
          <p:nvPr/>
        </p:nvSpPr>
        <p:spPr>
          <a:xfrm>
            <a:off x="164950" y="4228"/>
            <a:ext cx="568721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073763"/>
                </a:solidFill>
                <a:latin typeface="Calibri"/>
                <a:ea typeface="Calibri"/>
                <a:cs typeface="Calibri"/>
                <a:sym typeface="Calibri"/>
              </a:rPr>
              <a:t>What is Full Stack Development?</a:t>
            </a:r>
            <a:endParaRPr sz="2800" b="0" i="0" u="none" strike="noStrike" cap="none">
              <a:solidFill>
                <a:srgbClr val="073763"/>
              </a:solidFill>
              <a:latin typeface="Calibri"/>
              <a:ea typeface="Calibri"/>
              <a:cs typeface="Calibri"/>
              <a:sym typeface="Calibri"/>
            </a:endParaRPr>
          </a:p>
        </p:txBody>
      </p:sp>
      <p:sp>
        <p:nvSpPr>
          <p:cNvPr id="85" name="Google Shape;85;p4"/>
          <p:cNvSpPr txBox="1"/>
          <p:nvPr/>
        </p:nvSpPr>
        <p:spPr>
          <a:xfrm>
            <a:off x="266700" y="722326"/>
            <a:ext cx="5079999" cy="4024148"/>
          </a:xfrm>
          <a:prstGeom prst="rect">
            <a:avLst/>
          </a:prstGeom>
          <a:noFill/>
          <a:ln>
            <a:noFill/>
          </a:ln>
        </p:spPr>
        <p:txBody>
          <a:bodyPr spcFirstLastPara="1" wrap="square" lIns="91425" tIns="91425" rIns="91425" bIns="91425" anchor="t" anchorCtr="0">
            <a:spAutoFit/>
          </a:bodyPr>
          <a:lstStyle/>
          <a:p>
            <a:pPr marL="285750" marR="0" lvl="0" indent="-285750" algn="l" rtl="0">
              <a:lnSpc>
                <a:spcPct val="150000"/>
              </a:lnSpc>
              <a:spcBef>
                <a:spcPts val="0"/>
              </a:spcBef>
              <a:spcAft>
                <a:spcPts val="600"/>
              </a:spcAft>
              <a:buClr>
                <a:srgbClr val="000000"/>
              </a:buClr>
              <a:buSzPts val="1300"/>
              <a:buFont typeface="Noto Sans Symbols"/>
              <a:buChar char="▪"/>
            </a:pPr>
            <a:r>
              <a:rPr lang="en" sz="1300" b="0" i="0" u="none" strike="noStrike" cap="none" dirty="0">
                <a:solidFill>
                  <a:srgbClr val="000000"/>
                </a:solidFill>
                <a:latin typeface="Avenir"/>
                <a:ea typeface="Avenir"/>
                <a:cs typeface="Avenir"/>
                <a:sym typeface="Avenir"/>
              </a:rPr>
              <a:t>Full stack development refers to the end-to-end application software development, including the front end and back end. The front end consists of the user interface, and the back end takes care of the business logic and application workflows.</a:t>
            </a:r>
            <a:endParaRPr sz="1300" b="0" i="0" u="none" strike="noStrike" cap="none" dirty="0">
              <a:solidFill>
                <a:srgbClr val="000000"/>
              </a:solidFill>
              <a:latin typeface="Avenir"/>
              <a:ea typeface="Avenir"/>
              <a:cs typeface="Avenir"/>
              <a:sym typeface="Avenir"/>
            </a:endParaRPr>
          </a:p>
          <a:p>
            <a:pPr marL="285750" marR="0" lvl="0" indent="-285750" algn="l" rtl="0">
              <a:lnSpc>
                <a:spcPct val="150000"/>
              </a:lnSpc>
              <a:spcBef>
                <a:spcPts val="1200"/>
              </a:spcBef>
              <a:spcAft>
                <a:spcPts val="600"/>
              </a:spcAft>
              <a:buClr>
                <a:srgbClr val="000000"/>
              </a:buClr>
              <a:buSzPts val="1300"/>
              <a:buFont typeface="Noto Sans Symbols"/>
              <a:buChar char="▪"/>
            </a:pPr>
            <a:r>
              <a:rPr lang="en" sz="1300" b="0" i="0" u="none" strike="noStrike" cap="none" dirty="0">
                <a:solidFill>
                  <a:srgbClr val="000000"/>
                </a:solidFill>
                <a:latin typeface="Avenir"/>
                <a:ea typeface="Avenir"/>
                <a:cs typeface="Avenir"/>
                <a:sym typeface="Avenir"/>
              </a:rPr>
              <a:t>The website UI can be built using various, front-end technologies like HTML, CSS, Javascript along with latest frontend </a:t>
            </a:r>
            <a:r>
              <a:rPr lang="en" sz="1300" dirty="0">
                <a:latin typeface="Avenir"/>
                <a:ea typeface="Avenir"/>
                <a:cs typeface="Avenir"/>
                <a:sym typeface="Avenir"/>
              </a:rPr>
              <a:t>f</a:t>
            </a:r>
            <a:r>
              <a:rPr lang="en" sz="1300" b="0" i="0" u="none" strike="noStrike" cap="none" dirty="0">
                <a:solidFill>
                  <a:srgbClr val="000000"/>
                </a:solidFill>
                <a:latin typeface="Avenir"/>
                <a:ea typeface="Avenir"/>
                <a:cs typeface="Avenir"/>
                <a:sym typeface="Avenir"/>
              </a:rPr>
              <a:t>rameworks like Bootstrap, ReactJS, VueJS etc.</a:t>
            </a:r>
            <a:endParaRPr sz="1300" b="0" i="0" u="none" strike="noStrike" cap="none" dirty="0">
              <a:solidFill>
                <a:srgbClr val="000000"/>
              </a:solidFill>
              <a:latin typeface="Avenir"/>
              <a:ea typeface="Avenir"/>
              <a:cs typeface="Avenir"/>
              <a:sym typeface="Avenir"/>
            </a:endParaRPr>
          </a:p>
          <a:p>
            <a:pPr marL="285750" marR="0" lvl="0" indent="-285750" algn="l" rtl="0">
              <a:lnSpc>
                <a:spcPct val="150000"/>
              </a:lnSpc>
              <a:spcBef>
                <a:spcPts val="1200"/>
              </a:spcBef>
              <a:spcAft>
                <a:spcPts val="600"/>
              </a:spcAft>
              <a:buClr>
                <a:srgbClr val="000000"/>
              </a:buClr>
              <a:buSzPts val="1300"/>
              <a:buFont typeface="Noto Sans Symbols"/>
              <a:buChar char="▪"/>
            </a:pPr>
            <a:r>
              <a:rPr lang="en" sz="1300" b="0" i="0" u="none" strike="noStrike" cap="none" dirty="0">
                <a:solidFill>
                  <a:srgbClr val="000000"/>
                </a:solidFill>
                <a:latin typeface="Avenir"/>
                <a:ea typeface="Avenir"/>
                <a:cs typeface="Avenir"/>
                <a:sym typeface="Avenir"/>
              </a:rPr>
              <a:t>The back end consists of logic that can connect the application to other services and databases. For example, all the user and transaction data is stored in a database through specific drivers handled on the back end.</a:t>
            </a:r>
            <a:endParaRPr sz="1300" b="0" i="0" u="none" strike="noStrike" cap="none" dirty="0">
              <a:solidFill>
                <a:srgbClr val="000000"/>
              </a:solidFill>
              <a:latin typeface="Avenir"/>
              <a:ea typeface="Avenir"/>
              <a:cs typeface="Avenir"/>
              <a:sym typeface="Avenir"/>
            </a:endParaRPr>
          </a:p>
        </p:txBody>
      </p:sp>
      <p:sp>
        <p:nvSpPr>
          <p:cNvPr id="86" name="Google Shape;86;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
        <p:nvSpPr>
          <p:cNvPr id="87" name="Google Shape;87;p4"/>
          <p:cNvSpPr txBox="1"/>
          <p:nvPr/>
        </p:nvSpPr>
        <p:spPr>
          <a:xfrm>
            <a:off x="3676050" y="4849050"/>
            <a:ext cx="17919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Calibri"/>
                <a:ea typeface="Calibri"/>
                <a:cs typeface="Calibri"/>
                <a:sym typeface="Calibri"/>
              </a:rPr>
              <a:t>Confidential - Work Document</a:t>
            </a:r>
            <a:endParaRPr sz="800" b="0" i="0" u="none" strike="noStrike" cap="none">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6"/>
          <p:cNvSpPr txBox="1"/>
          <p:nvPr/>
        </p:nvSpPr>
        <p:spPr>
          <a:xfrm>
            <a:off x="164950" y="4228"/>
            <a:ext cx="593867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rgbClr val="073763"/>
                </a:solidFill>
                <a:latin typeface="Calibri"/>
                <a:ea typeface="Calibri"/>
                <a:cs typeface="Calibri"/>
                <a:sym typeface="Calibri"/>
              </a:rPr>
              <a:t>Benefits of Full Stack development</a:t>
            </a:r>
            <a:endParaRPr sz="2800" b="0" i="0" u="none" strike="noStrike" cap="none" dirty="0">
              <a:solidFill>
                <a:srgbClr val="073763"/>
              </a:solidFill>
              <a:latin typeface="Calibri"/>
              <a:ea typeface="Calibri"/>
              <a:cs typeface="Calibri"/>
              <a:sym typeface="Calibri"/>
            </a:endParaRPr>
          </a:p>
        </p:txBody>
      </p:sp>
      <p:sp>
        <p:nvSpPr>
          <p:cNvPr id="95" name="Google Shape;95;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
        <p:nvSpPr>
          <p:cNvPr id="96" name="Google Shape;96;p6"/>
          <p:cNvSpPr txBox="1"/>
          <p:nvPr/>
        </p:nvSpPr>
        <p:spPr>
          <a:xfrm>
            <a:off x="3676050" y="4766809"/>
            <a:ext cx="17919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Calibri"/>
                <a:ea typeface="Calibri"/>
                <a:cs typeface="Calibri"/>
                <a:sym typeface="Calibri"/>
              </a:rPr>
              <a:t>Confidential - Work Document</a:t>
            </a:r>
            <a:endParaRPr sz="800" b="0" i="0" u="none" strike="noStrike" cap="none">
              <a:solidFill>
                <a:schemeClr val="dk2"/>
              </a:solidFill>
              <a:latin typeface="Calibri"/>
              <a:ea typeface="Calibri"/>
              <a:cs typeface="Calibri"/>
              <a:sym typeface="Calibri"/>
            </a:endParaRPr>
          </a:p>
        </p:txBody>
      </p:sp>
      <p:sp>
        <p:nvSpPr>
          <p:cNvPr id="3" name="TextBox 2">
            <a:extLst>
              <a:ext uri="{FF2B5EF4-FFF2-40B4-BE49-F238E27FC236}">
                <a16:creationId xmlns:a16="http://schemas.microsoft.com/office/drawing/2014/main" id="{698CF2C2-AB2F-00C2-2857-2A021569847D}"/>
              </a:ext>
            </a:extLst>
          </p:cNvPr>
          <p:cNvSpPr txBox="1"/>
          <p:nvPr/>
        </p:nvSpPr>
        <p:spPr>
          <a:xfrm>
            <a:off x="438150" y="687292"/>
            <a:ext cx="2895600"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IN" sz="1400" b="0" i="0" u="none" strike="noStrike" cap="none" dirty="0">
                <a:solidFill>
                  <a:srgbClr val="000000"/>
                </a:solidFill>
                <a:latin typeface="Calibri" panose="020F0502020204030204" pitchFamily="34" charset="0"/>
                <a:ea typeface="Avenir"/>
                <a:cs typeface="Calibri" panose="020F0502020204030204" pitchFamily="34" charset="0"/>
                <a:sym typeface="Avenir"/>
              </a:rPr>
              <a:t>Cost-efficient:</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EDC79F0-908F-A259-3F10-84454F78BEC7}"/>
              </a:ext>
            </a:extLst>
          </p:cNvPr>
          <p:cNvSpPr txBox="1"/>
          <p:nvPr/>
        </p:nvSpPr>
        <p:spPr>
          <a:xfrm>
            <a:off x="438150" y="1501984"/>
            <a:ext cx="2895600"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 sz="1400" b="0" i="0" u="none" strike="noStrike" cap="none" dirty="0">
                <a:solidFill>
                  <a:srgbClr val="000000"/>
                </a:solidFill>
                <a:latin typeface="Calibri" panose="020F0502020204030204" pitchFamily="34" charset="0"/>
                <a:ea typeface="Avenir"/>
                <a:cs typeface="Calibri" panose="020F0502020204030204" pitchFamily="34" charset="0"/>
                <a:sym typeface="Avenir"/>
              </a:rPr>
              <a:t>Increased efficiency &amp; flexibility:</a:t>
            </a:r>
            <a:endParaRPr lang="en-IN"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75E3177-6EC8-6464-83D5-7B47682C4B89}"/>
              </a:ext>
            </a:extLst>
          </p:cNvPr>
          <p:cNvSpPr txBox="1"/>
          <p:nvPr/>
        </p:nvSpPr>
        <p:spPr>
          <a:xfrm>
            <a:off x="438150" y="2968164"/>
            <a:ext cx="2895600"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marR="0" lvl="0" algn="l" rtl="0">
              <a:lnSpc>
                <a:spcPct val="100000"/>
              </a:lnSpc>
              <a:spcBef>
                <a:spcPts val="600"/>
              </a:spcBef>
              <a:spcAft>
                <a:spcPts val="0"/>
              </a:spcAft>
              <a:buClr>
                <a:srgbClr val="000000"/>
              </a:buClr>
              <a:buSzPts val="1300"/>
            </a:pPr>
            <a:r>
              <a:rPr lang="en-IN" sz="1400" b="0" i="0" u="none" strike="noStrike" cap="none" dirty="0">
                <a:solidFill>
                  <a:srgbClr val="000000"/>
                </a:solidFill>
                <a:latin typeface="Calibri" panose="020F0502020204030204" pitchFamily="34" charset="0"/>
                <a:ea typeface="Avenir"/>
                <a:cs typeface="Calibri" panose="020F0502020204030204" pitchFamily="34" charset="0"/>
                <a:sym typeface="Avenir"/>
              </a:rPr>
              <a:t>Improved scalability:</a:t>
            </a:r>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B530D44-5F36-8A5C-66AE-5D1962877BBF}"/>
              </a:ext>
            </a:extLst>
          </p:cNvPr>
          <p:cNvSpPr txBox="1"/>
          <p:nvPr/>
        </p:nvSpPr>
        <p:spPr>
          <a:xfrm>
            <a:off x="438150" y="3749344"/>
            <a:ext cx="2895600"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 sz="1400" b="0" i="0" u="none" strike="noStrike" cap="none" dirty="0">
                <a:solidFill>
                  <a:srgbClr val="000000"/>
                </a:solidFill>
                <a:latin typeface="Calibri" panose="020F0502020204030204" pitchFamily="34" charset="0"/>
                <a:ea typeface="Avenir"/>
                <a:cs typeface="Calibri" panose="020F0502020204030204" pitchFamily="34" charset="0"/>
                <a:sym typeface="Avenir"/>
              </a:rPr>
              <a:t>Faster time to market:</a:t>
            </a:r>
            <a:endParaRPr lang="en-IN"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7624A2E-6F8D-F403-029F-217C44508357}"/>
              </a:ext>
            </a:extLst>
          </p:cNvPr>
          <p:cNvSpPr txBox="1"/>
          <p:nvPr/>
        </p:nvSpPr>
        <p:spPr>
          <a:xfrm>
            <a:off x="438150" y="1081813"/>
            <a:ext cx="7715250" cy="276999"/>
          </a:xfrm>
          <a:prstGeom prst="rect">
            <a:avLst/>
          </a:prstGeom>
          <a:noFill/>
        </p:spPr>
        <p:txBody>
          <a:bodyPr wrap="square">
            <a:spAutoFit/>
          </a:bodyPr>
          <a:lstStyle/>
          <a:p>
            <a:pPr marL="742950" marR="0" lvl="1" indent="-285750" algn="l" rtl="0">
              <a:lnSpc>
                <a:spcPct val="100000"/>
              </a:lnSpc>
              <a:spcBef>
                <a:spcPts val="600"/>
              </a:spcBef>
              <a:spcAft>
                <a:spcPts val="0"/>
              </a:spcAft>
              <a:buClr>
                <a:srgbClr val="000000"/>
              </a:buClr>
              <a:buSzPts val="1300"/>
              <a:buFont typeface="Noto Sans Symbols"/>
              <a:buChar char="✔"/>
            </a:pPr>
            <a:r>
              <a:rPr lang="en" sz="1200" b="0" i="0" u="none" strike="noStrike" cap="none" dirty="0">
                <a:solidFill>
                  <a:srgbClr val="000000"/>
                </a:solidFill>
                <a:latin typeface="Calibri" panose="020F0502020204030204" pitchFamily="34" charset="0"/>
                <a:ea typeface="Avenir"/>
                <a:cs typeface="Calibri" panose="020F0502020204030204" pitchFamily="34" charset="0"/>
                <a:sym typeface="Avenir"/>
              </a:rPr>
              <a:t>Saves both time and money, as a full-stack developer is able to work on both the front-end and back-end</a:t>
            </a:r>
          </a:p>
        </p:txBody>
      </p:sp>
      <p:sp>
        <p:nvSpPr>
          <p:cNvPr id="10" name="TextBox 9">
            <a:extLst>
              <a:ext uri="{FF2B5EF4-FFF2-40B4-BE49-F238E27FC236}">
                <a16:creationId xmlns:a16="http://schemas.microsoft.com/office/drawing/2014/main" id="{265DF30B-364E-7132-33C8-FCE941F3E006}"/>
              </a:ext>
            </a:extLst>
          </p:cNvPr>
          <p:cNvSpPr txBox="1"/>
          <p:nvPr/>
        </p:nvSpPr>
        <p:spPr>
          <a:xfrm>
            <a:off x="438150" y="1881131"/>
            <a:ext cx="7994650" cy="1015663"/>
          </a:xfrm>
          <a:prstGeom prst="rect">
            <a:avLst/>
          </a:prstGeom>
          <a:noFill/>
        </p:spPr>
        <p:txBody>
          <a:bodyPr wrap="square">
            <a:spAutoFit/>
          </a:bodyPr>
          <a:lstStyle/>
          <a:p>
            <a:pPr marL="742950" indent="-285750">
              <a:buSzPts val="1300"/>
              <a:buFont typeface="Noto Sans Symbols"/>
              <a:buChar char="✔"/>
            </a:pPr>
            <a:r>
              <a:rPr lang="en-US" sz="1200" b="0" i="0" u="none" strike="noStrike" cap="none" dirty="0">
                <a:solidFill>
                  <a:srgbClr val="000000"/>
                </a:solidFill>
                <a:latin typeface="Calibri" panose="020F0502020204030204" pitchFamily="34" charset="0"/>
                <a:ea typeface="Avenir"/>
                <a:cs typeface="Calibri" panose="020F0502020204030204" pitchFamily="34" charset="0"/>
                <a:sym typeface="Avenir"/>
              </a:rPr>
              <a:t>Manages both backend and frontend development simultaneously enhancing productivity timely delivery.</a:t>
            </a:r>
          </a:p>
          <a:p>
            <a:pPr marL="742950" indent="-285750">
              <a:buSzPts val="1300"/>
              <a:buFont typeface="Noto Sans Symbols"/>
              <a:buChar char="✔"/>
            </a:pPr>
            <a:r>
              <a:rPr lang="en-US" sz="1200" b="0" i="0" u="none" strike="noStrike" cap="none" dirty="0">
                <a:solidFill>
                  <a:srgbClr val="000000"/>
                </a:solidFill>
                <a:latin typeface="Calibri" panose="020F0502020204030204" pitchFamily="34" charset="0"/>
                <a:ea typeface="Avenir"/>
                <a:cs typeface="Calibri" panose="020F0502020204030204" pitchFamily="34" charset="0"/>
                <a:sym typeface="Avenir"/>
              </a:rPr>
              <a:t>Businesses can be more agile; they can quickly adapt to changes in the marketplace.</a:t>
            </a:r>
          </a:p>
          <a:p>
            <a:pPr marL="742950" indent="-285750">
              <a:buSzPts val="1300"/>
              <a:buFont typeface="Noto Sans Symbols"/>
              <a:buChar char="✔"/>
            </a:pPr>
            <a:r>
              <a:rPr lang="en-US" sz="1200" b="0" i="0" u="none" strike="noStrike" cap="none" dirty="0">
                <a:solidFill>
                  <a:srgbClr val="000000"/>
                </a:solidFill>
                <a:latin typeface="Calibri" panose="020F0502020204030204" pitchFamily="34" charset="0"/>
                <a:ea typeface="Avenir"/>
                <a:cs typeface="Calibri" panose="020F0502020204030204" pitchFamily="34" charset="0"/>
                <a:sym typeface="Avenir"/>
              </a:rPr>
              <a:t>Complete ownership and understanding of the project</a:t>
            </a:r>
          </a:p>
          <a:p>
            <a:pPr marL="742950" indent="-285750">
              <a:buSzPts val="1300"/>
              <a:buFont typeface="Noto Sans Symbols"/>
              <a:buChar char="✔"/>
            </a:pPr>
            <a:r>
              <a:rPr lang="en-US" sz="1200" b="0" i="0" u="none" strike="noStrike" cap="none" dirty="0">
                <a:solidFill>
                  <a:srgbClr val="000000"/>
                </a:solidFill>
                <a:latin typeface="Calibri" panose="020F0502020204030204" pitchFamily="34" charset="0"/>
                <a:ea typeface="Avenir"/>
                <a:cs typeface="Calibri" panose="020F0502020204030204" pitchFamily="34" charset="0"/>
                <a:sym typeface="Avenir"/>
              </a:rPr>
              <a:t>Easy knowledge transfer to other team members</a:t>
            </a:r>
          </a:p>
          <a:p>
            <a:pPr marL="742950" indent="-285750">
              <a:buSzPts val="1300"/>
              <a:buFont typeface="Noto Sans Symbols"/>
              <a:buChar char="✔"/>
            </a:pPr>
            <a:r>
              <a:rPr lang="en-US" sz="1200" b="0" i="0" u="none" strike="noStrike" cap="none" dirty="0">
                <a:solidFill>
                  <a:srgbClr val="000000"/>
                </a:solidFill>
                <a:latin typeface="Calibri" panose="020F0502020204030204" pitchFamily="34" charset="0"/>
                <a:ea typeface="Avenir"/>
                <a:cs typeface="Calibri" panose="020F0502020204030204" pitchFamily="34" charset="0"/>
                <a:sym typeface="Avenir"/>
              </a:rPr>
              <a:t>Better division of work amongst team members</a:t>
            </a:r>
          </a:p>
        </p:txBody>
      </p:sp>
      <p:sp>
        <p:nvSpPr>
          <p:cNvPr id="12" name="TextBox 11">
            <a:extLst>
              <a:ext uri="{FF2B5EF4-FFF2-40B4-BE49-F238E27FC236}">
                <a16:creationId xmlns:a16="http://schemas.microsoft.com/office/drawing/2014/main" id="{CC19AED7-D4E7-8671-6A2F-E58CCF5B671A}"/>
              </a:ext>
            </a:extLst>
          </p:cNvPr>
          <p:cNvSpPr txBox="1"/>
          <p:nvPr/>
        </p:nvSpPr>
        <p:spPr>
          <a:xfrm>
            <a:off x="438150" y="3370197"/>
            <a:ext cx="7994650" cy="276999"/>
          </a:xfrm>
          <a:prstGeom prst="rect">
            <a:avLst/>
          </a:prstGeom>
          <a:noFill/>
        </p:spPr>
        <p:txBody>
          <a:bodyPr wrap="square">
            <a:spAutoFit/>
          </a:bodyPr>
          <a:lstStyle/>
          <a:p>
            <a:pPr marL="742950" marR="0" lvl="1" indent="-285750" algn="l" rtl="0">
              <a:lnSpc>
                <a:spcPct val="100000"/>
              </a:lnSpc>
              <a:spcBef>
                <a:spcPts val="600"/>
              </a:spcBef>
              <a:spcAft>
                <a:spcPts val="0"/>
              </a:spcAft>
              <a:buClr>
                <a:srgbClr val="000000"/>
              </a:buClr>
              <a:buSzPts val="1300"/>
              <a:buFont typeface="Noto Sans Symbols"/>
              <a:buChar char="✔"/>
            </a:pPr>
            <a:r>
              <a:rPr lang="en-US" sz="1200" b="0" i="0" u="none" strike="noStrike" cap="none" dirty="0">
                <a:solidFill>
                  <a:schemeClr val="bg1"/>
                </a:solidFill>
                <a:latin typeface="Calibri" panose="020F0502020204030204" pitchFamily="34" charset="0"/>
                <a:ea typeface="Avenir"/>
                <a:cs typeface="Calibri" panose="020F0502020204030204" pitchFamily="34" charset="0"/>
                <a:sym typeface="Avenir"/>
              </a:rPr>
              <a:t>Allows to handle increased loads or traffic without having to make significant changes to their applications</a:t>
            </a:r>
          </a:p>
        </p:txBody>
      </p:sp>
      <p:sp>
        <p:nvSpPr>
          <p:cNvPr id="14" name="TextBox 13">
            <a:extLst>
              <a:ext uri="{FF2B5EF4-FFF2-40B4-BE49-F238E27FC236}">
                <a16:creationId xmlns:a16="http://schemas.microsoft.com/office/drawing/2014/main" id="{7E2172E6-C903-C77E-D6DA-D6309DD5948E}"/>
              </a:ext>
            </a:extLst>
          </p:cNvPr>
          <p:cNvSpPr txBox="1"/>
          <p:nvPr/>
        </p:nvSpPr>
        <p:spPr>
          <a:xfrm>
            <a:off x="438150" y="4124584"/>
            <a:ext cx="7994650" cy="830997"/>
          </a:xfrm>
          <a:prstGeom prst="rect">
            <a:avLst/>
          </a:prstGeom>
          <a:noFill/>
        </p:spPr>
        <p:txBody>
          <a:bodyPr wrap="square">
            <a:spAutoFit/>
          </a:bodyPr>
          <a:lstStyle/>
          <a:p>
            <a:pPr marL="742950" marR="0" lvl="1" indent="-285750" algn="l" rtl="0">
              <a:lnSpc>
                <a:spcPct val="100000"/>
              </a:lnSpc>
              <a:buClr>
                <a:srgbClr val="000000"/>
              </a:buClr>
              <a:buSzPts val="1300"/>
              <a:buFont typeface="Noto Sans Symbols"/>
              <a:buChar char="✔"/>
            </a:pPr>
            <a:r>
              <a:rPr lang="en" sz="1200" b="0" i="0" u="none" strike="noStrike" cap="none" dirty="0">
                <a:solidFill>
                  <a:srgbClr val="000000"/>
                </a:solidFill>
                <a:latin typeface="Calibri" panose="020F0502020204030204" pitchFamily="34" charset="0"/>
                <a:ea typeface="Avenir"/>
                <a:cs typeface="Calibri" panose="020F0502020204030204" pitchFamily="34" charset="0"/>
                <a:sym typeface="Avenir"/>
              </a:rPr>
              <a:t>Reduces the amount of time that they spend on development projects.</a:t>
            </a:r>
          </a:p>
          <a:p>
            <a:pPr marL="742950" marR="0" lvl="1" indent="-285750" algn="l" rtl="0">
              <a:lnSpc>
                <a:spcPct val="100000"/>
              </a:lnSpc>
              <a:buClr>
                <a:srgbClr val="000000"/>
              </a:buClr>
              <a:buSzPts val="1300"/>
              <a:buFont typeface="Noto Sans Symbols"/>
              <a:buChar char="✔"/>
            </a:pPr>
            <a:r>
              <a:rPr lang="en-US" sz="1200" b="0" i="0" u="none" strike="noStrike" cap="none" dirty="0">
                <a:solidFill>
                  <a:srgbClr val="000000"/>
                </a:solidFill>
                <a:latin typeface="Calibri" panose="020F0502020204030204" pitchFamily="34" charset="0"/>
                <a:ea typeface="Avenir"/>
                <a:cs typeface="Calibri" panose="020F0502020204030204" pitchFamily="34" charset="0"/>
                <a:sym typeface="Avenir"/>
              </a:rPr>
              <a:t>Provides an all-in-one solution to all aspects of software development.</a:t>
            </a:r>
            <a:r>
              <a:rPr lang="en" sz="1200" b="0" i="0" u="none" strike="noStrike" cap="none" dirty="0">
                <a:solidFill>
                  <a:srgbClr val="000000"/>
                </a:solidFill>
                <a:latin typeface="Calibri" panose="020F0502020204030204" pitchFamily="34" charset="0"/>
                <a:ea typeface="Avenir"/>
                <a:cs typeface="Calibri" panose="020F0502020204030204" pitchFamily="34" charset="0"/>
                <a:sym typeface="Avenir"/>
              </a:rPr>
              <a:t> </a:t>
            </a:r>
          </a:p>
          <a:p>
            <a:pPr marL="742950" lvl="1" indent="-285750">
              <a:buSzPts val="1300"/>
              <a:buFont typeface="Noto Sans Symbols"/>
              <a:buChar char="✔"/>
            </a:pPr>
            <a:r>
              <a:rPr lang="en-US" sz="1200" b="0" i="0" u="none" strike="noStrike" cap="none" dirty="0">
                <a:solidFill>
                  <a:srgbClr val="000000"/>
                </a:solidFill>
                <a:latin typeface="Calibri" panose="020F0502020204030204" pitchFamily="34" charset="0"/>
                <a:ea typeface="Avenir"/>
                <a:cs typeface="Calibri" panose="020F0502020204030204" pitchFamily="34" charset="0"/>
                <a:sym typeface="Avenir"/>
              </a:rPr>
              <a:t>Faster bug fixing due to knowledge of complete system</a:t>
            </a:r>
          </a:p>
          <a:p>
            <a:pPr marL="742950" lvl="1" indent="-285750">
              <a:buSzPts val="1300"/>
              <a:buFont typeface="Noto Sans Symbols"/>
              <a:buChar char="✔"/>
            </a:pPr>
            <a:r>
              <a:rPr lang="en-IN" sz="1200" dirty="0">
                <a:latin typeface="Calibri" panose="020F0502020204030204" pitchFamily="34" charset="0"/>
                <a:ea typeface="Avenir"/>
                <a:cs typeface="Calibri" panose="020F0502020204030204" pitchFamily="34" charset="0"/>
                <a:sym typeface="Avenir"/>
              </a:rPr>
              <a:t>Enhances productivity</a:t>
            </a:r>
            <a:endParaRPr lang="en-IN" sz="12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
        <p:nvSpPr>
          <p:cNvPr id="130" name="Google Shape;130;p9"/>
          <p:cNvSpPr txBox="1"/>
          <p:nvPr/>
        </p:nvSpPr>
        <p:spPr>
          <a:xfrm>
            <a:off x="164950" y="11930"/>
            <a:ext cx="62930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073763"/>
                </a:solidFill>
                <a:latin typeface="Calibri"/>
                <a:ea typeface="Calibri"/>
                <a:cs typeface="Calibri"/>
                <a:sym typeface="Calibri"/>
              </a:rPr>
              <a:t>Services portfolio @ Flarminds</a:t>
            </a:r>
            <a:endParaRPr sz="2800" b="0" i="0" u="none" strike="noStrike" cap="none">
              <a:solidFill>
                <a:srgbClr val="073763"/>
              </a:solidFill>
              <a:latin typeface="Calibri"/>
              <a:ea typeface="Calibri"/>
              <a:cs typeface="Calibri"/>
              <a:sym typeface="Calibri"/>
            </a:endParaRPr>
          </a:p>
        </p:txBody>
      </p:sp>
      <p:sp>
        <p:nvSpPr>
          <p:cNvPr id="131" name="Google Shape;131;p9"/>
          <p:cNvSpPr txBox="1"/>
          <p:nvPr/>
        </p:nvSpPr>
        <p:spPr>
          <a:xfrm>
            <a:off x="3676050" y="4849050"/>
            <a:ext cx="17919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Calibri"/>
                <a:ea typeface="Calibri"/>
                <a:cs typeface="Calibri"/>
                <a:sym typeface="Calibri"/>
              </a:rPr>
              <a:t>Confidential - Work Document</a:t>
            </a:r>
            <a:endParaRPr sz="800" b="0" i="0" u="none" strike="noStrike" cap="none">
              <a:solidFill>
                <a:schemeClr val="dk2"/>
              </a:solidFill>
              <a:latin typeface="Calibri"/>
              <a:ea typeface="Calibri"/>
              <a:cs typeface="Calibri"/>
              <a:sym typeface="Calibri"/>
            </a:endParaRPr>
          </a:p>
        </p:txBody>
      </p:sp>
      <p:sp>
        <p:nvSpPr>
          <p:cNvPr id="132" name="Google Shape;132;p9"/>
          <p:cNvSpPr txBox="1"/>
          <p:nvPr/>
        </p:nvSpPr>
        <p:spPr>
          <a:xfrm>
            <a:off x="260200" y="627453"/>
            <a:ext cx="852936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Calibri"/>
                <a:ea typeface="Calibri"/>
                <a:cs typeface="Calibri"/>
                <a:sym typeface="Calibri"/>
              </a:rPr>
              <a:t>Development </a:t>
            </a:r>
            <a:r>
              <a:rPr lang="en" sz="1400" b="1" i="0" u="none" strike="noStrike" cap="none" dirty="0">
                <a:solidFill>
                  <a:srgbClr val="0070C0"/>
                </a:solidFill>
                <a:latin typeface="Calibri"/>
                <a:ea typeface="Calibri"/>
                <a:cs typeface="Calibri"/>
                <a:sym typeface="Calibri"/>
              </a:rPr>
              <a:t>CONSULTANCY:</a:t>
            </a:r>
            <a:endParaRPr sz="1000" b="1" i="0" u="none" strike="noStrike" cap="none" dirty="0">
              <a:solidFill>
                <a:srgbClr val="0070C0"/>
              </a:solidFill>
              <a:latin typeface="Calibri"/>
              <a:ea typeface="Calibri"/>
              <a:cs typeface="Calibri"/>
              <a:sym typeface="Calibri"/>
            </a:endParaRPr>
          </a:p>
          <a:p>
            <a:pPr marL="0" marR="0" lvl="0" indent="0" algn="just" rtl="0">
              <a:lnSpc>
                <a:spcPct val="100000"/>
              </a:lnSpc>
              <a:spcBef>
                <a:spcPts val="0"/>
              </a:spcBef>
              <a:spcAft>
                <a:spcPts val="0"/>
              </a:spcAft>
              <a:buNone/>
            </a:pPr>
            <a:r>
              <a:rPr lang="en" sz="1100" b="0" i="0" u="none" strike="noStrike" cap="none" dirty="0">
                <a:solidFill>
                  <a:srgbClr val="000000"/>
                </a:solidFill>
                <a:latin typeface="Avenir"/>
                <a:ea typeface="Avenir"/>
                <a:cs typeface="Avenir"/>
                <a:sym typeface="Avenir"/>
              </a:rPr>
              <a:t>Whether you are creating a new product, or want an expert opinion on your current architecture, Flairminds can help with best architects, or set up the infrastructure plan</a:t>
            </a:r>
            <a:r>
              <a:rPr lang="en" sz="1100" dirty="0">
                <a:latin typeface="Avenir"/>
                <a:ea typeface="Avenir"/>
                <a:cs typeface="Avenir"/>
                <a:sym typeface="Avenir"/>
              </a:rPr>
              <a:t> </a:t>
            </a:r>
            <a:r>
              <a:rPr lang="en" sz="1100" b="0" i="0" u="none" strike="noStrike" cap="none" dirty="0">
                <a:solidFill>
                  <a:srgbClr val="000000"/>
                </a:solidFill>
                <a:latin typeface="Avenir"/>
                <a:ea typeface="Avenir"/>
                <a:cs typeface="Avenir"/>
                <a:sym typeface="Avenir"/>
              </a:rPr>
              <a:t>reducing complexities and cost</a:t>
            </a:r>
            <a:r>
              <a:rPr lang="en" sz="1100" dirty="0">
                <a:latin typeface="Avenir"/>
                <a:ea typeface="Avenir"/>
                <a:cs typeface="Avenir"/>
                <a:sym typeface="Avenir"/>
              </a:rPr>
              <a:t> </a:t>
            </a:r>
            <a:r>
              <a:rPr lang="en" sz="1100" b="0" i="0" u="none" strike="noStrike" cap="none" dirty="0">
                <a:solidFill>
                  <a:srgbClr val="000000"/>
                </a:solidFill>
                <a:latin typeface="Avenir"/>
                <a:ea typeface="Avenir"/>
                <a:cs typeface="Avenir"/>
                <a:sym typeface="Avenir"/>
              </a:rPr>
              <a:t>while delivering quality.</a:t>
            </a:r>
            <a:endParaRPr sz="1100" b="0" i="0" u="none" strike="noStrike" cap="none" dirty="0">
              <a:solidFill>
                <a:srgbClr val="000000"/>
              </a:solidFill>
              <a:latin typeface="Avenir"/>
              <a:ea typeface="Avenir"/>
              <a:cs typeface="Avenir"/>
              <a:sym typeface="Avenir"/>
            </a:endParaRPr>
          </a:p>
        </p:txBody>
      </p:sp>
      <p:sp>
        <p:nvSpPr>
          <p:cNvPr id="133" name="Google Shape;133;p9"/>
          <p:cNvSpPr txBox="1"/>
          <p:nvPr/>
        </p:nvSpPr>
        <p:spPr>
          <a:xfrm>
            <a:off x="6006768" y="1396894"/>
            <a:ext cx="2782800" cy="30777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1400" b="1" i="0" u="none" strike="noStrike" cap="none" dirty="0">
                <a:solidFill>
                  <a:srgbClr val="0070C0"/>
                </a:solidFill>
                <a:latin typeface="Calibri"/>
                <a:ea typeface="Calibri"/>
                <a:cs typeface="Calibri"/>
                <a:sym typeface="Calibri"/>
              </a:rPr>
              <a:t>DATABASE:</a:t>
            </a:r>
            <a:endParaRPr dirty="0">
              <a:solidFill>
                <a:srgbClr val="0070C0"/>
              </a:solidFill>
            </a:endParaRPr>
          </a:p>
          <a:p>
            <a:pPr marL="171450" marR="0" lvl="1" indent="-171450" algn="just" rtl="0">
              <a:lnSpc>
                <a:spcPct val="100000"/>
              </a:lnSpc>
              <a:spcBef>
                <a:spcPts val="600"/>
              </a:spcBef>
              <a:spcAft>
                <a:spcPts val="0"/>
              </a:spcAft>
              <a:buClr>
                <a:srgbClr val="000000"/>
              </a:buClr>
              <a:buSzPts val="1100"/>
              <a:buFont typeface="Noto Sans Symbols"/>
              <a:buChar char="▪"/>
            </a:pPr>
            <a:r>
              <a:rPr lang="en" sz="1100" b="0" i="0" u="none" strike="noStrike" cap="none" dirty="0">
                <a:solidFill>
                  <a:srgbClr val="000000"/>
                </a:solidFill>
                <a:latin typeface="Avenir"/>
                <a:ea typeface="Avenir"/>
                <a:cs typeface="Avenir"/>
                <a:sym typeface="Avenir"/>
              </a:rPr>
              <a:t>A database can act as a primary collection of data. Working with data involves various functions such as insertion, deletion, and modification of data and the retrieval of the updated data.</a:t>
            </a:r>
            <a:endParaRPr sz="1400" b="1" i="0" u="none" strike="noStrike" cap="none" dirty="0">
              <a:solidFill>
                <a:srgbClr val="00B0F0"/>
              </a:solidFill>
              <a:latin typeface="Calibri"/>
              <a:ea typeface="Calibri"/>
              <a:cs typeface="Calibri"/>
              <a:sym typeface="Calibri"/>
            </a:endParaRPr>
          </a:p>
          <a:p>
            <a:pPr marL="171450" marR="0" lvl="1" indent="-171450" algn="just" rtl="0">
              <a:lnSpc>
                <a:spcPct val="100000"/>
              </a:lnSpc>
              <a:spcBef>
                <a:spcPts val="600"/>
              </a:spcBef>
              <a:spcAft>
                <a:spcPts val="0"/>
              </a:spcAft>
              <a:buClr>
                <a:srgbClr val="000000"/>
              </a:buClr>
              <a:buSzPts val="1100"/>
              <a:buFont typeface="Noto Sans Symbols"/>
              <a:buChar char="▪"/>
            </a:pPr>
            <a:r>
              <a:rPr lang="en" sz="1100" dirty="0">
                <a:latin typeface="Avenir"/>
                <a:ea typeface="Avenir"/>
                <a:cs typeface="Avenir"/>
                <a:sym typeface="Avenir"/>
              </a:rPr>
              <a:t>SQL-based databases such as MySQL, PostgreSQL and MS-SQL are some of the database management systems. Developers follow relational database models and the techniques.</a:t>
            </a:r>
            <a:endParaRPr sz="1100" dirty="0">
              <a:latin typeface="Avenir"/>
              <a:ea typeface="Avenir"/>
              <a:cs typeface="Avenir"/>
              <a:sym typeface="Avenir"/>
            </a:endParaRPr>
          </a:p>
          <a:p>
            <a:pPr marL="171450" marR="0" lvl="1" indent="-171450" algn="just" rtl="0">
              <a:lnSpc>
                <a:spcPct val="100000"/>
              </a:lnSpc>
              <a:spcBef>
                <a:spcPts val="600"/>
              </a:spcBef>
              <a:spcAft>
                <a:spcPts val="0"/>
              </a:spcAft>
              <a:buClr>
                <a:srgbClr val="000000"/>
              </a:buClr>
              <a:buSzPts val="1100"/>
              <a:buFont typeface="Noto Sans Symbols"/>
              <a:buChar char="▪"/>
            </a:pPr>
            <a:r>
              <a:rPr lang="en" sz="1100" dirty="0">
                <a:latin typeface="Avenir"/>
                <a:ea typeface="Avenir"/>
                <a:cs typeface="Avenir"/>
                <a:sym typeface="Avenir"/>
              </a:rPr>
              <a:t>NoSQL databases such as </a:t>
            </a:r>
            <a:r>
              <a:rPr lang="en" sz="1100" b="0" i="0" u="none" strike="noStrike" cap="none" dirty="0">
                <a:solidFill>
                  <a:srgbClr val="000000"/>
                </a:solidFill>
                <a:latin typeface="Avenir"/>
                <a:ea typeface="Avenir"/>
                <a:cs typeface="Avenir"/>
                <a:sym typeface="Avenir"/>
              </a:rPr>
              <a:t>MongoDB is </a:t>
            </a:r>
            <a:r>
              <a:rPr lang="en" sz="1100" dirty="0">
                <a:latin typeface="Avenir"/>
                <a:ea typeface="Avenir"/>
                <a:cs typeface="Avenir"/>
                <a:sym typeface="Avenir"/>
              </a:rPr>
              <a:t>also popular with JS-based stack due to its flexibility of schema and ease of insertion.</a:t>
            </a:r>
            <a:r>
              <a:rPr lang="en" sz="1100" b="0" i="0" u="none" strike="noStrike" cap="none" dirty="0">
                <a:solidFill>
                  <a:srgbClr val="000000"/>
                </a:solidFill>
                <a:latin typeface="Avenir"/>
                <a:ea typeface="Avenir"/>
                <a:cs typeface="Avenir"/>
                <a:sym typeface="Avenir"/>
              </a:rPr>
              <a:t>. NoSQL basically translates to a non-relational database model for storage.</a:t>
            </a:r>
            <a:endParaRPr dirty="0"/>
          </a:p>
        </p:txBody>
      </p:sp>
      <p:sp>
        <p:nvSpPr>
          <p:cNvPr id="134" name="Google Shape;134;p9"/>
          <p:cNvSpPr txBox="1"/>
          <p:nvPr/>
        </p:nvSpPr>
        <p:spPr>
          <a:xfrm>
            <a:off x="260200" y="1396900"/>
            <a:ext cx="2784000" cy="341627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1400" b="1" i="0" u="none" strike="noStrike" cap="none" dirty="0">
                <a:solidFill>
                  <a:srgbClr val="0070C0"/>
                </a:solidFill>
                <a:latin typeface="Calibri"/>
                <a:ea typeface="Calibri"/>
                <a:cs typeface="Calibri"/>
                <a:sym typeface="Calibri"/>
              </a:rPr>
              <a:t>FRONT-END:</a:t>
            </a:r>
            <a:endParaRPr sz="1400" b="1" i="0" u="none" strike="noStrike" cap="none" dirty="0">
              <a:solidFill>
                <a:srgbClr val="0070C0"/>
              </a:solidFill>
              <a:latin typeface="Calibri"/>
              <a:ea typeface="Calibri"/>
              <a:cs typeface="Calibri"/>
              <a:sym typeface="Calibri"/>
            </a:endParaRPr>
          </a:p>
          <a:p>
            <a:pPr marL="285750" marR="0" lvl="1" indent="-285750" algn="just" rtl="0">
              <a:lnSpc>
                <a:spcPct val="100000"/>
              </a:lnSpc>
              <a:spcBef>
                <a:spcPts val="600"/>
              </a:spcBef>
              <a:spcAft>
                <a:spcPts val="0"/>
              </a:spcAft>
              <a:buClr>
                <a:srgbClr val="000000"/>
              </a:buClr>
              <a:buSzPts val="1100"/>
              <a:buFont typeface="Noto Sans Symbols"/>
              <a:buChar char="▪"/>
            </a:pPr>
            <a:r>
              <a:rPr lang="en" sz="1100" b="0" i="0" u="none" strike="noStrike" cap="none" dirty="0">
                <a:solidFill>
                  <a:srgbClr val="000000"/>
                </a:solidFill>
                <a:latin typeface="Avenir"/>
                <a:ea typeface="Avenir"/>
                <a:cs typeface="Avenir"/>
                <a:sym typeface="Avenir"/>
              </a:rPr>
              <a:t>Front-end development is focused on the look and feel of the website or application</a:t>
            </a:r>
            <a:r>
              <a:rPr lang="en" sz="1100" dirty="0">
                <a:latin typeface="Avenir"/>
                <a:ea typeface="Avenir"/>
                <a:cs typeface="Avenir"/>
                <a:sym typeface="Avenir"/>
              </a:rPr>
              <a:t> and</a:t>
            </a:r>
            <a:r>
              <a:rPr lang="en" sz="1100" b="0" i="0" u="none" strike="noStrike" cap="none" dirty="0">
                <a:solidFill>
                  <a:srgbClr val="000000"/>
                </a:solidFill>
                <a:latin typeface="Avenir"/>
                <a:ea typeface="Avenir"/>
                <a:cs typeface="Avenir"/>
                <a:sym typeface="Avenir"/>
              </a:rPr>
              <a:t> includes everything from the layout and design to the user interface and user experience.</a:t>
            </a:r>
            <a:endParaRPr dirty="0"/>
          </a:p>
          <a:p>
            <a:pPr marL="285750" marR="0" lvl="1" indent="-285750" algn="just" rtl="0">
              <a:lnSpc>
                <a:spcPct val="100000"/>
              </a:lnSpc>
              <a:spcBef>
                <a:spcPts val="600"/>
              </a:spcBef>
              <a:spcAft>
                <a:spcPts val="0"/>
              </a:spcAft>
              <a:buClr>
                <a:srgbClr val="000000"/>
              </a:buClr>
              <a:buSzPts val="1100"/>
              <a:buFont typeface="Noto Sans Symbols"/>
              <a:buChar char="▪"/>
            </a:pPr>
            <a:r>
              <a:rPr lang="en" sz="1100" b="0" i="0" u="none" strike="noStrike" cap="none" dirty="0">
                <a:solidFill>
                  <a:srgbClr val="000000"/>
                </a:solidFill>
                <a:latin typeface="Avenir"/>
                <a:ea typeface="Avenir"/>
                <a:cs typeface="Avenir"/>
                <a:sym typeface="Avenir"/>
              </a:rPr>
              <a:t>Some of the commonly used front-end development tools include HTML, CSS, and JavaScript.</a:t>
            </a:r>
            <a:endParaRPr dirty="0"/>
          </a:p>
          <a:p>
            <a:pPr marL="285750" marR="0" lvl="1" indent="-285750" algn="just" rtl="0">
              <a:lnSpc>
                <a:spcPct val="100000"/>
              </a:lnSpc>
              <a:spcBef>
                <a:spcPts val="600"/>
              </a:spcBef>
              <a:spcAft>
                <a:spcPts val="0"/>
              </a:spcAft>
              <a:buClr>
                <a:srgbClr val="000000"/>
              </a:buClr>
              <a:buSzPts val="1100"/>
              <a:buFont typeface="Noto Sans Symbols"/>
              <a:buChar char="▪"/>
            </a:pPr>
            <a:r>
              <a:rPr lang="en" sz="1100" dirty="0">
                <a:latin typeface="Avenir"/>
                <a:ea typeface="Avenir"/>
                <a:cs typeface="Avenir"/>
                <a:sym typeface="Avenir"/>
              </a:rPr>
              <a:t>Other latest</a:t>
            </a:r>
            <a:r>
              <a:rPr lang="en" sz="1100" b="0" i="0" u="none" strike="noStrike" cap="none" dirty="0">
                <a:solidFill>
                  <a:srgbClr val="000000"/>
                </a:solidFill>
                <a:latin typeface="Avenir"/>
                <a:ea typeface="Avenir"/>
                <a:cs typeface="Avenir"/>
                <a:sym typeface="Avenir"/>
              </a:rPr>
              <a:t> front-end frameworks and libraries can make development of the UI richer and easier, such as Bootstrap and ReactJS. NextJ</a:t>
            </a:r>
            <a:r>
              <a:rPr lang="en" sz="1100" dirty="0">
                <a:latin typeface="Avenir"/>
                <a:ea typeface="Avenir"/>
                <a:cs typeface="Avenir"/>
                <a:sym typeface="Avenir"/>
              </a:rPr>
              <a:t>S offers additional features on top for a richer development. Libraries such as MaterialUI and NextUI offers readymade and customizable UI components for ease of development.</a:t>
            </a:r>
            <a:endParaRPr dirty="0"/>
          </a:p>
        </p:txBody>
      </p:sp>
      <p:sp>
        <p:nvSpPr>
          <p:cNvPr id="135" name="Google Shape;135;p9"/>
          <p:cNvSpPr txBox="1"/>
          <p:nvPr/>
        </p:nvSpPr>
        <p:spPr>
          <a:xfrm>
            <a:off x="3143667" y="1396894"/>
            <a:ext cx="2782800" cy="298539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1400" b="1" i="0" u="none" strike="noStrike" cap="none" dirty="0">
                <a:solidFill>
                  <a:srgbClr val="0070C0"/>
                </a:solidFill>
                <a:latin typeface="Calibri"/>
                <a:ea typeface="Calibri"/>
                <a:cs typeface="Calibri"/>
                <a:sym typeface="Calibri"/>
              </a:rPr>
              <a:t>BACK-END:</a:t>
            </a:r>
            <a:endParaRPr dirty="0">
              <a:solidFill>
                <a:srgbClr val="0070C0"/>
              </a:solidFill>
            </a:endParaRPr>
          </a:p>
          <a:p>
            <a:pPr marL="285750" marR="0" lvl="1" indent="-285750" algn="just" rtl="0">
              <a:lnSpc>
                <a:spcPct val="100000"/>
              </a:lnSpc>
              <a:spcBef>
                <a:spcPts val="600"/>
              </a:spcBef>
              <a:spcAft>
                <a:spcPts val="0"/>
              </a:spcAft>
              <a:buClr>
                <a:srgbClr val="000000"/>
              </a:buClr>
              <a:buSzPts val="1100"/>
              <a:buFont typeface="Noto Sans Symbols"/>
              <a:buChar char="▪"/>
            </a:pPr>
            <a:r>
              <a:rPr lang="en" sz="1100" b="0" i="0" u="none" strike="noStrike" cap="none" dirty="0">
                <a:solidFill>
                  <a:srgbClr val="000000"/>
                </a:solidFill>
                <a:latin typeface="Avenir"/>
                <a:ea typeface="Avenir"/>
                <a:cs typeface="Avenir"/>
                <a:sym typeface="Avenir"/>
              </a:rPr>
              <a:t>Back-end development is responsible for all of the behind-the-scenes functionality. This is known as the server-side layer of the application.</a:t>
            </a:r>
            <a:endParaRPr dirty="0"/>
          </a:p>
          <a:p>
            <a:pPr marL="285750" marR="0" lvl="1" indent="-285750" algn="just" rtl="0">
              <a:lnSpc>
                <a:spcPct val="100000"/>
              </a:lnSpc>
              <a:spcBef>
                <a:spcPts val="600"/>
              </a:spcBef>
              <a:spcAft>
                <a:spcPts val="0"/>
              </a:spcAft>
              <a:buClr>
                <a:srgbClr val="000000"/>
              </a:buClr>
              <a:buSzPts val="1100"/>
              <a:buFont typeface="Noto Sans Symbols"/>
              <a:buChar char="▪"/>
            </a:pPr>
            <a:r>
              <a:rPr lang="en" sz="1100" b="0" i="0" u="none" strike="noStrike" cap="none" dirty="0">
                <a:solidFill>
                  <a:srgbClr val="000000"/>
                </a:solidFill>
                <a:latin typeface="Avenir"/>
                <a:ea typeface="Avenir"/>
                <a:cs typeface="Avenir"/>
                <a:sym typeface="Avenir"/>
              </a:rPr>
              <a:t>Back end development focuses on the logic of the site, creating servers, and working with databases and API's.</a:t>
            </a:r>
            <a:endParaRPr dirty="0"/>
          </a:p>
          <a:p>
            <a:pPr marL="285750" marR="0" lvl="1" indent="-285750" algn="just" rtl="0">
              <a:lnSpc>
                <a:spcPct val="100000"/>
              </a:lnSpc>
              <a:spcBef>
                <a:spcPts val="600"/>
              </a:spcBef>
              <a:spcAft>
                <a:spcPts val="0"/>
              </a:spcAft>
              <a:buClr>
                <a:srgbClr val="000000"/>
              </a:buClr>
              <a:buSzPts val="1100"/>
              <a:buFont typeface="Noto Sans Symbols"/>
              <a:buChar char="▪"/>
            </a:pPr>
            <a:r>
              <a:rPr lang="en" sz="1100" b="0" i="0" u="none" strike="noStrike" cap="none" dirty="0">
                <a:solidFill>
                  <a:srgbClr val="000000"/>
                </a:solidFill>
                <a:latin typeface="Avenir"/>
                <a:ea typeface="Avenir"/>
                <a:cs typeface="Avenir"/>
                <a:sym typeface="Avenir"/>
              </a:rPr>
              <a:t>One of the most common back-end development tool like Node.js which is a popular Javascript runtime environment.</a:t>
            </a:r>
            <a:endParaRPr dirty="0"/>
          </a:p>
          <a:p>
            <a:pPr marL="285750" marR="0" lvl="1" indent="-285750" algn="just" rtl="0">
              <a:lnSpc>
                <a:spcPct val="100000"/>
              </a:lnSpc>
              <a:spcBef>
                <a:spcPts val="600"/>
              </a:spcBef>
              <a:spcAft>
                <a:spcPts val="0"/>
              </a:spcAft>
              <a:buClr>
                <a:srgbClr val="000000"/>
              </a:buClr>
              <a:buSzPts val="1100"/>
              <a:buFont typeface="Noto Sans Symbols"/>
              <a:buChar char="▪"/>
            </a:pPr>
            <a:r>
              <a:rPr lang="en" sz="1100" b="0" i="0" u="none" strike="noStrike" cap="none" dirty="0">
                <a:solidFill>
                  <a:srgbClr val="000000"/>
                </a:solidFill>
                <a:latin typeface="Avenir"/>
                <a:ea typeface="Avenir"/>
                <a:cs typeface="Avenir"/>
                <a:sym typeface="Avenir"/>
              </a:rPr>
              <a:t>There are also a number of back-end frameworks and libraries that can make development easier, such as Laravel and Express.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
        <p:cNvGrpSpPr/>
        <p:nvPr/>
      </p:nvGrpSpPr>
      <p:grpSpPr>
        <a:xfrm>
          <a:off x="0" y="0"/>
          <a:ext cx="0" cy="0"/>
          <a:chOff x="0" y="0"/>
          <a:chExt cx="0" cy="0"/>
        </a:xfrm>
      </p:grpSpPr>
      <p:sp>
        <p:nvSpPr>
          <p:cNvPr id="173" name="Google Shape;173;p11"/>
          <p:cNvSpPr/>
          <p:nvPr/>
        </p:nvSpPr>
        <p:spPr>
          <a:xfrm>
            <a:off x="738188" y="3103334"/>
            <a:ext cx="5021700" cy="650400"/>
          </a:xfrm>
          <a:prstGeom prst="roundRect">
            <a:avLst>
              <a:gd name="adj" fmla="val 16667"/>
            </a:avLst>
          </a:prstGeom>
          <a:solidFill>
            <a:schemeClr val="dk1"/>
          </a:solidFill>
          <a:ln w="12700" cap="flat" cmpd="sng">
            <a:solidFill>
              <a:srgbClr val="1818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4" name="Google Shape;174;p11"/>
          <p:cNvSpPr/>
          <p:nvPr/>
        </p:nvSpPr>
        <p:spPr>
          <a:xfrm>
            <a:off x="288613" y="3240626"/>
            <a:ext cx="834300" cy="315300"/>
          </a:xfrm>
          <a:prstGeom prst="roundRect">
            <a:avLst>
              <a:gd name="adj" fmla="val 16667"/>
            </a:avLst>
          </a:prstGeom>
          <a:solidFill>
            <a:schemeClr val="accent1"/>
          </a:solidFill>
          <a:ln w="25400" cap="flat" cmpd="sng">
            <a:solidFill>
              <a:srgbClr val="464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100">
                <a:solidFill>
                  <a:schemeClr val="dk1"/>
                </a:solidFill>
              </a:rPr>
              <a:t>Mobile</a:t>
            </a:r>
            <a:endParaRPr/>
          </a:p>
        </p:txBody>
      </p:sp>
      <p:sp>
        <p:nvSpPr>
          <p:cNvPr id="175" name="Google Shape;175;p11"/>
          <p:cNvSpPr/>
          <p:nvPr/>
        </p:nvSpPr>
        <p:spPr>
          <a:xfrm>
            <a:off x="738188" y="2388497"/>
            <a:ext cx="5021700" cy="650400"/>
          </a:xfrm>
          <a:prstGeom prst="roundRect">
            <a:avLst>
              <a:gd name="adj" fmla="val 16667"/>
            </a:avLst>
          </a:prstGeom>
          <a:solidFill>
            <a:schemeClr val="dk1"/>
          </a:solidFill>
          <a:ln w="12700" cap="flat" cmpd="sng">
            <a:solidFill>
              <a:srgbClr val="1818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11"/>
          <p:cNvSpPr/>
          <p:nvPr/>
        </p:nvSpPr>
        <p:spPr>
          <a:xfrm>
            <a:off x="288613" y="2525789"/>
            <a:ext cx="834300" cy="315300"/>
          </a:xfrm>
          <a:prstGeom prst="roundRect">
            <a:avLst>
              <a:gd name="adj" fmla="val 16667"/>
            </a:avLst>
          </a:prstGeom>
          <a:solidFill>
            <a:schemeClr val="accent1"/>
          </a:solidFill>
          <a:ln w="25400" cap="flat" cmpd="sng">
            <a:solidFill>
              <a:srgbClr val="464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100">
                <a:solidFill>
                  <a:schemeClr val="dk1"/>
                </a:solidFill>
              </a:rPr>
              <a:t>Database</a:t>
            </a:r>
            <a:endParaRPr/>
          </a:p>
        </p:txBody>
      </p:sp>
      <p:sp>
        <p:nvSpPr>
          <p:cNvPr id="177" name="Google Shape;177;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
        <p:nvSpPr>
          <p:cNvPr id="178" name="Google Shape;178;p11"/>
          <p:cNvSpPr txBox="1"/>
          <p:nvPr/>
        </p:nvSpPr>
        <p:spPr>
          <a:xfrm>
            <a:off x="164950" y="11930"/>
            <a:ext cx="62930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a:solidFill>
                  <a:srgbClr val="073763"/>
                </a:solidFill>
                <a:latin typeface="Calibri"/>
                <a:ea typeface="Calibri"/>
                <a:cs typeface="Calibri"/>
                <a:sym typeface="Calibri"/>
              </a:rPr>
              <a:t>E</a:t>
            </a:r>
            <a:r>
              <a:rPr lang="en" sz="2800" b="0" i="0" u="none" strike="noStrike" cap="none">
                <a:solidFill>
                  <a:srgbClr val="073763"/>
                </a:solidFill>
                <a:latin typeface="Calibri"/>
                <a:ea typeface="Calibri"/>
                <a:cs typeface="Calibri"/>
                <a:sym typeface="Calibri"/>
              </a:rPr>
              <a:t>cosystem &amp; services @ Flairminds</a:t>
            </a:r>
            <a:endParaRPr sz="2800" b="0" i="0" u="none" strike="noStrike" cap="none">
              <a:solidFill>
                <a:srgbClr val="073763"/>
              </a:solidFill>
              <a:latin typeface="Calibri"/>
              <a:ea typeface="Calibri"/>
              <a:cs typeface="Calibri"/>
              <a:sym typeface="Calibri"/>
            </a:endParaRPr>
          </a:p>
        </p:txBody>
      </p:sp>
      <p:sp>
        <p:nvSpPr>
          <p:cNvPr id="179" name="Google Shape;179;p11"/>
          <p:cNvSpPr txBox="1"/>
          <p:nvPr/>
        </p:nvSpPr>
        <p:spPr>
          <a:xfrm>
            <a:off x="6161246" y="1033896"/>
            <a:ext cx="2798600" cy="1477297"/>
          </a:xfrm>
          <a:prstGeom prst="rect">
            <a:avLst/>
          </a:prstGeom>
          <a:noFill/>
          <a:ln w="9525" cap="flat" cmpd="sng">
            <a:solidFill>
              <a:srgbClr val="134F5C"/>
            </a:solidFill>
            <a:prstDash val="solid"/>
            <a:round/>
            <a:headEnd type="none" w="sm" len="sm"/>
            <a:tailEnd type="none" w="sm" len="sm"/>
          </a:ln>
        </p:spPr>
        <p:txBody>
          <a:bodyPr spcFirstLastPara="1" wrap="square" lIns="91425" tIns="91425" rIns="91425" bIns="91425" anchor="ctr" anchorCtr="0">
            <a:spAutoFit/>
          </a:bodyPr>
          <a:lstStyle/>
          <a:p>
            <a:pPr marL="457200" marR="0" lvl="0" indent="-292100" algn="l" rtl="0">
              <a:lnSpc>
                <a:spcPct val="100000"/>
              </a:lnSpc>
              <a:spcBef>
                <a:spcPts val="0"/>
              </a:spcBef>
              <a:spcAft>
                <a:spcPts val="0"/>
              </a:spcAft>
              <a:buClr>
                <a:srgbClr val="000000"/>
              </a:buClr>
              <a:buSzPts val="1000"/>
              <a:buFont typeface="Calibri"/>
              <a:buChar char="●"/>
            </a:pPr>
            <a:r>
              <a:rPr lang="en" sz="1400" b="0" i="0" u="none" strike="noStrike" cap="none">
                <a:solidFill>
                  <a:srgbClr val="000000"/>
                </a:solidFill>
                <a:latin typeface="Calibri"/>
                <a:ea typeface="Calibri"/>
                <a:cs typeface="Calibri"/>
                <a:sym typeface="Calibri"/>
              </a:rPr>
              <a:t>Discussion Forums</a:t>
            </a:r>
            <a:endParaRPr/>
          </a:p>
          <a:p>
            <a:pPr marL="457200" marR="0" lvl="0" indent="-292100" algn="l" rtl="0">
              <a:lnSpc>
                <a:spcPct val="100000"/>
              </a:lnSpc>
              <a:spcBef>
                <a:spcPts val="0"/>
              </a:spcBef>
              <a:spcAft>
                <a:spcPts val="0"/>
              </a:spcAft>
              <a:buClr>
                <a:srgbClr val="000000"/>
              </a:buClr>
              <a:buSzPts val="1000"/>
              <a:buFont typeface="Calibri"/>
              <a:buChar char="●"/>
            </a:pPr>
            <a:r>
              <a:rPr lang="en" sz="1400" b="0" i="0" u="none" strike="noStrike" cap="none">
                <a:solidFill>
                  <a:srgbClr val="000000"/>
                </a:solidFill>
                <a:latin typeface="Calibri"/>
                <a:ea typeface="Calibri"/>
                <a:cs typeface="Calibri"/>
                <a:sym typeface="Calibri"/>
              </a:rPr>
              <a:t>Commercial Websites</a:t>
            </a:r>
            <a:endParaRPr/>
          </a:p>
          <a:p>
            <a:pPr marL="457200" marR="0" lvl="0" indent="-292100" algn="l" rtl="0">
              <a:lnSpc>
                <a:spcPct val="100000"/>
              </a:lnSpc>
              <a:spcBef>
                <a:spcPts val="0"/>
              </a:spcBef>
              <a:spcAft>
                <a:spcPts val="0"/>
              </a:spcAft>
              <a:buClr>
                <a:srgbClr val="000000"/>
              </a:buClr>
              <a:buSzPts val="1000"/>
              <a:buFont typeface="Calibri"/>
              <a:buChar char="●"/>
            </a:pPr>
            <a:r>
              <a:rPr lang="en" sz="1400" b="0" i="0" u="none" strike="noStrike" cap="none">
                <a:solidFill>
                  <a:srgbClr val="000000"/>
                </a:solidFill>
                <a:latin typeface="Calibri"/>
                <a:ea typeface="Calibri"/>
                <a:cs typeface="Calibri"/>
                <a:sym typeface="Calibri"/>
              </a:rPr>
              <a:t>Resource Directories</a:t>
            </a:r>
            <a:endParaRPr/>
          </a:p>
          <a:p>
            <a:pPr marL="457200" marR="0" lvl="0" indent="-292100" algn="l" rtl="0">
              <a:lnSpc>
                <a:spcPct val="100000"/>
              </a:lnSpc>
              <a:spcBef>
                <a:spcPts val="0"/>
              </a:spcBef>
              <a:spcAft>
                <a:spcPts val="0"/>
              </a:spcAft>
              <a:buClr>
                <a:srgbClr val="000000"/>
              </a:buClr>
              <a:buSzPts val="1000"/>
              <a:buFont typeface="Calibri"/>
              <a:buChar char="●"/>
            </a:pPr>
            <a:r>
              <a:rPr lang="en" sz="1400" b="0" i="0" u="none" strike="noStrike" cap="none">
                <a:solidFill>
                  <a:srgbClr val="000000"/>
                </a:solidFill>
                <a:latin typeface="Calibri"/>
                <a:ea typeface="Calibri"/>
                <a:cs typeface="Calibri"/>
                <a:sym typeface="Calibri"/>
              </a:rPr>
              <a:t>Community Web Portals</a:t>
            </a:r>
            <a:endParaRPr/>
          </a:p>
          <a:p>
            <a:pPr marL="457200" marR="0" lvl="0" indent="-292100" algn="l" rtl="0">
              <a:lnSpc>
                <a:spcPct val="100000"/>
              </a:lnSpc>
              <a:spcBef>
                <a:spcPts val="0"/>
              </a:spcBef>
              <a:spcAft>
                <a:spcPts val="0"/>
              </a:spcAft>
              <a:buClr>
                <a:srgbClr val="000000"/>
              </a:buClr>
              <a:buSzPts val="1000"/>
              <a:buFont typeface="Calibri"/>
              <a:buChar char="●"/>
            </a:pPr>
            <a:r>
              <a:rPr lang="en" sz="1400" b="0" i="0" u="none" strike="noStrike" cap="none">
                <a:solidFill>
                  <a:srgbClr val="000000"/>
                </a:solidFill>
                <a:latin typeface="Calibri"/>
                <a:ea typeface="Calibri"/>
                <a:cs typeface="Calibri"/>
                <a:sym typeface="Calibri"/>
              </a:rPr>
              <a:t>E-commerce Application</a:t>
            </a:r>
            <a:endParaRPr/>
          </a:p>
          <a:p>
            <a:pPr marL="457200" marR="0" lvl="0" indent="-292100" algn="l" rtl="0">
              <a:lnSpc>
                <a:spcPct val="100000"/>
              </a:lnSpc>
              <a:spcBef>
                <a:spcPts val="0"/>
              </a:spcBef>
              <a:spcAft>
                <a:spcPts val="0"/>
              </a:spcAft>
              <a:buClr>
                <a:srgbClr val="000000"/>
              </a:buClr>
              <a:buSzPts val="1000"/>
              <a:buFont typeface="Calibri"/>
              <a:buChar char="●"/>
            </a:pPr>
            <a:r>
              <a:rPr lang="en" sz="1400" b="0" i="0" u="none" strike="noStrike" cap="none">
                <a:solidFill>
                  <a:srgbClr val="000000"/>
                </a:solidFill>
                <a:latin typeface="Calibri"/>
                <a:ea typeface="Calibri"/>
                <a:cs typeface="Calibri"/>
                <a:sym typeface="Calibri"/>
              </a:rPr>
              <a:t>CMS Websites</a:t>
            </a:r>
            <a:endParaRPr sz="1400" b="0" i="0" u="none" strike="noStrike" cap="none">
              <a:solidFill>
                <a:srgbClr val="000000"/>
              </a:solidFill>
              <a:latin typeface="Calibri"/>
              <a:ea typeface="Calibri"/>
              <a:cs typeface="Calibri"/>
              <a:sym typeface="Calibri"/>
            </a:endParaRPr>
          </a:p>
        </p:txBody>
      </p:sp>
      <p:sp>
        <p:nvSpPr>
          <p:cNvPr id="180" name="Google Shape;180;p11"/>
          <p:cNvSpPr txBox="1"/>
          <p:nvPr/>
        </p:nvSpPr>
        <p:spPr>
          <a:xfrm>
            <a:off x="6161246" y="2853600"/>
            <a:ext cx="2798600" cy="830966"/>
          </a:xfrm>
          <a:prstGeom prst="rect">
            <a:avLst/>
          </a:prstGeom>
          <a:noFill/>
          <a:ln w="9525" cap="flat" cmpd="sng">
            <a:solidFill>
              <a:srgbClr val="134F5C"/>
            </a:solidFill>
            <a:prstDash val="solid"/>
            <a:round/>
            <a:headEnd type="none" w="sm" len="sm"/>
            <a:tailEnd type="none" w="sm" len="sm"/>
          </a:ln>
        </p:spPr>
        <p:txBody>
          <a:bodyPr spcFirstLastPara="1" wrap="square" lIns="91425" tIns="91425" rIns="91425" bIns="91425" anchor="ctr" anchorCtr="0">
            <a:spAutoFit/>
          </a:bodyPr>
          <a:lstStyle/>
          <a:p>
            <a:pPr marL="457200" marR="0" lvl="0" indent="-292100" algn="l" rtl="0">
              <a:lnSpc>
                <a:spcPct val="100000"/>
              </a:lnSpc>
              <a:spcBef>
                <a:spcPts val="0"/>
              </a:spcBef>
              <a:spcAft>
                <a:spcPts val="0"/>
              </a:spcAft>
              <a:buClr>
                <a:srgbClr val="000000"/>
              </a:buClr>
              <a:buSzPts val="1000"/>
              <a:buFont typeface="Calibri"/>
              <a:buChar char="●"/>
            </a:pPr>
            <a:r>
              <a:rPr lang="en" sz="1400" b="0" i="0" u="none" strike="noStrike" cap="none">
                <a:solidFill>
                  <a:srgbClr val="000000"/>
                </a:solidFill>
                <a:latin typeface="Calibri"/>
                <a:ea typeface="Calibri"/>
                <a:cs typeface="Calibri"/>
                <a:sym typeface="Calibri"/>
              </a:rPr>
              <a:t>Dynamic Web Development</a:t>
            </a:r>
            <a:endParaRPr/>
          </a:p>
          <a:p>
            <a:pPr marL="457200" marR="0" lvl="0" indent="-292100" algn="l" rtl="0">
              <a:lnSpc>
                <a:spcPct val="100000"/>
              </a:lnSpc>
              <a:spcBef>
                <a:spcPts val="0"/>
              </a:spcBef>
              <a:spcAft>
                <a:spcPts val="0"/>
              </a:spcAft>
              <a:buClr>
                <a:srgbClr val="000000"/>
              </a:buClr>
              <a:buSzPts val="1000"/>
              <a:buFont typeface="Calibri"/>
              <a:buChar char="●"/>
            </a:pPr>
            <a:r>
              <a:rPr lang="en" sz="1400" b="0" i="0" u="none" strike="noStrike" cap="none">
                <a:solidFill>
                  <a:srgbClr val="000000"/>
                </a:solidFill>
                <a:latin typeface="Calibri"/>
                <a:ea typeface="Calibri"/>
                <a:cs typeface="Calibri"/>
                <a:sym typeface="Calibri"/>
              </a:rPr>
              <a:t>Static Web Development</a:t>
            </a:r>
            <a:endParaRPr/>
          </a:p>
          <a:p>
            <a:pPr marL="457200" marR="0" lvl="0" indent="-292100" algn="l" rtl="0">
              <a:lnSpc>
                <a:spcPct val="100000"/>
              </a:lnSpc>
              <a:spcBef>
                <a:spcPts val="0"/>
              </a:spcBef>
              <a:spcAft>
                <a:spcPts val="0"/>
              </a:spcAft>
              <a:buClr>
                <a:srgbClr val="000000"/>
              </a:buClr>
              <a:buSzPts val="1000"/>
              <a:buFont typeface="Calibri"/>
              <a:buChar char="●"/>
            </a:pPr>
            <a:r>
              <a:rPr lang="en" sz="1400" b="0" i="0" u="none" strike="noStrike" cap="none">
                <a:solidFill>
                  <a:srgbClr val="000000"/>
                </a:solidFill>
                <a:latin typeface="Calibri"/>
                <a:ea typeface="Calibri"/>
                <a:cs typeface="Calibri"/>
                <a:sym typeface="Calibri"/>
              </a:rPr>
              <a:t>Corporate Web Development</a:t>
            </a:r>
            <a:endParaRPr/>
          </a:p>
        </p:txBody>
      </p:sp>
      <p:sp>
        <p:nvSpPr>
          <p:cNvPr id="181" name="Google Shape;181;p11"/>
          <p:cNvSpPr txBox="1"/>
          <p:nvPr/>
        </p:nvSpPr>
        <p:spPr>
          <a:xfrm>
            <a:off x="288613" y="608353"/>
            <a:ext cx="994800" cy="215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1AABE2"/>
              </a:buClr>
              <a:buSzPts val="1600"/>
              <a:buFont typeface="Arial"/>
              <a:buNone/>
            </a:pPr>
            <a:r>
              <a:rPr lang="en" sz="1400" b="0" i="0" u="none" strike="noStrike" cap="none" dirty="0">
                <a:solidFill>
                  <a:srgbClr val="000000"/>
                </a:solidFill>
                <a:latin typeface="Calibri"/>
                <a:ea typeface="Calibri"/>
                <a:cs typeface="Calibri"/>
                <a:sym typeface="Calibri"/>
              </a:rPr>
              <a:t>Ecosystem:</a:t>
            </a:r>
            <a:endParaRPr sz="1400" b="0" i="0" u="none" strike="noStrike" cap="none" dirty="0">
              <a:solidFill>
                <a:srgbClr val="000000"/>
              </a:solidFill>
              <a:latin typeface="Calibri"/>
              <a:ea typeface="Calibri"/>
              <a:cs typeface="Calibri"/>
              <a:sym typeface="Calibri"/>
            </a:endParaRPr>
          </a:p>
        </p:txBody>
      </p:sp>
      <p:sp>
        <p:nvSpPr>
          <p:cNvPr id="182" name="Google Shape;182;p11"/>
          <p:cNvSpPr txBox="1"/>
          <p:nvPr/>
        </p:nvSpPr>
        <p:spPr>
          <a:xfrm>
            <a:off x="6161246" y="608353"/>
            <a:ext cx="994851"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1AABE2"/>
              </a:buClr>
              <a:buSzPts val="1600"/>
              <a:buFont typeface="Arial"/>
              <a:buNone/>
            </a:pPr>
            <a:r>
              <a:rPr lang="en" sz="1400" b="0" i="0" u="none" strike="noStrike" cap="none" dirty="0">
                <a:solidFill>
                  <a:srgbClr val="000000"/>
                </a:solidFill>
                <a:latin typeface="Calibri"/>
                <a:ea typeface="Calibri"/>
                <a:cs typeface="Calibri"/>
                <a:sym typeface="Calibri"/>
              </a:rPr>
              <a:t>Services:</a:t>
            </a:r>
            <a:endParaRPr sz="1400" b="0" i="0" u="none" strike="noStrike" cap="none" dirty="0">
              <a:solidFill>
                <a:srgbClr val="000000"/>
              </a:solidFill>
              <a:latin typeface="Calibri"/>
              <a:ea typeface="Calibri"/>
              <a:cs typeface="Calibri"/>
              <a:sym typeface="Calibri"/>
            </a:endParaRPr>
          </a:p>
        </p:txBody>
      </p:sp>
      <p:cxnSp>
        <p:nvCxnSpPr>
          <p:cNvPr id="183" name="Google Shape;183;p11"/>
          <p:cNvCxnSpPr>
            <a:cxnSpLocks/>
          </p:cNvCxnSpPr>
          <p:nvPr/>
        </p:nvCxnSpPr>
        <p:spPr>
          <a:xfrm>
            <a:off x="288613" y="903188"/>
            <a:ext cx="5621725" cy="0"/>
          </a:xfrm>
          <a:prstGeom prst="straightConnector1">
            <a:avLst/>
          </a:prstGeom>
          <a:noFill/>
          <a:ln w="19050" cap="flat" cmpd="sng">
            <a:solidFill>
              <a:srgbClr val="7A93A1"/>
            </a:solidFill>
            <a:prstDash val="solid"/>
            <a:round/>
            <a:headEnd type="none" w="sm" len="sm"/>
            <a:tailEnd type="none" w="sm" len="sm"/>
          </a:ln>
        </p:spPr>
      </p:cxnSp>
      <p:cxnSp>
        <p:nvCxnSpPr>
          <p:cNvPr id="184" name="Google Shape;184;p11"/>
          <p:cNvCxnSpPr/>
          <p:nvPr/>
        </p:nvCxnSpPr>
        <p:spPr>
          <a:xfrm>
            <a:off x="6161246" y="909133"/>
            <a:ext cx="2798600" cy="0"/>
          </a:xfrm>
          <a:prstGeom prst="straightConnector1">
            <a:avLst/>
          </a:prstGeom>
          <a:noFill/>
          <a:ln w="19050" cap="flat" cmpd="sng">
            <a:solidFill>
              <a:srgbClr val="7A93A1"/>
            </a:solidFill>
            <a:prstDash val="solid"/>
            <a:round/>
            <a:headEnd type="none" w="sm" len="sm"/>
            <a:tailEnd type="none" w="sm" len="sm"/>
          </a:ln>
        </p:spPr>
      </p:cxnSp>
      <p:sp>
        <p:nvSpPr>
          <p:cNvPr id="185" name="Google Shape;185;p11"/>
          <p:cNvSpPr txBox="1"/>
          <p:nvPr/>
        </p:nvSpPr>
        <p:spPr>
          <a:xfrm>
            <a:off x="3676050" y="4849050"/>
            <a:ext cx="17919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Calibri"/>
                <a:ea typeface="Calibri"/>
                <a:cs typeface="Calibri"/>
                <a:sym typeface="Calibri"/>
              </a:rPr>
              <a:t>Confidential - Work Document</a:t>
            </a:r>
            <a:endParaRPr sz="800" b="0" i="0" u="none" strike="noStrike" cap="none">
              <a:solidFill>
                <a:schemeClr val="dk2"/>
              </a:solidFill>
              <a:latin typeface="Calibri"/>
              <a:ea typeface="Calibri"/>
              <a:cs typeface="Calibri"/>
              <a:sym typeface="Calibri"/>
            </a:endParaRPr>
          </a:p>
        </p:txBody>
      </p:sp>
      <p:sp>
        <p:nvSpPr>
          <p:cNvPr id="186" name="Google Shape;186;p11"/>
          <p:cNvSpPr/>
          <p:nvPr/>
        </p:nvSpPr>
        <p:spPr>
          <a:xfrm>
            <a:off x="738188" y="3853500"/>
            <a:ext cx="5021700" cy="566100"/>
          </a:xfrm>
          <a:prstGeom prst="roundRect">
            <a:avLst>
              <a:gd name="adj" fmla="val 16667"/>
            </a:avLst>
          </a:prstGeom>
          <a:solidFill>
            <a:schemeClr val="dk1"/>
          </a:solidFill>
          <a:ln w="12700" cap="flat" cmpd="sng">
            <a:solidFill>
              <a:srgbClr val="1818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11"/>
          <p:cNvSpPr/>
          <p:nvPr/>
        </p:nvSpPr>
        <p:spPr>
          <a:xfrm>
            <a:off x="288613" y="4015851"/>
            <a:ext cx="834300" cy="315300"/>
          </a:xfrm>
          <a:prstGeom prst="roundRect">
            <a:avLst>
              <a:gd name="adj" fmla="val 16667"/>
            </a:avLst>
          </a:prstGeom>
          <a:solidFill>
            <a:schemeClr val="accent1"/>
          </a:solidFill>
          <a:ln w="25400" cap="flat" cmpd="sng">
            <a:solidFill>
              <a:srgbClr val="464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100" b="0" i="0" u="none" strike="noStrike" cap="none">
                <a:solidFill>
                  <a:schemeClr val="dk1"/>
                </a:solidFill>
                <a:latin typeface="Arial"/>
                <a:ea typeface="Arial"/>
                <a:cs typeface="Arial"/>
                <a:sym typeface="Arial"/>
              </a:rPr>
              <a:t>Platforms</a:t>
            </a:r>
            <a:endParaRPr/>
          </a:p>
        </p:txBody>
      </p:sp>
      <p:pic>
        <p:nvPicPr>
          <p:cNvPr id="189" name="Google Shape;189;p11"/>
          <p:cNvPicPr preferRelativeResize="0"/>
          <p:nvPr/>
        </p:nvPicPr>
        <p:blipFill rotWithShape="1">
          <a:blip r:embed="rId3">
            <a:alphaModFix/>
          </a:blip>
          <a:srcRect/>
          <a:stretch/>
        </p:blipFill>
        <p:spPr>
          <a:xfrm>
            <a:off x="1162036" y="3301226"/>
            <a:ext cx="1554481" cy="252844"/>
          </a:xfrm>
          <a:prstGeom prst="rect">
            <a:avLst/>
          </a:prstGeom>
          <a:noFill/>
          <a:ln>
            <a:noFill/>
          </a:ln>
        </p:spPr>
      </p:pic>
      <p:grpSp>
        <p:nvGrpSpPr>
          <p:cNvPr id="5" name="Group 4">
            <a:extLst>
              <a:ext uri="{FF2B5EF4-FFF2-40B4-BE49-F238E27FC236}">
                <a16:creationId xmlns:a16="http://schemas.microsoft.com/office/drawing/2014/main" id="{A5DC1266-B105-9C60-B533-AF9C0A0D02B2}"/>
              </a:ext>
            </a:extLst>
          </p:cNvPr>
          <p:cNvGrpSpPr/>
          <p:nvPr/>
        </p:nvGrpSpPr>
        <p:grpSpPr>
          <a:xfrm>
            <a:off x="1162036" y="3880370"/>
            <a:ext cx="3454986" cy="508792"/>
            <a:chOff x="1544438" y="3796190"/>
            <a:chExt cx="3454986" cy="566102"/>
          </a:xfrm>
        </p:grpSpPr>
        <p:pic>
          <p:nvPicPr>
            <p:cNvPr id="188" name="Google Shape;188;p11"/>
            <p:cNvPicPr preferRelativeResize="0"/>
            <p:nvPr/>
          </p:nvPicPr>
          <p:blipFill rotWithShape="1">
            <a:blip r:embed="rId4">
              <a:alphaModFix/>
            </a:blip>
            <a:srcRect/>
            <a:stretch/>
          </p:blipFill>
          <p:spPr>
            <a:xfrm>
              <a:off x="1544438" y="3796190"/>
              <a:ext cx="1132203" cy="566102"/>
            </a:xfrm>
            <a:prstGeom prst="rect">
              <a:avLst/>
            </a:prstGeom>
            <a:noFill/>
            <a:ln>
              <a:noFill/>
            </a:ln>
          </p:spPr>
        </p:pic>
        <p:pic>
          <p:nvPicPr>
            <p:cNvPr id="190" name="Google Shape;190;p11"/>
            <p:cNvPicPr preferRelativeResize="0"/>
            <p:nvPr/>
          </p:nvPicPr>
          <p:blipFill>
            <a:blip r:embed="rId5">
              <a:alphaModFix/>
            </a:blip>
            <a:stretch>
              <a:fillRect/>
            </a:stretch>
          </p:blipFill>
          <p:spPr>
            <a:xfrm>
              <a:off x="3867223" y="3827947"/>
              <a:ext cx="1132201" cy="502588"/>
            </a:xfrm>
            <a:prstGeom prst="rect">
              <a:avLst/>
            </a:prstGeom>
            <a:noFill/>
            <a:ln>
              <a:noFill/>
            </a:ln>
          </p:spPr>
        </p:pic>
        <p:pic>
          <p:nvPicPr>
            <p:cNvPr id="191" name="Google Shape;191;p11"/>
            <p:cNvPicPr preferRelativeResize="0"/>
            <p:nvPr/>
          </p:nvPicPr>
          <p:blipFill>
            <a:blip r:embed="rId6">
              <a:alphaModFix/>
            </a:blip>
            <a:stretch>
              <a:fillRect/>
            </a:stretch>
          </p:blipFill>
          <p:spPr>
            <a:xfrm>
              <a:off x="3037098" y="3869804"/>
              <a:ext cx="418875" cy="418875"/>
            </a:xfrm>
            <a:prstGeom prst="rect">
              <a:avLst/>
            </a:prstGeom>
            <a:noFill/>
            <a:ln>
              <a:noFill/>
            </a:ln>
          </p:spPr>
        </p:pic>
      </p:grpSp>
      <p:sp>
        <p:nvSpPr>
          <p:cNvPr id="192" name="Google Shape;192;p11"/>
          <p:cNvSpPr/>
          <p:nvPr/>
        </p:nvSpPr>
        <p:spPr>
          <a:xfrm>
            <a:off x="738188" y="4495800"/>
            <a:ext cx="5021700" cy="502500"/>
          </a:xfrm>
          <a:prstGeom prst="roundRect">
            <a:avLst>
              <a:gd name="adj" fmla="val 16667"/>
            </a:avLst>
          </a:prstGeom>
          <a:solidFill>
            <a:schemeClr val="dk1"/>
          </a:solidFill>
          <a:ln w="12700" cap="flat" cmpd="sng">
            <a:solidFill>
              <a:srgbClr val="1818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11"/>
          <p:cNvSpPr/>
          <p:nvPr/>
        </p:nvSpPr>
        <p:spPr>
          <a:xfrm>
            <a:off x="288613" y="4556876"/>
            <a:ext cx="834300" cy="315300"/>
          </a:xfrm>
          <a:prstGeom prst="roundRect">
            <a:avLst>
              <a:gd name="adj" fmla="val 16667"/>
            </a:avLst>
          </a:prstGeom>
          <a:solidFill>
            <a:schemeClr val="accent1"/>
          </a:solidFill>
          <a:ln w="25400" cap="flat" cmpd="sng">
            <a:solidFill>
              <a:srgbClr val="464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100">
                <a:solidFill>
                  <a:schemeClr val="dk1"/>
                </a:solidFill>
              </a:rPr>
              <a:t>Tools</a:t>
            </a:r>
            <a:endParaRPr/>
          </a:p>
        </p:txBody>
      </p:sp>
      <p:grpSp>
        <p:nvGrpSpPr>
          <p:cNvPr id="6" name="Group 5">
            <a:extLst>
              <a:ext uri="{FF2B5EF4-FFF2-40B4-BE49-F238E27FC236}">
                <a16:creationId xmlns:a16="http://schemas.microsoft.com/office/drawing/2014/main" id="{8BF9FED9-5A82-3E17-DB5F-FFD2CACBD445}"/>
              </a:ext>
            </a:extLst>
          </p:cNvPr>
          <p:cNvGrpSpPr/>
          <p:nvPr/>
        </p:nvGrpSpPr>
        <p:grpSpPr>
          <a:xfrm>
            <a:off x="1162036" y="4523407"/>
            <a:ext cx="2454224" cy="431511"/>
            <a:chOff x="1441051" y="4523407"/>
            <a:chExt cx="2454224" cy="431511"/>
          </a:xfrm>
        </p:grpSpPr>
        <p:pic>
          <p:nvPicPr>
            <p:cNvPr id="194" name="Google Shape;194;p11"/>
            <p:cNvPicPr preferRelativeResize="0"/>
            <p:nvPr/>
          </p:nvPicPr>
          <p:blipFill>
            <a:blip r:embed="rId7">
              <a:alphaModFix/>
            </a:blip>
            <a:stretch>
              <a:fillRect/>
            </a:stretch>
          </p:blipFill>
          <p:spPr>
            <a:xfrm>
              <a:off x="1441051" y="4529725"/>
              <a:ext cx="418875" cy="418875"/>
            </a:xfrm>
            <a:prstGeom prst="rect">
              <a:avLst/>
            </a:prstGeom>
            <a:noFill/>
            <a:ln>
              <a:noFill/>
            </a:ln>
          </p:spPr>
        </p:pic>
        <p:pic>
          <p:nvPicPr>
            <p:cNvPr id="195" name="Google Shape;195;p11"/>
            <p:cNvPicPr preferRelativeResize="0"/>
            <p:nvPr/>
          </p:nvPicPr>
          <p:blipFill>
            <a:blip r:embed="rId8">
              <a:alphaModFix/>
            </a:blip>
            <a:stretch>
              <a:fillRect/>
            </a:stretch>
          </p:blipFill>
          <p:spPr>
            <a:xfrm>
              <a:off x="2125744" y="4529725"/>
              <a:ext cx="418874" cy="418874"/>
            </a:xfrm>
            <a:prstGeom prst="rect">
              <a:avLst/>
            </a:prstGeom>
            <a:noFill/>
            <a:ln>
              <a:noFill/>
            </a:ln>
          </p:spPr>
        </p:pic>
        <p:pic>
          <p:nvPicPr>
            <p:cNvPr id="196" name="Google Shape;196;p11"/>
            <p:cNvPicPr preferRelativeResize="0"/>
            <p:nvPr/>
          </p:nvPicPr>
          <p:blipFill>
            <a:blip r:embed="rId9">
              <a:alphaModFix/>
            </a:blip>
            <a:stretch>
              <a:fillRect/>
            </a:stretch>
          </p:blipFill>
          <p:spPr>
            <a:xfrm>
              <a:off x="2829044" y="4565787"/>
              <a:ext cx="346750" cy="346750"/>
            </a:xfrm>
            <a:prstGeom prst="rect">
              <a:avLst/>
            </a:prstGeom>
            <a:noFill/>
            <a:ln>
              <a:noFill/>
            </a:ln>
          </p:spPr>
        </p:pic>
        <p:pic>
          <p:nvPicPr>
            <p:cNvPr id="197" name="Google Shape;197;p11"/>
            <p:cNvPicPr preferRelativeResize="0"/>
            <p:nvPr/>
          </p:nvPicPr>
          <p:blipFill>
            <a:blip r:embed="rId10">
              <a:alphaModFix/>
            </a:blip>
            <a:stretch>
              <a:fillRect/>
            </a:stretch>
          </p:blipFill>
          <p:spPr>
            <a:xfrm>
              <a:off x="3476400" y="4523407"/>
              <a:ext cx="418875" cy="431511"/>
            </a:xfrm>
            <a:prstGeom prst="rect">
              <a:avLst/>
            </a:prstGeom>
            <a:noFill/>
            <a:ln>
              <a:noFill/>
            </a:ln>
          </p:spPr>
        </p:pic>
      </p:grpSp>
      <p:grpSp>
        <p:nvGrpSpPr>
          <p:cNvPr id="4" name="Group 3">
            <a:extLst>
              <a:ext uri="{FF2B5EF4-FFF2-40B4-BE49-F238E27FC236}">
                <a16:creationId xmlns:a16="http://schemas.microsoft.com/office/drawing/2014/main" id="{9F696ECC-0FFE-BEE3-44B9-C9D03386742B}"/>
              </a:ext>
            </a:extLst>
          </p:cNvPr>
          <p:cNvGrpSpPr/>
          <p:nvPr/>
        </p:nvGrpSpPr>
        <p:grpSpPr>
          <a:xfrm>
            <a:off x="1162036" y="2389375"/>
            <a:ext cx="3703950" cy="615526"/>
            <a:chOff x="1212450" y="2389375"/>
            <a:chExt cx="3703950" cy="615526"/>
          </a:xfrm>
        </p:grpSpPr>
        <p:pic>
          <p:nvPicPr>
            <p:cNvPr id="198" name="Google Shape;198;p11"/>
            <p:cNvPicPr preferRelativeResize="0"/>
            <p:nvPr/>
          </p:nvPicPr>
          <p:blipFill>
            <a:blip r:embed="rId11">
              <a:alphaModFix/>
            </a:blip>
            <a:stretch>
              <a:fillRect/>
            </a:stretch>
          </p:blipFill>
          <p:spPr>
            <a:xfrm>
              <a:off x="3581788" y="2422788"/>
              <a:ext cx="548700" cy="548700"/>
            </a:xfrm>
            <a:prstGeom prst="rect">
              <a:avLst/>
            </a:prstGeom>
            <a:noFill/>
            <a:ln>
              <a:noFill/>
            </a:ln>
          </p:spPr>
        </p:pic>
        <p:pic>
          <p:nvPicPr>
            <p:cNvPr id="199" name="Google Shape;199;p11"/>
            <p:cNvPicPr preferRelativeResize="0"/>
            <p:nvPr/>
          </p:nvPicPr>
          <p:blipFill>
            <a:blip r:embed="rId12">
              <a:alphaModFix/>
            </a:blip>
            <a:stretch>
              <a:fillRect/>
            </a:stretch>
          </p:blipFill>
          <p:spPr>
            <a:xfrm>
              <a:off x="1212450" y="2487701"/>
              <a:ext cx="418875" cy="418875"/>
            </a:xfrm>
            <a:prstGeom prst="rect">
              <a:avLst/>
            </a:prstGeom>
            <a:noFill/>
            <a:ln>
              <a:noFill/>
            </a:ln>
          </p:spPr>
        </p:pic>
        <p:pic>
          <p:nvPicPr>
            <p:cNvPr id="200" name="Google Shape;200;p11"/>
            <p:cNvPicPr preferRelativeResize="0"/>
            <p:nvPr/>
          </p:nvPicPr>
          <p:blipFill>
            <a:blip r:embed="rId13">
              <a:alphaModFix/>
            </a:blip>
            <a:stretch>
              <a:fillRect/>
            </a:stretch>
          </p:blipFill>
          <p:spPr>
            <a:xfrm>
              <a:off x="1867750" y="2422788"/>
              <a:ext cx="548700" cy="548700"/>
            </a:xfrm>
            <a:prstGeom prst="rect">
              <a:avLst/>
            </a:prstGeom>
            <a:noFill/>
            <a:ln>
              <a:noFill/>
            </a:ln>
          </p:spPr>
        </p:pic>
        <p:pic>
          <p:nvPicPr>
            <p:cNvPr id="201" name="Google Shape;201;p11"/>
            <p:cNvPicPr preferRelativeResize="0"/>
            <p:nvPr/>
          </p:nvPicPr>
          <p:blipFill>
            <a:blip r:embed="rId14">
              <a:alphaModFix/>
            </a:blip>
            <a:stretch>
              <a:fillRect/>
            </a:stretch>
          </p:blipFill>
          <p:spPr>
            <a:xfrm>
              <a:off x="2652875" y="2389375"/>
              <a:ext cx="615526" cy="615526"/>
            </a:xfrm>
            <a:prstGeom prst="rect">
              <a:avLst/>
            </a:prstGeom>
            <a:noFill/>
            <a:ln>
              <a:noFill/>
            </a:ln>
          </p:spPr>
        </p:pic>
        <p:pic>
          <p:nvPicPr>
            <p:cNvPr id="202" name="Google Shape;202;p11"/>
            <p:cNvPicPr preferRelativeResize="0"/>
            <p:nvPr/>
          </p:nvPicPr>
          <p:blipFill>
            <a:blip r:embed="rId15">
              <a:alphaModFix/>
            </a:blip>
            <a:stretch>
              <a:fillRect/>
            </a:stretch>
          </p:blipFill>
          <p:spPr>
            <a:xfrm>
              <a:off x="4367700" y="2422788"/>
              <a:ext cx="548700" cy="548700"/>
            </a:xfrm>
            <a:prstGeom prst="rect">
              <a:avLst/>
            </a:prstGeom>
            <a:noFill/>
            <a:ln>
              <a:noFill/>
            </a:ln>
          </p:spPr>
        </p:pic>
      </p:grpSp>
      <p:sp>
        <p:nvSpPr>
          <p:cNvPr id="203" name="Google Shape;203;p11"/>
          <p:cNvSpPr/>
          <p:nvPr/>
        </p:nvSpPr>
        <p:spPr>
          <a:xfrm>
            <a:off x="738188" y="1727575"/>
            <a:ext cx="5021700" cy="566100"/>
          </a:xfrm>
          <a:prstGeom prst="roundRect">
            <a:avLst>
              <a:gd name="adj" fmla="val 16667"/>
            </a:avLst>
          </a:prstGeom>
          <a:solidFill>
            <a:schemeClr val="dk1"/>
          </a:solidFill>
          <a:ln w="12700" cap="flat" cmpd="sng">
            <a:solidFill>
              <a:srgbClr val="1818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 name="Google Shape;204;p11"/>
          <p:cNvSpPr/>
          <p:nvPr/>
        </p:nvSpPr>
        <p:spPr>
          <a:xfrm>
            <a:off x="288613" y="1864864"/>
            <a:ext cx="834300" cy="315300"/>
          </a:xfrm>
          <a:prstGeom prst="roundRect">
            <a:avLst>
              <a:gd name="adj" fmla="val 16667"/>
            </a:avLst>
          </a:prstGeom>
          <a:solidFill>
            <a:schemeClr val="accent1"/>
          </a:solidFill>
          <a:ln w="25400" cap="flat" cmpd="sng">
            <a:solidFill>
              <a:srgbClr val="464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100">
                <a:solidFill>
                  <a:schemeClr val="dk1"/>
                </a:solidFill>
              </a:rPr>
              <a:t>Backend</a:t>
            </a:r>
            <a:endParaRPr/>
          </a:p>
        </p:txBody>
      </p:sp>
      <p:grpSp>
        <p:nvGrpSpPr>
          <p:cNvPr id="3" name="Group 2">
            <a:extLst>
              <a:ext uri="{FF2B5EF4-FFF2-40B4-BE49-F238E27FC236}">
                <a16:creationId xmlns:a16="http://schemas.microsoft.com/office/drawing/2014/main" id="{B62811E7-3363-4673-E85B-9CFD45D327E2}"/>
              </a:ext>
            </a:extLst>
          </p:cNvPr>
          <p:cNvGrpSpPr/>
          <p:nvPr/>
        </p:nvGrpSpPr>
        <p:grpSpPr>
          <a:xfrm>
            <a:off x="1162036" y="1782924"/>
            <a:ext cx="3220354" cy="502575"/>
            <a:chOff x="1147346" y="1782924"/>
            <a:chExt cx="3220354" cy="502575"/>
          </a:xfrm>
        </p:grpSpPr>
        <p:pic>
          <p:nvPicPr>
            <p:cNvPr id="205" name="Google Shape;205;p11"/>
            <p:cNvPicPr preferRelativeResize="0"/>
            <p:nvPr/>
          </p:nvPicPr>
          <p:blipFill>
            <a:blip r:embed="rId16">
              <a:alphaModFix/>
            </a:blip>
            <a:stretch>
              <a:fillRect/>
            </a:stretch>
          </p:blipFill>
          <p:spPr>
            <a:xfrm>
              <a:off x="1147346" y="1860836"/>
              <a:ext cx="1269105" cy="346750"/>
            </a:xfrm>
            <a:prstGeom prst="rect">
              <a:avLst/>
            </a:prstGeom>
            <a:noFill/>
            <a:ln>
              <a:noFill/>
            </a:ln>
          </p:spPr>
        </p:pic>
        <p:pic>
          <p:nvPicPr>
            <p:cNvPr id="206" name="Google Shape;206;p11"/>
            <p:cNvPicPr preferRelativeResize="0"/>
            <p:nvPr/>
          </p:nvPicPr>
          <p:blipFill rotWithShape="1">
            <a:blip r:embed="rId17">
              <a:alphaModFix/>
            </a:blip>
            <a:srcRect t="11221"/>
            <a:stretch/>
          </p:blipFill>
          <p:spPr>
            <a:xfrm>
              <a:off x="2524800" y="1782924"/>
              <a:ext cx="1132200" cy="502575"/>
            </a:xfrm>
            <a:prstGeom prst="rect">
              <a:avLst/>
            </a:prstGeom>
            <a:noFill/>
            <a:ln>
              <a:noFill/>
            </a:ln>
          </p:spPr>
        </p:pic>
        <p:pic>
          <p:nvPicPr>
            <p:cNvPr id="207" name="Google Shape;207;p11"/>
            <p:cNvPicPr preferRelativeResize="0"/>
            <p:nvPr/>
          </p:nvPicPr>
          <p:blipFill>
            <a:blip r:embed="rId18">
              <a:alphaModFix/>
            </a:blip>
            <a:stretch>
              <a:fillRect/>
            </a:stretch>
          </p:blipFill>
          <p:spPr>
            <a:xfrm>
              <a:off x="3948825" y="1824774"/>
              <a:ext cx="418875" cy="418875"/>
            </a:xfrm>
            <a:prstGeom prst="rect">
              <a:avLst/>
            </a:prstGeom>
            <a:noFill/>
            <a:ln>
              <a:noFill/>
            </a:ln>
          </p:spPr>
        </p:pic>
      </p:grpSp>
      <p:sp>
        <p:nvSpPr>
          <p:cNvPr id="208" name="Google Shape;208;p11"/>
          <p:cNvSpPr/>
          <p:nvPr/>
        </p:nvSpPr>
        <p:spPr>
          <a:xfrm>
            <a:off x="726963" y="1032337"/>
            <a:ext cx="5021700" cy="566100"/>
          </a:xfrm>
          <a:prstGeom prst="roundRect">
            <a:avLst>
              <a:gd name="adj" fmla="val 16667"/>
            </a:avLst>
          </a:prstGeom>
          <a:solidFill>
            <a:schemeClr val="dk1"/>
          </a:solidFill>
          <a:ln w="12700" cap="flat" cmpd="sng">
            <a:solidFill>
              <a:srgbClr val="1818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 name="Google Shape;209;p11"/>
          <p:cNvSpPr/>
          <p:nvPr/>
        </p:nvSpPr>
        <p:spPr>
          <a:xfrm>
            <a:off x="277388" y="1169626"/>
            <a:ext cx="834300" cy="315300"/>
          </a:xfrm>
          <a:prstGeom prst="roundRect">
            <a:avLst>
              <a:gd name="adj" fmla="val 16667"/>
            </a:avLst>
          </a:prstGeom>
          <a:solidFill>
            <a:schemeClr val="accent1"/>
          </a:solidFill>
          <a:ln w="25400" cap="flat" cmpd="sng">
            <a:solidFill>
              <a:srgbClr val="464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100">
                <a:solidFill>
                  <a:schemeClr val="dk1"/>
                </a:solidFill>
              </a:rPr>
              <a:t>Frontend</a:t>
            </a:r>
            <a:endParaRPr/>
          </a:p>
        </p:txBody>
      </p:sp>
      <p:grpSp>
        <p:nvGrpSpPr>
          <p:cNvPr id="2" name="Group 1">
            <a:extLst>
              <a:ext uri="{FF2B5EF4-FFF2-40B4-BE49-F238E27FC236}">
                <a16:creationId xmlns:a16="http://schemas.microsoft.com/office/drawing/2014/main" id="{76EAE52D-DB56-AC06-F627-60B94E1F253B}"/>
              </a:ext>
            </a:extLst>
          </p:cNvPr>
          <p:cNvGrpSpPr/>
          <p:nvPr/>
        </p:nvGrpSpPr>
        <p:grpSpPr>
          <a:xfrm>
            <a:off x="1162036" y="1056469"/>
            <a:ext cx="4514678" cy="526791"/>
            <a:chOff x="1033448" y="1056469"/>
            <a:chExt cx="4514678" cy="566101"/>
          </a:xfrm>
        </p:grpSpPr>
        <p:pic>
          <p:nvPicPr>
            <p:cNvPr id="210" name="Google Shape;210;p11"/>
            <p:cNvPicPr preferRelativeResize="0"/>
            <p:nvPr/>
          </p:nvPicPr>
          <p:blipFill>
            <a:blip r:embed="rId19">
              <a:alphaModFix/>
            </a:blip>
            <a:stretch>
              <a:fillRect/>
            </a:stretch>
          </p:blipFill>
          <p:spPr>
            <a:xfrm>
              <a:off x="1033448" y="1130436"/>
              <a:ext cx="834301" cy="418167"/>
            </a:xfrm>
            <a:prstGeom prst="rect">
              <a:avLst/>
            </a:prstGeom>
            <a:noFill/>
            <a:ln>
              <a:noFill/>
            </a:ln>
          </p:spPr>
        </p:pic>
        <p:pic>
          <p:nvPicPr>
            <p:cNvPr id="211" name="Google Shape;211;p11"/>
            <p:cNvPicPr preferRelativeResize="0"/>
            <p:nvPr/>
          </p:nvPicPr>
          <p:blipFill>
            <a:blip r:embed="rId20">
              <a:alphaModFix/>
            </a:blip>
            <a:stretch>
              <a:fillRect/>
            </a:stretch>
          </p:blipFill>
          <p:spPr>
            <a:xfrm>
              <a:off x="3068650" y="1056469"/>
              <a:ext cx="1007027" cy="566101"/>
            </a:xfrm>
            <a:prstGeom prst="rect">
              <a:avLst/>
            </a:prstGeom>
            <a:noFill/>
            <a:ln>
              <a:noFill/>
            </a:ln>
          </p:spPr>
        </p:pic>
        <p:pic>
          <p:nvPicPr>
            <p:cNvPr id="212" name="Google Shape;212;p11"/>
            <p:cNvPicPr preferRelativeResize="0"/>
            <p:nvPr/>
          </p:nvPicPr>
          <p:blipFill>
            <a:blip r:embed="rId21">
              <a:alphaModFix/>
            </a:blip>
            <a:stretch>
              <a:fillRect/>
            </a:stretch>
          </p:blipFill>
          <p:spPr>
            <a:xfrm>
              <a:off x="1978775" y="1172423"/>
              <a:ext cx="994801" cy="334193"/>
            </a:xfrm>
            <a:prstGeom prst="rect">
              <a:avLst/>
            </a:prstGeom>
            <a:noFill/>
            <a:ln>
              <a:noFill/>
            </a:ln>
          </p:spPr>
        </p:pic>
        <p:pic>
          <p:nvPicPr>
            <p:cNvPr id="213" name="Google Shape;213;p11"/>
            <p:cNvPicPr preferRelativeResize="0"/>
            <p:nvPr/>
          </p:nvPicPr>
          <p:blipFill>
            <a:blip r:embed="rId22">
              <a:alphaModFix/>
            </a:blip>
            <a:stretch>
              <a:fillRect/>
            </a:stretch>
          </p:blipFill>
          <p:spPr>
            <a:xfrm>
              <a:off x="4075675" y="1089758"/>
              <a:ext cx="834300" cy="499523"/>
            </a:xfrm>
            <a:prstGeom prst="rect">
              <a:avLst/>
            </a:prstGeom>
            <a:noFill/>
            <a:ln>
              <a:noFill/>
            </a:ln>
          </p:spPr>
        </p:pic>
        <p:pic>
          <p:nvPicPr>
            <p:cNvPr id="214" name="Google Shape;214;p11"/>
            <p:cNvPicPr preferRelativeResize="0"/>
            <p:nvPr/>
          </p:nvPicPr>
          <p:blipFill>
            <a:blip r:embed="rId23">
              <a:alphaModFix/>
            </a:blip>
            <a:stretch>
              <a:fillRect/>
            </a:stretch>
          </p:blipFill>
          <p:spPr>
            <a:xfrm>
              <a:off x="4999425" y="1072023"/>
              <a:ext cx="548701" cy="534993"/>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
        <p:cNvGrpSpPr/>
        <p:nvPr/>
      </p:nvGrpSpPr>
      <p:grpSpPr>
        <a:xfrm>
          <a:off x="0" y="0"/>
          <a:ext cx="0" cy="0"/>
          <a:chOff x="0" y="0"/>
          <a:chExt cx="0" cy="0"/>
        </a:xfrm>
      </p:grpSpPr>
      <p:sp>
        <p:nvSpPr>
          <p:cNvPr id="300" name="Google Shape;300;p20"/>
          <p:cNvSpPr txBox="1">
            <a:spLocks noGrp="1"/>
          </p:cNvSpPr>
          <p:nvPr>
            <p:ph type="body" idx="1"/>
          </p:nvPr>
        </p:nvSpPr>
        <p:spPr>
          <a:xfrm>
            <a:off x="882400" y="1018475"/>
            <a:ext cx="2699400" cy="3527700"/>
          </a:xfrm>
          <a:prstGeom prst="rect">
            <a:avLst/>
          </a:prstGeom>
          <a:noFill/>
          <a:ln>
            <a:noFill/>
          </a:ln>
        </p:spPr>
        <p:txBody>
          <a:bodyPr spcFirstLastPara="1" wrap="square" lIns="91425" tIns="91425" rIns="91425" bIns="91425" anchor="t" anchorCtr="0">
            <a:normAutofit/>
          </a:bodyPr>
          <a:lstStyle/>
          <a:p>
            <a:pPr marL="457200" lvl="0" indent="-327025" algn="l" rtl="0">
              <a:lnSpc>
                <a:spcPct val="120000"/>
              </a:lnSpc>
              <a:spcBef>
                <a:spcPts val="0"/>
              </a:spcBef>
              <a:spcAft>
                <a:spcPts val="0"/>
              </a:spcAft>
              <a:buClr>
                <a:schemeClr val="lt1"/>
              </a:buClr>
              <a:buSzPts val="1550"/>
              <a:buFont typeface="Calibri"/>
              <a:buChar char="●"/>
            </a:pPr>
            <a:r>
              <a:rPr lang="en" sz="1650" b="1">
                <a:solidFill>
                  <a:schemeClr val="lt1"/>
                </a:solidFill>
                <a:latin typeface="Calibri"/>
                <a:ea typeface="Calibri"/>
                <a:cs typeface="Calibri"/>
                <a:sym typeface="Calibri"/>
              </a:rPr>
              <a:t>PUNE OFFICE</a:t>
            </a:r>
            <a:endParaRPr sz="1650" b="1">
              <a:solidFill>
                <a:schemeClr val="lt1"/>
              </a:solidFill>
              <a:latin typeface="Calibri"/>
              <a:ea typeface="Calibri"/>
              <a:cs typeface="Calibri"/>
              <a:sym typeface="Calibri"/>
            </a:endParaRPr>
          </a:p>
          <a:p>
            <a:pPr marL="571500" lvl="0" indent="0" algn="l" rtl="0">
              <a:lnSpc>
                <a:spcPct val="115000"/>
              </a:lnSpc>
              <a:spcBef>
                <a:spcPts val="400"/>
              </a:spcBef>
              <a:spcAft>
                <a:spcPts val="0"/>
              </a:spcAft>
              <a:buSzPts val="1800"/>
              <a:buNone/>
            </a:pPr>
            <a:r>
              <a:rPr lang="en" sz="1250">
                <a:solidFill>
                  <a:schemeClr val="lt1"/>
                </a:solidFill>
                <a:latin typeface="Calibri"/>
                <a:ea typeface="Calibri"/>
                <a:cs typeface="Calibri"/>
                <a:sym typeface="Calibri"/>
              </a:rPr>
              <a:t>FlairMinds Software Pvt. Ltd. 11, Soormani, 163 D.P.Road, Aundh, Pune, opposite DAV School, 411007, India</a:t>
            </a:r>
            <a:endParaRPr sz="1250">
              <a:solidFill>
                <a:schemeClr val="lt1"/>
              </a:solidFill>
              <a:latin typeface="Calibri"/>
              <a:ea typeface="Calibri"/>
              <a:cs typeface="Calibri"/>
              <a:sym typeface="Calibri"/>
            </a:endParaRPr>
          </a:p>
          <a:p>
            <a:pPr marL="571500" lvl="0" indent="0" algn="l" rtl="0">
              <a:lnSpc>
                <a:spcPct val="115000"/>
              </a:lnSpc>
              <a:spcBef>
                <a:spcPts val="400"/>
              </a:spcBef>
              <a:spcAft>
                <a:spcPts val="0"/>
              </a:spcAft>
              <a:buSzPts val="1800"/>
              <a:buNone/>
            </a:pPr>
            <a:endParaRPr sz="1250">
              <a:solidFill>
                <a:schemeClr val="lt1"/>
              </a:solidFill>
              <a:latin typeface="Calibri"/>
              <a:ea typeface="Calibri"/>
              <a:cs typeface="Calibri"/>
              <a:sym typeface="Calibri"/>
            </a:endParaRPr>
          </a:p>
          <a:p>
            <a:pPr marL="571500" lvl="0" indent="0" algn="l" rtl="0">
              <a:lnSpc>
                <a:spcPct val="115000"/>
              </a:lnSpc>
              <a:spcBef>
                <a:spcPts val="1500"/>
              </a:spcBef>
              <a:spcAft>
                <a:spcPts val="0"/>
              </a:spcAft>
              <a:buSzPts val="1800"/>
              <a:buNone/>
            </a:pPr>
            <a:endParaRPr sz="1250">
              <a:solidFill>
                <a:schemeClr val="lt1"/>
              </a:solidFill>
              <a:latin typeface="Calibri"/>
              <a:ea typeface="Calibri"/>
              <a:cs typeface="Calibri"/>
              <a:sym typeface="Calibri"/>
            </a:endParaRPr>
          </a:p>
          <a:p>
            <a:pPr marL="571500" lvl="0" indent="0" algn="l" rtl="0">
              <a:lnSpc>
                <a:spcPct val="115000"/>
              </a:lnSpc>
              <a:spcBef>
                <a:spcPts val="1500"/>
              </a:spcBef>
              <a:spcAft>
                <a:spcPts val="0"/>
              </a:spcAft>
              <a:buSzPts val="1800"/>
              <a:buNone/>
            </a:pPr>
            <a:endParaRPr sz="1250">
              <a:solidFill>
                <a:schemeClr val="lt1"/>
              </a:solidFill>
              <a:latin typeface="Calibri"/>
              <a:ea typeface="Calibri"/>
              <a:cs typeface="Calibri"/>
              <a:sym typeface="Calibri"/>
            </a:endParaRPr>
          </a:p>
          <a:p>
            <a:pPr marL="457200" lvl="0" indent="0" algn="l" rtl="0">
              <a:lnSpc>
                <a:spcPct val="115000"/>
              </a:lnSpc>
              <a:spcBef>
                <a:spcPts val="1500"/>
              </a:spcBef>
              <a:spcAft>
                <a:spcPts val="1200"/>
              </a:spcAft>
              <a:buSzPts val="1800"/>
              <a:buNone/>
            </a:pPr>
            <a:endParaRPr>
              <a:solidFill>
                <a:schemeClr val="lt1"/>
              </a:solidFill>
              <a:latin typeface="Calibri"/>
              <a:ea typeface="Calibri"/>
              <a:cs typeface="Calibri"/>
              <a:sym typeface="Calibri"/>
            </a:endParaRPr>
          </a:p>
        </p:txBody>
      </p:sp>
      <p:sp>
        <p:nvSpPr>
          <p:cNvPr id="301" name="Google Shape;301;p20"/>
          <p:cNvSpPr txBox="1"/>
          <p:nvPr/>
        </p:nvSpPr>
        <p:spPr>
          <a:xfrm>
            <a:off x="311700" y="100563"/>
            <a:ext cx="6395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800" b="0" i="0" u="none" strike="noStrike" cap="none">
                <a:solidFill>
                  <a:srgbClr val="073763"/>
                </a:solidFill>
                <a:latin typeface="Calibri"/>
                <a:ea typeface="Calibri"/>
                <a:cs typeface="Calibri"/>
                <a:sym typeface="Calibri"/>
              </a:rPr>
              <a:t>Contact</a:t>
            </a:r>
            <a:endParaRPr sz="2800" b="0" i="0" u="none" strike="noStrike" cap="none">
              <a:solidFill>
                <a:srgbClr val="073763"/>
              </a:solidFill>
              <a:latin typeface="Calibri"/>
              <a:ea typeface="Calibri"/>
              <a:cs typeface="Calibri"/>
              <a:sym typeface="Calibri"/>
            </a:endParaRPr>
          </a:p>
        </p:txBody>
      </p:sp>
      <p:sp>
        <p:nvSpPr>
          <p:cNvPr id="302" name="Google Shape;302;p20"/>
          <p:cNvSpPr txBox="1"/>
          <p:nvPr/>
        </p:nvSpPr>
        <p:spPr>
          <a:xfrm>
            <a:off x="1437700" y="3333975"/>
            <a:ext cx="2144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Calibri"/>
                <a:ea typeface="Calibri"/>
                <a:cs typeface="Calibri"/>
                <a:sym typeface="Calibri"/>
              </a:rPr>
              <a:t>sales@flairminds.com</a:t>
            </a:r>
            <a:endParaRPr sz="1500" b="0" i="0" u="none" strike="noStrike" cap="none">
              <a:solidFill>
                <a:srgbClr val="000000"/>
              </a:solidFill>
              <a:latin typeface="Calibri"/>
              <a:ea typeface="Calibri"/>
              <a:cs typeface="Calibri"/>
              <a:sym typeface="Calibri"/>
            </a:endParaRPr>
          </a:p>
        </p:txBody>
      </p:sp>
      <p:pic>
        <p:nvPicPr>
          <p:cNvPr id="303" name="Google Shape;303;p20"/>
          <p:cNvPicPr preferRelativeResize="0"/>
          <p:nvPr/>
        </p:nvPicPr>
        <p:blipFill rotWithShape="1">
          <a:blip r:embed="rId3">
            <a:alphaModFix/>
          </a:blip>
          <a:srcRect l="6752" t="6750" r="7225" b="7469"/>
          <a:stretch/>
        </p:blipFill>
        <p:spPr>
          <a:xfrm>
            <a:off x="1036375" y="3333975"/>
            <a:ext cx="401325" cy="400200"/>
          </a:xfrm>
          <a:prstGeom prst="rect">
            <a:avLst/>
          </a:prstGeom>
          <a:noFill/>
          <a:ln>
            <a:noFill/>
          </a:ln>
        </p:spPr>
      </p:pic>
      <p:pic>
        <p:nvPicPr>
          <p:cNvPr id="304" name="Google Shape;304;p20"/>
          <p:cNvPicPr preferRelativeResize="0"/>
          <p:nvPr/>
        </p:nvPicPr>
        <p:blipFill rotWithShape="1">
          <a:blip r:embed="rId4">
            <a:alphaModFix/>
          </a:blip>
          <a:srcRect/>
          <a:stretch/>
        </p:blipFill>
        <p:spPr>
          <a:xfrm>
            <a:off x="3668550" y="3297825"/>
            <a:ext cx="401325" cy="416967"/>
          </a:xfrm>
          <a:prstGeom prst="rect">
            <a:avLst/>
          </a:prstGeom>
          <a:noFill/>
          <a:ln>
            <a:noFill/>
          </a:ln>
        </p:spPr>
      </p:pic>
      <p:sp>
        <p:nvSpPr>
          <p:cNvPr id="305" name="Google Shape;305;p20"/>
          <p:cNvSpPr txBox="1"/>
          <p:nvPr/>
        </p:nvSpPr>
        <p:spPr>
          <a:xfrm>
            <a:off x="4069875" y="3353175"/>
            <a:ext cx="2144100" cy="3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n" sz="1250" b="0" i="0" u="none" strike="noStrike" cap="none">
                <a:solidFill>
                  <a:schemeClr val="lt1"/>
                </a:solidFill>
                <a:highlight>
                  <a:srgbClr val="FFFFFF"/>
                </a:highlight>
                <a:latin typeface="Calibri"/>
                <a:ea typeface="Calibri"/>
                <a:cs typeface="Calibri"/>
                <a:sym typeface="Calibri"/>
              </a:rPr>
              <a:t>+91 9967 650 472</a:t>
            </a:r>
            <a:endParaRPr sz="1700" b="0" i="0" u="none" strike="noStrike" cap="none">
              <a:solidFill>
                <a:schemeClr val="lt1"/>
              </a:solidFill>
              <a:latin typeface="Calibri"/>
              <a:ea typeface="Calibri"/>
              <a:cs typeface="Calibri"/>
              <a:sym typeface="Calibri"/>
            </a:endParaRPr>
          </a:p>
        </p:txBody>
      </p:sp>
      <p:sp>
        <p:nvSpPr>
          <p:cNvPr id="306" name="Google Shape;306;p20">
            <a:hlinkClick r:id="rId5"/>
          </p:cNvPr>
          <p:cNvSpPr txBox="1"/>
          <p:nvPr/>
        </p:nvSpPr>
        <p:spPr>
          <a:xfrm>
            <a:off x="6213975" y="3306225"/>
            <a:ext cx="1519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FlairMinds</a:t>
            </a:r>
            <a:endParaRPr sz="1400" b="0" i="0" u="none" strike="noStrike" cap="none">
              <a:solidFill>
                <a:srgbClr val="000000"/>
              </a:solidFill>
              <a:latin typeface="Calibri"/>
              <a:ea typeface="Calibri"/>
              <a:cs typeface="Calibri"/>
              <a:sym typeface="Calibri"/>
            </a:endParaRPr>
          </a:p>
        </p:txBody>
      </p:sp>
      <p:pic>
        <p:nvPicPr>
          <p:cNvPr id="307" name="Google Shape;307;p20"/>
          <p:cNvPicPr preferRelativeResize="0"/>
          <p:nvPr/>
        </p:nvPicPr>
        <p:blipFill rotWithShape="1">
          <a:blip r:embed="rId6">
            <a:alphaModFix/>
          </a:blip>
          <a:srcRect/>
          <a:stretch/>
        </p:blipFill>
        <p:spPr>
          <a:xfrm>
            <a:off x="5812650" y="3305650"/>
            <a:ext cx="401325" cy="401325"/>
          </a:xfrm>
          <a:prstGeom prst="rect">
            <a:avLst/>
          </a:prstGeom>
          <a:noFill/>
          <a:ln>
            <a:noFill/>
          </a:ln>
        </p:spPr>
      </p:pic>
      <p:sp>
        <p:nvSpPr>
          <p:cNvPr id="308" name="Google Shape;308;p2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
        <p:nvSpPr>
          <p:cNvPr id="309" name="Google Shape;309;p20"/>
          <p:cNvSpPr txBox="1"/>
          <p:nvPr/>
        </p:nvSpPr>
        <p:spPr>
          <a:xfrm>
            <a:off x="3641925" y="1018475"/>
            <a:ext cx="3000000" cy="1618200"/>
          </a:xfrm>
          <a:prstGeom prst="rect">
            <a:avLst/>
          </a:prstGeom>
          <a:noFill/>
          <a:ln>
            <a:noFill/>
          </a:ln>
        </p:spPr>
        <p:txBody>
          <a:bodyPr spcFirstLastPara="1" wrap="square" lIns="91425" tIns="91425" rIns="91425" bIns="91425" anchor="t" anchorCtr="0">
            <a:spAutoFit/>
          </a:bodyPr>
          <a:lstStyle/>
          <a:p>
            <a:pPr marL="457200" marR="0" lvl="0" indent="-327025" algn="l" rtl="0">
              <a:lnSpc>
                <a:spcPct val="120000"/>
              </a:lnSpc>
              <a:spcBef>
                <a:spcPts val="1500"/>
              </a:spcBef>
              <a:spcAft>
                <a:spcPts val="0"/>
              </a:spcAft>
              <a:buClr>
                <a:schemeClr val="lt1"/>
              </a:buClr>
              <a:buSzPts val="1550"/>
              <a:buFont typeface="Calibri"/>
              <a:buChar char="●"/>
            </a:pPr>
            <a:r>
              <a:rPr lang="en" sz="1650" b="1" i="0" u="none" strike="noStrike" cap="none">
                <a:solidFill>
                  <a:schemeClr val="lt1"/>
                </a:solidFill>
                <a:latin typeface="Calibri"/>
                <a:ea typeface="Calibri"/>
                <a:cs typeface="Calibri"/>
                <a:sym typeface="Calibri"/>
              </a:rPr>
              <a:t>NAGPUR OFFICE</a:t>
            </a:r>
            <a:endParaRPr sz="1650" b="1" i="0" u="none" strike="noStrike" cap="none">
              <a:solidFill>
                <a:schemeClr val="lt1"/>
              </a:solidFill>
              <a:latin typeface="Calibri"/>
              <a:ea typeface="Calibri"/>
              <a:cs typeface="Calibri"/>
              <a:sym typeface="Calibri"/>
            </a:endParaRPr>
          </a:p>
          <a:p>
            <a:pPr marL="571500" marR="0" lvl="0" indent="0" algn="l" rtl="0">
              <a:lnSpc>
                <a:spcPct val="115000"/>
              </a:lnSpc>
              <a:spcBef>
                <a:spcPts val="400"/>
              </a:spcBef>
              <a:spcAft>
                <a:spcPts val="0"/>
              </a:spcAft>
              <a:buClr>
                <a:srgbClr val="000000"/>
              </a:buClr>
              <a:buSzPts val="1250"/>
              <a:buFont typeface="Arial"/>
              <a:buNone/>
            </a:pPr>
            <a:r>
              <a:rPr lang="en" sz="1250" b="0" i="0" u="none" strike="noStrike" cap="none">
                <a:solidFill>
                  <a:schemeClr val="lt1"/>
                </a:solidFill>
                <a:latin typeface="Calibri"/>
                <a:ea typeface="Calibri"/>
                <a:cs typeface="Calibri"/>
                <a:sym typeface="Calibri"/>
              </a:rPr>
              <a:t>Infosane Technologies llp Nagpur, Shop No. 168, RAJAT SANKUL Opp. S.T. Stand, Near Hotel Rahul Deluxe GANESH PETH, Nagpur, Maharashtra 441108,India</a:t>
            </a:r>
            <a:endParaRPr sz="1400" b="0" i="0" u="none" strike="noStrike" cap="none">
              <a:solidFill>
                <a:srgbClr val="000000"/>
              </a:solidFill>
              <a:latin typeface="Calibri"/>
              <a:ea typeface="Calibri"/>
              <a:cs typeface="Calibri"/>
              <a:sym typeface="Calibri"/>
            </a:endParaRPr>
          </a:p>
        </p:txBody>
      </p:sp>
      <p:pic>
        <p:nvPicPr>
          <p:cNvPr id="310" name="Google Shape;310;p20"/>
          <p:cNvPicPr preferRelativeResize="0"/>
          <p:nvPr/>
        </p:nvPicPr>
        <p:blipFill rotWithShape="1">
          <a:blip r:embed="rId7">
            <a:alphaModFix/>
          </a:blip>
          <a:srcRect l="48410"/>
          <a:stretch/>
        </p:blipFill>
        <p:spPr>
          <a:xfrm>
            <a:off x="8265775" y="430075"/>
            <a:ext cx="717875" cy="265725"/>
          </a:xfrm>
          <a:prstGeom prst="rect">
            <a:avLst/>
          </a:prstGeom>
          <a:noFill/>
          <a:ln>
            <a:noFill/>
          </a:ln>
        </p:spPr>
      </p:pic>
      <p:sp>
        <p:nvSpPr>
          <p:cNvPr id="311" name="Google Shape;311;p20"/>
          <p:cNvSpPr txBox="1"/>
          <p:nvPr/>
        </p:nvSpPr>
        <p:spPr>
          <a:xfrm>
            <a:off x="3676050" y="4849050"/>
            <a:ext cx="17919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Calibri"/>
                <a:ea typeface="Calibri"/>
                <a:cs typeface="Calibri"/>
                <a:sym typeface="Calibri"/>
              </a:rPr>
              <a:t>Confidential - Work Document</a:t>
            </a:r>
            <a:endParaRPr sz="800" b="0" i="0" u="none" strike="noStrike" cap="none">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c3f3349-3fde-44b2-91dd-1461469ae59c">
      <Terms xmlns="http://schemas.microsoft.com/office/infopath/2007/PartnerControls"/>
    </lcf76f155ced4ddcb4097134ff3c332f>
    <_Flow_SignoffStatus xmlns="0c3f3349-3fde-44b2-91dd-1461469ae59c" xsi:nil="true"/>
    <TaxCatchAll xmlns="ecf2865c-a0c0-4830-9c97-c878b24eefc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D6C0B0299502459BE057F60D45F7A2" ma:contentTypeVersion="16" ma:contentTypeDescription="Create a new document." ma:contentTypeScope="" ma:versionID="f50657443db3cca893bf2a77a6b82c8e">
  <xsd:schema xmlns:xsd="http://www.w3.org/2001/XMLSchema" xmlns:xs="http://www.w3.org/2001/XMLSchema" xmlns:p="http://schemas.microsoft.com/office/2006/metadata/properties" xmlns:ns2="ecf2865c-a0c0-4830-9c97-c878b24eefc5" xmlns:ns3="0c3f3349-3fde-44b2-91dd-1461469ae59c" targetNamespace="http://schemas.microsoft.com/office/2006/metadata/properties" ma:root="true" ma:fieldsID="ffe86a2076484ea9f4ac21488ba3d86b" ns2:_="" ns3:_="">
    <xsd:import namespace="ecf2865c-a0c0-4830-9c97-c878b24eefc5"/>
    <xsd:import namespace="0c3f3349-3fde-44b2-91dd-1461469ae59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lcf76f155ced4ddcb4097134ff3c332f" minOccurs="0"/>
                <xsd:element ref="ns2:TaxCatchAll" minOccurs="0"/>
                <xsd:element ref="ns3:MediaServiceDateTaken" minOccurs="0"/>
                <xsd:element ref="ns3:MediaServiceOCR" minOccurs="0"/>
                <xsd:element ref="ns3:MediaServiceGenerationTime" minOccurs="0"/>
                <xsd:element ref="ns3:MediaServiceEventHashCode" minOccurs="0"/>
                <xsd:element ref="ns3:MediaServiceLocation" minOccurs="0"/>
                <xsd:element ref="ns3:MediaLengthInSeconds" minOccurs="0"/>
                <xsd:element ref="ns3:_Flow_SignoffStatu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2865c-a0c0-4830-9c97-c878b24eefc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54104d38-e8e4-4984-a0bc-6afa79dcdd70}" ma:internalName="TaxCatchAll" ma:showField="CatchAllData" ma:web="ecf2865c-a0c0-4830-9c97-c878b24eefc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c3f3349-3fde-44b2-91dd-1461469ae59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3236efef-33c7-4880-a5c8-aa8024ac5528"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Flow_SignoffStatus" ma:index="22" nillable="true" ma:displayName="Sign-off status" ma:internalName="Sign_x002d_off_x0020_status">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CDADCD-20A2-4353-8DF5-E333F4FBE53D}">
  <ds:schemaRefs>
    <ds:schemaRef ds:uri="http://schemas.microsoft.com/office/2006/metadata/properties"/>
    <ds:schemaRef ds:uri="http://schemas.microsoft.com/office/infopath/2007/PartnerControls"/>
    <ds:schemaRef ds:uri="0c3f3349-3fde-44b2-91dd-1461469ae59c"/>
    <ds:schemaRef ds:uri="ecf2865c-a0c0-4830-9c97-c878b24eefc5"/>
  </ds:schemaRefs>
</ds:datastoreItem>
</file>

<file path=customXml/itemProps2.xml><?xml version="1.0" encoding="utf-8"?>
<ds:datastoreItem xmlns:ds="http://schemas.openxmlformats.org/officeDocument/2006/customXml" ds:itemID="{362F4227-F568-425A-A2EB-84514D63485A}">
  <ds:schemaRefs>
    <ds:schemaRef ds:uri="http://schemas.microsoft.com/sharepoint/v3/contenttype/forms"/>
  </ds:schemaRefs>
</ds:datastoreItem>
</file>

<file path=customXml/itemProps3.xml><?xml version="1.0" encoding="utf-8"?>
<ds:datastoreItem xmlns:ds="http://schemas.openxmlformats.org/officeDocument/2006/customXml" ds:itemID="{520FA77D-2908-425A-A549-23F8403D35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2865c-a0c0-4830-9c97-c878b24eefc5"/>
    <ds:schemaRef ds:uri="0c3f3349-3fde-44b2-91dd-1461469ae5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1568</TotalTime>
  <Words>775</Words>
  <Application>Microsoft Office PowerPoint</Application>
  <PresentationFormat>On-screen Show (16:9)</PresentationFormat>
  <Paragraphs>89</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Slate</vt:lpstr>
      <vt:lpstr>Full Stack web development</vt:lpstr>
      <vt:lpstr>Content</vt:lpstr>
      <vt:lpstr>Introduction to Full Stack development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dc:title>
  <dc:creator>Lenovo</dc:creator>
  <cp:lastModifiedBy>Kajol Maruti Satale</cp:lastModifiedBy>
  <cp:revision>18</cp:revision>
  <dcterms:modified xsi:type="dcterms:W3CDTF">2024-08-09T12:45:57Z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0x010100E2D6C0B0299502459BE057F60D45F7A2</vt:lpwstr>
  </property>
</Properties>
</file>