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sEC/wAzzmffiywONCCZLtxmI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da126d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39da126d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da126d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39da126d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da126d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39da126dc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da126d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39da126d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da126dc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39da126dc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24" descr="A picture containing 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50568"/>
          <a:stretch/>
        </p:blipFill>
        <p:spPr>
          <a:xfrm>
            <a:off x="8355463" y="231688"/>
            <a:ext cx="552985" cy="21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flairminds.com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6839975" y="268638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18908" y="431974"/>
            <a:ext cx="388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5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Flairminds</a:t>
            </a:r>
            <a:endParaRPr sz="235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0345" y="814936"/>
            <a:ext cx="19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Innovation, Resilience, Efficiency</a:t>
            </a:r>
            <a:endParaRPr sz="8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" descr="A picture containing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50568"/>
          <a:stretch/>
        </p:blipFill>
        <p:spPr>
          <a:xfrm>
            <a:off x="255395" y="268638"/>
            <a:ext cx="552986" cy="21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 descr="A picture containing 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1317205"/>
            <a:ext cx="6334239" cy="329051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6735475" y="3214700"/>
            <a:ext cx="22659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FinOps  Services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da126dc7_0_5"/>
          <p:cNvSpPr txBox="1">
            <a:spLocks noGrp="1"/>
          </p:cNvSpPr>
          <p:nvPr>
            <p:ph type="title"/>
          </p:nvPr>
        </p:nvSpPr>
        <p:spPr>
          <a:xfrm>
            <a:off x="620176" y="1348519"/>
            <a:ext cx="380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39da126dc7_0_5"/>
          <p:cNvSpPr txBox="1"/>
          <p:nvPr/>
        </p:nvSpPr>
        <p:spPr>
          <a:xfrm>
            <a:off x="620176" y="1987994"/>
            <a:ext cx="47220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FinOps?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Introduction to FinOps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Potential value addition with FinOps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Flairminds’ approach: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Snapshot of strategies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Tools and technology capabilities at Flairminds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Case studies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39da126dc7_0_5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4718150" y="126000"/>
            <a:ext cx="4425948" cy="36922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39da126dc7_0_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g239da126dc7_0_5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da126dc7_0_13"/>
          <p:cNvSpPr txBox="1"/>
          <p:nvPr/>
        </p:nvSpPr>
        <p:spPr>
          <a:xfrm>
            <a:off x="164950" y="4228"/>
            <a:ext cx="449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What is FinOps?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39da126dc7_0_13"/>
          <p:cNvSpPr txBox="1"/>
          <p:nvPr/>
        </p:nvSpPr>
        <p:spPr>
          <a:xfrm>
            <a:off x="88750" y="2798100"/>
            <a:ext cx="5459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venir"/>
              <a:buChar char="▪"/>
            </a:pPr>
            <a:r>
              <a:rPr lang="en" sz="2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It promotes financial accountability by promoting collaboration between teams and taking ownership of cloud usage</a:t>
            </a:r>
            <a:endParaRPr sz="22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g239da126dc7_0_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7" name="Google Shape;77;g239da126dc7_0_13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239da126dc7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775" y="2465375"/>
            <a:ext cx="3036024" cy="1897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39da126dc7_0_13"/>
          <p:cNvSpPr txBox="1"/>
          <p:nvPr/>
        </p:nvSpPr>
        <p:spPr>
          <a:xfrm>
            <a:off x="88750" y="802925"/>
            <a:ext cx="8689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venir"/>
              <a:buChar char="▪"/>
            </a:pPr>
            <a:r>
              <a:rPr lang="en" sz="2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Framework for optimizing operational expenses relation to cloud computing.</a:t>
            </a:r>
            <a:endParaRPr sz="22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venir"/>
              <a:buChar char="▪"/>
            </a:pPr>
            <a:r>
              <a:rPr lang="en" sz="22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Combines DevOps and finance principles for decision making &amp; maximize business values.</a:t>
            </a:r>
            <a:endParaRPr sz="22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da126dc7_0_22"/>
          <p:cNvSpPr txBox="1"/>
          <p:nvPr/>
        </p:nvSpPr>
        <p:spPr>
          <a:xfrm>
            <a:off x="164950" y="4228"/>
            <a:ext cx="449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Value addition with FinOps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39da126dc7_0_22"/>
          <p:cNvSpPr txBox="1"/>
          <p:nvPr/>
        </p:nvSpPr>
        <p:spPr>
          <a:xfrm>
            <a:off x="75" y="1076950"/>
            <a:ext cx="91440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Cost optimization and increased efficiency</a:t>
            </a:r>
            <a:endParaRPr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Financial transparency and accountability</a:t>
            </a:r>
            <a:endParaRPr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Collaboration across finance, operations and engineering </a:t>
            </a:r>
            <a:endParaRPr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Real time and data driven insights</a:t>
            </a:r>
            <a:endParaRPr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g239da126dc7_0_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7" name="Google Shape;87;g239da126dc7_0_22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39da126dc7_0_22"/>
          <p:cNvSpPr txBox="1"/>
          <p:nvPr/>
        </p:nvSpPr>
        <p:spPr>
          <a:xfrm>
            <a:off x="1442725" y="3503525"/>
            <a:ext cx="6624000" cy="64650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0D5D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D5DDF"/>
                </a:solidFill>
                <a:latin typeface="Oswald"/>
                <a:ea typeface="Oswald"/>
                <a:cs typeface="Oswald"/>
                <a:sym typeface="Oswald"/>
              </a:rPr>
              <a:t>FinOps = Max Cloud @ Min Cost</a:t>
            </a:r>
            <a:endParaRPr sz="3000" b="0" i="0" u="none" strike="noStrike" cap="none">
              <a:solidFill>
                <a:srgbClr val="0D5D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da126dc7_0_30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39da126dc7_0_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5" name="Google Shape;95;g239da126dc7_0_30"/>
          <p:cNvSpPr/>
          <p:nvPr/>
        </p:nvSpPr>
        <p:spPr>
          <a:xfrm>
            <a:off x="929150" y="464950"/>
            <a:ext cx="3642900" cy="11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C8148"/>
                </a:solidFill>
                <a:latin typeface="Calibri"/>
                <a:ea typeface="Calibri"/>
                <a:cs typeface="Calibri"/>
                <a:sym typeface="Calibri"/>
              </a:rPr>
              <a:t>Eliminating waste:</a:t>
            </a:r>
            <a:endParaRPr sz="1400" b="1" i="0" u="none" strike="noStrike" cap="none">
              <a:solidFill>
                <a:srgbClr val="0C81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55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Under utilization of allocated resources. 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55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Analyze usage patterns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55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Identify underutilized resources 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55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Identify, reduce &amp; right size infrastructure &amp; wastage leading to cost optimization without affecting services.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39da126dc7_0_30"/>
          <p:cNvSpPr/>
          <p:nvPr/>
        </p:nvSpPr>
        <p:spPr>
          <a:xfrm>
            <a:off x="929150" y="2103475"/>
            <a:ext cx="3642900" cy="11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C8148"/>
                </a:solidFill>
                <a:latin typeface="Calibri"/>
                <a:ea typeface="Calibri"/>
                <a:cs typeface="Calibri"/>
                <a:sym typeface="Calibri"/>
              </a:rPr>
              <a:t>Optimizing resources:</a:t>
            </a:r>
            <a:endParaRPr sz="1400" b="1" i="0" u="none" strike="noStrike" cap="none">
              <a:solidFill>
                <a:srgbClr val="0C81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Cost incurred for running all resources on cloud is bringing sufficient value for your business. 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Continuous monitoring of  resources utilization and helping you make infrastructure sizing decisions.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39da126dc7_0_30"/>
          <p:cNvSpPr/>
          <p:nvPr/>
        </p:nvSpPr>
        <p:spPr>
          <a:xfrm>
            <a:off x="929150" y="3742000"/>
            <a:ext cx="3642900" cy="10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C8148"/>
                </a:solidFill>
                <a:latin typeface="Calibri"/>
                <a:ea typeface="Calibri"/>
                <a:cs typeface="Calibri"/>
                <a:sym typeface="Calibri"/>
              </a:rPr>
              <a:t>Choosing right services</a:t>
            </a:r>
            <a:endParaRPr sz="1400" b="1" i="0" u="none" strike="noStrike" cap="none">
              <a:solidFill>
                <a:srgbClr val="0C81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Right service is selected for your infrastructure by considering several factors like performance, availability , budget, scalability, features and functionality intended to be implemented.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39da126dc7_0_30"/>
          <p:cNvSpPr/>
          <p:nvPr/>
        </p:nvSpPr>
        <p:spPr>
          <a:xfrm>
            <a:off x="5025975" y="793525"/>
            <a:ext cx="3642900" cy="15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C8148"/>
                </a:solidFill>
                <a:latin typeface="Calibri"/>
                <a:ea typeface="Calibri"/>
                <a:cs typeface="Calibri"/>
                <a:sym typeface="Calibri"/>
              </a:rPr>
              <a:t>Re-Architecting product:</a:t>
            </a:r>
            <a:endParaRPr sz="1400" b="1" i="0" u="none" strike="noStrike" cap="none">
              <a:solidFill>
                <a:srgbClr val="0C81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help you redesign and restructure an application or system to optimize its performance, scalability, and cost efficiency in the cloud environment.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guide you for changes to the architecture, infrastructure, and code of product to align with cloud best practices and take advantage of cloud-native features and service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39da126dc7_0_30"/>
          <p:cNvSpPr/>
          <p:nvPr/>
        </p:nvSpPr>
        <p:spPr>
          <a:xfrm>
            <a:off x="5025975" y="2916025"/>
            <a:ext cx="3642900" cy="14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C8148"/>
                </a:solidFill>
                <a:latin typeface="Calibri"/>
                <a:ea typeface="Calibri"/>
                <a:cs typeface="Calibri"/>
                <a:sym typeface="Calibri"/>
              </a:rPr>
              <a:t>Cloud commitment plan:</a:t>
            </a:r>
            <a:endParaRPr sz="1400" b="1" i="0" u="none" strike="noStrike" cap="none">
              <a:solidFill>
                <a:srgbClr val="0C81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Optimal recommendation of cloud commitment plans to reduce overall cloud spending </a:t>
            </a:r>
            <a:endParaRPr sz="1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Char char="●"/>
            </a:pPr>
            <a:r>
              <a:rPr lang="en"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leverage this scheme by analyzing historical data of every resource and making decisions in committing an amount of resource which will maximize business value.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39da126dc7_0_30"/>
          <p:cNvSpPr txBox="1"/>
          <p:nvPr/>
        </p:nvSpPr>
        <p:spPr>
          <a:xfrm rot="-5400000">
            <a:off x="-1534050" y="2556175"/>
            <a:ext cx="380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FinOps Strategies</a:t>
            </a:r>
            <a:endParaRPr sz="3600" b="0" i="0" u="none" strike="noStrike" cap="none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da126dc7_0_41"/>
          <p:cNvSpPr/>
          <p:nvPr/>
        </p:nvSpPr>
        <p:spPr>
          <a:xfrm>
            <a:off x="1924050" y="2012925"/>
            <a:ext cx="6950988" cy="1692792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39da126dc7_0_41"/>
          <p:cNvSpPr/>
          <p:nvPr/>
        </p:nvSpPr>
        <p:spPr>
          <a:xfrm>
            <a:off x="280900" y="3408500"/>
            <a:ext cx="6335064" cy="144050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39da126dc7_0_41"/>
          <p:cNvSpPr/>
          <p:nvPr/>
        </p:nvSpPr>
        <p:spPr>
          <a:xfrm>
            <a:off x="164950" y="838400"/>
            <a:ext cx="7036632" cy="138542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39da126dc7_0_41"/>
          <p:cNvSpPr txBox="1"/>
          <p:nvPr/>
        </p:nvSpPr>
        <p:spPr>
          <a:xfrm>
            <a:off x="164950" y="4228"/>
            <a:ext cx="449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Our experience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39da126dc7_0_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g239da126dc7_0_41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39da126dc7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988" y="1206500"/>
            <a:ext cx="108005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39da126dc7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1450" y="1163800"/>
            <a:ext cx="55603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39da126dc7_0_41"/>
          <p:cNvSpPr txBox="1"/>
          <p:nvPr/>
        </p:nvSpPr>
        <p:spPr>
          <a:xfrm>
            <a:off x="1861550" y="1593600"/>
            <a:ext cx="44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AWS Cost Explorer, Billings, Athena, Cloudwatch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4" name="Google Shape;114;g239da126dc7_0_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3025" y="11638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39da126dc7_0_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24650" y="11638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39da126dc7_0_41"/>
          <p:cNvPicPr preferRelativeResize="0"/>
          <p:nvPr/>
        </p:nvPicPr>
        <p:blipFill rotWithShape="1">
          <a:blip r:embed="rId7">
            <a:alphaModFix/>
          </a:blip>
          <a:srcRect l="23391" r="22272"/>
          <a:stretch/>
        </p:blipFill>
        <p:spPr>
          <a:xfrm>
            <a:off x="4908522" y="2188763"/>
            <a:ext cx="513025" cy="46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39da126dc7_0_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6600" y="2223800"/>
            <a:ext cx="74855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39da126dc7_0_41"/>
          <p:cNvPicPr preferRelativeResize="0"/>
          <p:nvPr/>
        </p:nvPicPr>
        <p:blipFill rotWithShape="1">
          <a:blip r:embed="rId9">
            <a:alphaModFix/>
          </a:blip>
          <a:srcRect l="9386" t="22809" r="8341" b="29179"/>
          <a:stretch/>
        </p:blipFill>
        <p:spPr>
          <a:xfrm>
            <a:off x="2772000" y="2415050"/>
            <a:ext cx="1835643" cy="7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39da126dc7_0_41"/>
          <p:cNvSpPr txBox="1"/>
          <p:nvPr/>
        </p:nvSpPr>
        <p:spPr>
          <a:xfrm>
            <a:off x="4568525" y="2837225"/>
            <a:ext cx="3478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Azure cost management, Azure advisor, Azure hybrid benefits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g239da126dc7_0_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09650" y="3572875"/>
            <a:ext cx="433287" cy="43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39da126dc7_0_41"/>
          <p:cNvPicPr preferRelativeResize="0"/>
          <p:nvPr/>
        </p:nvPicPr>
        <p:blipFill rotWithShape="1">
          <a:blip r:embed="rId11">
            <a:alphaModFix/>
          </a:blip>
          <a:srcRect l="24327" r="22498"/>
          <a:stretch/>
        </p:blipFill>
        <p:spPr>
          <a:xfrm>
            <a:off x="800849" y="3705725"/>
            <a:ext cx="799824" cy="8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39da126dc7_0_41"/>
          <p:cNvSpPr txBox="1"/>
          <p:nvPr/>
        </p:nvSpPr>
        <p:spPr>
          <a:xfrm>
            <a:off x="1682250" y="4064125"/>
            <a:ext cx="44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Billing Experts, GCP native cost management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82400" y="1018475"/>
            <a:ext cx="2699400" cy="3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" sz="16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PUNE OFFICE</a:t>
            </a:r>
            <a:endParaRPr sz="165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FlairMinds Software Pvt. Ltd. 11, Soormani, 163 D.P.Road, Aundh, Pune, opposite DAV School, 411007, India</a:t>
            </a: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1700" y="100563"/>
            <a:ext cx="639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437700" y="3333975"/>
            <a:ext cx="214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sales@flairminds.com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6752" t="6750" r="7225" b="7469"/>
          <a:stretch/>
        </p:blipFill>
        <p:spPr>
          <a:xfrm>
            <a:off x="1036375" y="3333975"/>
            <a:ext cx="4013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8550" y="3297825"/>
            <a:ext cx="401325" cy="4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069875" y="3353175"/>
            <a:ext cx="214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" sz="1250" b="0" i="0" u="none" strike="noStrike" cap="non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+91 9967 650 472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>
            <a:hlinkClick r:id="rId5"/>
          </p:cNvPr>
          <p:cNvSpPr txBox="1"/>
          <p:nvPr/>
        </p:nvSpPr>
        <p:spPr>
          <a:xfrm>
            <a:off x="6213975" y="3306225"/>
            <a:ext cx="15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FlairMinds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2650" y="3305650"/>
            <a:ext cx="401325" cy="4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641925" y="1018475"/>
            <a:ext cx="30000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"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NAGPUR OFFICE</a:t>
            </a:r>
            <a:endParaRPr sz="165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" sz="12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Infosane Technologies llp Nagpur, Shop No. 168, RAJAT SANKUL Opp. S.T. Stand, Near Hotel Rahul Deluxe GANESH PETH, Nagpur, Maharashtra 441108,India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7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6C0B0299502459BE057F60D45F7A2" ma:contentTypeVersion="16" ma:contentTypeDescription="Create a new document." ma:contentTypeScope="" ma:versionID="f50657443db3cca893bf2a77a6b82c8e">
  <xsd:schema xmlns:xsd="http://www.w3.org/2001/XMLSchema" xmlns:xs="http://www.w3.org/2001/XMLSchema" xmlns:p="http://schemas.microsoft.com/office/2006/metadata/properties" xmlns:ns2="ecf2865c-a0c0-4830-9c97-c878b24eefc5" xmlns:ns3="0c3f3349-3fde-44b2-91dd-1461469ae59c" targetNamespace="http://schemas.microsoft.com/office/2006/metadata/properties" ma:root="true" ma:fieldsID="ffe86a2076484ea9f4ac21488ba3d86b" ns2:_="" ns3:_="">
    <xsd:import namespace="ecf2865c-a0c0-4830-9c97-c878b24eefc5"/>
    <xsd:import namespace="0c3f3349-3fde-44b2-91dd-1461469ae5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Flow_SignoffStatu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2865c-a0c0-4830-9c97-c878b24eef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4104d38-e8e4-4984-a0bc-6afa79dcdd70}" ma:internalName="TaxCatchAll" ma:showField="CatchAllData" ma:web="ecf2865c-a0c0-4830-9c97-c878b24eef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f3349-3fde-44b2-91dd-1461469ae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236efef-33c7-4880-a5c8-aa8024ac55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3f3349-3fde-44b2-91dd-1461469ae59c">
      <Terms xmlns="http://schemas.microsoft.com/office/infopath/2007/PartnerControls"/>
    </lcf76f155ced4ddcb4097134ff3c332f>
    <_Flow_SignoffStatus xmlns="0c3f3349-3fde-44b2-91dd-1461469ae59c" xsi:nil="true"/>
    <TaxCatchAll xmlns="ecf2865c-a0c0-4830-9c97-c878b24eef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49FE89-B17C-47C3-A6F6-E4CB913E8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f2865c-a0c0-4830-9c97-c878b24eefc5"/>
    <ds:schemaRef ds:uri="0c3f3349-3fde-44b2-91dd-1461469ae5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7130D9-D51D-42F9-A41C-E3EFA9A2DCD5}">
  <ds:schemaRefs>
    <ds:schemaRef ds:uri="http://schemas.microsoft.com/office/2006/metadata/properties"/>
    <ds:schemaRef ds:uri="http://schemas.microsoft.com/office/infopath/2007/PartnerControls"/>
    <ds:schemaRef ds:uri="0c3f3349-3fde-44b2-91dd-1461469ae59c"/>
    <ds:schemaRef ds:uri="ecf2865c-a0c0-4830-9c97-c878b24eefc5"/>
  </ds:schemaRefs>
</ds:datastoreItem>
</file>

<file path=customXml/itemProps3.xml><?xml version="1.0" encoding="utf-8"?>
<ds:datastoreItem xmlns:ds="http://schemas.openxmlformats.org/officeDocument/2006/customXml" ds:itemID="{4F305DA7-A3C9-48C3-BD1A-3CC955E18E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FinOps  Services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 Services</dc:title>
  <dc:creator>Lenovo</dc:creator>
  <cp:revision>1</cp:revision>
  <dcterms:modified xsi:type="dcterms:W3CDTF">2024-08-09T12:48:00Z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0x010100E2D6C0B0299502459BE057F60D45F7A2</vt:lpwstr>
  </property>
</Properties>
</file>