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type="screen16x9"/>
  <p:notesSz cx="6858000" cy="9144000"/>
  <p:embeddedFontLst>
    <p:embeddedFont>
      <p:font typeface="Average" panose="020B0604020202020204" charset="0"/>
      <p:regular r:id="rId22"/>
    </p:embeddedFon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00000000000000000" pitchFamily="2" charset="0"/>
      <p:regular r:id="rId35"/>
      <p:bold r:id="rId36"/>
      <p:italic r:id="rId37"/>
      <p:boldItalic r:id="rId38"/>
    </p:embeddedFont>
    <p:embeddedFont>
      <p:font typeface="Roboto Thin"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72">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KcGDEo9EuxRO0XtCYLHtUk8AR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9D2D0-84E1-4E15-BE24-F63E2CB44EBC}">
  <a:tblStyle styleId="{00D9D2D0-84E1-4E15-BE24-F63E2CB44E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 orient="horz" pos="7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7ea6cf43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67ea6cf430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7ea6cf43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67ea6cf430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7ea6cf43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67ea6cf430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67ea6cf43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67ea6cf430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74295f21ae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74295f21ae_0_8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6de725ee6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6de725ee6a_0_4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7ea6cf4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7ea6cf4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d6f62cc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25d6f62cc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de725ee6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6de725ee6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de725ee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6de725ee6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7ea6cf4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67ea6cf430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3"/>
          <p:cNvGrpSpPr/>
          <p:nvPr/>
        </p:nvGrpSpPr>
        <p:grpSpPr>
          <a:xfrm>
            <a:off x="4350279" y="2855377"/>
            <a:ext cx="443589" cy="105632"/>
            <a:chOff x="4137525" y="2915950"/>
            <a:chExt cx="869100" cy="207000"/>
          </a:xfrm>
        </p:grpSpPr>
        <p:sp>
          <p:nvSpPr>
            <p:cNvPr id="11" name="Google Shape;11;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3"/>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3"/>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2"/>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2"/>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1"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pic>
        <p:nvPicPr>
          <p:cNvPr id="21" name="Google Shape;21;p24" descr="A picture containing icon&#10;&#10;Description automatically generated"/>
          <p:cNvPicPr preferRelativeResize="0"/>
          <p:nvPr/>
        </p:nvPicPr>
        <p:blipFill rotWithShape="1">
          <a:blip r:embed="rId2">
            <a:alphaModFix/>
          </a:blip>
          <a:srcRect r="50568"/>
          <a:stretch/>
        </p:blipFill>
        <p:spPr>
          <a:xfrm>
            <a:off x="8355463" y="231688"/>
            <a:ext cx="552985" cy="2133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9" name="Google Shape;39;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3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3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30"/>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0"/>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 name="Google Shape;45;p3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9" name="Google Shape;49;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flairminds.com/"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
          <p:cNvSpPr/>
          <p:nvPr/>
        </p:nvSpPr>
        <p:spPr>
          <a:xfrm>
            <a:off x="925" y="268650"/>
            <a:ext cx="2601300" cy="722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txBox="1">
            <a:spLocks noGrp="1"/>
          </p:cNvSpPr>
          <p:nvPr>
            <p:ph type="ctrTitle"/>
          </p:nvPr>
        </p:nvSpPr>
        <p:spPr>
          <a:xfrm>
            <a:off x="190350" y="3453350"/>
            <a:ext cx="6466800" cy="1283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64383"/>
              <a:buNone/>
            </a:pPr>
            <a:r>
              <a:rPr lang="en" sz="3244">
                <a:latin typeface="Calibri"/>
                <a:ea typeface="Calibri"/>
                <a:cs typeface="Calibri"/>
                <a:sym typeface="Calibri"/>
              </a:rPr>
              <a:t>SecOps</a:t>
            </a:r>
            <a:endParaRPr sz="3244">
              <a:latin typeface="Calibri"/>
              <a:ea typeface="Calibri"/>
              <a:cs typeface="Calibri"/>
              <a:sym typeface="Calibri"/>
            </a:endParaRPr>
          </a:p>
          <a:p>
            <a:pPr marL="0" lvl="0" indent="0" algn="l" rtl="0">
              <a:lnSpc>
                <a:spcPct val="100000"/>
              </a:lnSpc>
              <a:spcBef>
                <a:spcPts val="0"/>
              </a:spcBef>
              <a:spcAft>
                <a:spcPts val="0"/>
              </a:spcAft>
              <a:buSzPct val="111111"/>
              <a:buNone/>
            </a:pPr>
            <a:r>
              <a:rPr lang="en">
                <a:latin typeface="Calibri"/>
                <a:ea typeface="Calibri"/>
                <a:cs typeface="Calibri"/>
                <a:sym typeface="Calibri"/>
              </a:rPr>
              <a:t>Security Operations</a:t>
            </a:r>
            <a:endParaRPr>
              <a:latin typeface="Calibri"/>
              <a:ea typeface="Calibri"/>
              <a:cs typeface="Calibri"/>
              <a:sym typeface="Calibri"/>
            </a:endParaRPr>
          </a:p>
        </p:txBody>
      </p:sp>
      <p:sp>
        <p:nvSpPr>
          <p:cNvPr id="60" name="Google Shape;60;p1"/>
          <p:cNvSpPr txBox="1"/>
          <p:nvPr/>
        </p:nvSpPr>
        <p:spPr>
          <a:xfrm>
            <a:off x="6839975" y="268638"/>
            <a:ext cx="170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pic>
        <p:nvPicPr>
          <p:cNvPr id="61" name="Google Shape;61;p1" descr="A picture containing icon&#10;&#10;Description automatically generated"/>
          <p:cNvPicPr preferRelativeResize="0"/>
          <p:nvPr/>
        </p:nvPicPr>
        <p:blipFill rotWithShape="1">
          <a:blip r:embed="rId4">
            <a:alphaModFix/>
          </a:blip>
          <a:srcRect r="50568"/>
          <a:stretch/>
        </p:blipFill>
        <p:spPr>
          <a:xfrm>
            <a:off x="240854" y="375748"/>
            <a:ext cx="552986" cy="213337"/>
          </a:xfrm>
          <a:prstGeom prst="rect">
            <a:avLst/>
          </a:prstGeom>
          <a:noFill/>
          <a:ln>
            <a:noFill/>
          </a:ln>
        </p:spPr>
      </p:pic>
      <p:sp>
        <p:nvSpPr>
          <p:cNvPr id="62" name="Google Shape;62;p1"/>
          <p:cNvSpPr txBox="1"/>
          <p:nvPr/>
        </p:nvSpPr>
        <p:spPr>
          <a:xfrm>
            <a:off x="808381" y="309859"/>
            <a:ext cx="1830000" cy="54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70C0"/>
                </a:solidFill>
                <a:latin typeface="Arial"/>
                <a:ea typeface="Arial"/>
                <a:cs typeface="Arial"/>
                <a:sym typeface="Arial"/>
              </a:rPr>
              <a:t> </a:t>
            </a:r>
            <a:r>
              <a:rPr lang="en" sz="2350" b="1" i="0" u="none" strike="noStrike" cap="none">
                <a:solidFill>
                  <a:srgbClr val="0070C0"/>
                </a:solidFill>
                <a:latin typeface="Arial"/>
                <a:ea typeface="Arial"/>
                <a:cs typeface="Arial"/>
                <a:sym typeface="Arial"/>
              </a:rPr>
              <a:t>Flairminds</a:t>
            </a:r>
            <a:endParaRPr sz="2350" b="1" i="0" u="none" strike="noStrike" cap="none">
              <a:solidFill>
                <a:srgbClr val="0070C0"/>
              </a:solidFill>
              <a:latin typeface="Arial"/>
              <a:ea typeface="Arial"/>
              <a:cs typeface="Arial"/>
              <a:sym typeface="Arial"/>
            </a:endParaRPr>
          </a:p>
        </p:txBody>
      </p:sp>
      <p:sp>
        <p:nvSpPr>
          <p:cNvPr id="63" name="Google Shape;63;p1"/>
          <p:cNvSpPr txBox="1"/>
          <p:nvPr/>
        </p:nvSpPr>
        <p:spPr>
          <a:xfrm>
            <a:off x="190345" y="683718"/>
            <a:ext cx="19242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73763"/>
                </a:solidFill>
                <a:latin typeface="Roboto"/>
                <a:ea typeface="Roboto"/>
                <a:cs typeface="Roboto"/>
                <a:sym typeface="Roboto"/>
              </a:rPr>
              <a:t>Innovation, Resilience, Efficiency</a:t>
            </a:r>
            <a:endParaRPr sz="800" b="0" i="0" u="none" strike="noStrike" cap="none">
              <a:solidFill>
                <a:srgbClr val="07376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67ea6cf430_0_54"/>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How does VAPT help?</a:t>
            </a:r>
            <a:endParaRPr sz="2800" b="0" i="0" u="none" strike="noStrike" cap="none">
              <a:solidFill>
                <a:srgbClr val="073763"/>
              </a:solidFill>
              <a:latin typeface="Calibri"/>
              <a:ea typeface="Calibri"/>
              <a:cs typeface="Calibri"/>
              <a:sym typeface="Calibri"/>
            </a:endParaRPr>
          </a:p>
        </p:txBody>
      </p:sp>
      <p:grpSp>
        <p:nvGrpSpPr>
          <p:cNvPr id="141" name="Google Shape;141;g267ea6cf430_0_54"/>
          <p:cNvGrpSpPr/>
          <p:nvPr/>
        </p:nvGrpSpPr>
        <p:grpSpPr>
          <a:xfrm>
            <a:off x="308838" y="1242975"/>
            <a:ext cx="3558375" cy="924600"/>
            <a:chOff x="308838" y="1242975"/>
            <a:chExt cx="3558375" cy="924600"/>
          </a:xfrm>
        </p:grpSpPr>
        <p:cxnSp>
          <p:nvCxnSpPr>
            <p:cNvPr id="142" name="Google Shape;142;g267ea6cf430_0_54"/>
            <p:cNvCxnSpPr/>
            <p:nvPr/>
          </p:nvCxnSpPr>
          <p:spPr>
            <a:xfrm rot="10800000">
              <a:off x="2642013" y="1654113"/>
              <a:ext cx="1225200" cy="0"/>
            </a:xfrm>
            <a:prstGeom prst="straightConnector1">
              <a:avLst/>
            </a:prstGeom>
            <a:noFill/>
            <a:ln w="9525" cap="flat" cmpd="sng">
              <a:solidFill>
                <a:srgbClr val="249C90"/>
              </a:solidFill>
              <a:prstDash val="solid"/>
              <a:round/>
              <a:headEnd type="none" w="sm" len="sm"/>
              <a:tailEnd type="oval" w="med" len="med"/>
            </a:ln>
          </p:spPr>
        </p:cxnSp>
        <p:sp>
          <p:nvSpPr>
            <p:cNvPr id="143" name="Google Shape;143;g267ea6cf430_0_54"/>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Address compliance &amp; regulatory requirements</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Business policies set by certain govt. bodies or internal compliance in order to maintain certain standards </a:t>
              </a:r>
              <a:endParaRPr sz="800" b="1">
                <a:latin typeface="Roboto"/>
                <a:ea typeface="Roboto"/>
                <a:cs typeface="Roboto"/>
                <a:sym typeface="Roboto"/>
              </a:endParaRPr>
            </a:p>
          </p:txBody>
        </p:sp>
      </p:grpSp>
      <p:grpSp>
        <p:nvGrpSpPr>
          <p:cNvPr id="144" name="Google Shape;144;g267ea6cf430_0_54"/>
          <p:cNvGrpSpPr/>
          <p:nvPr/>
        </p:nvGrpSpPr>
        <p:grpSpPr>
          <a:xfrm>
            <a:off x="308838" y="2646125"/>
            <a:ext cx="3263100" cy="924600"/>
            <a:chOff x="308838" y="2646125"/>
            <a:chExt cx="3263100" cy="924600"/>
          </a:xfrm>
        </p:grpSpPr>
        <p:cxnSp>
          <p:nvCxnSpPr>
            <p:cNvPr id="145" name="Google Shape;145;g267ea6cf430_0_54"/>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146" name="Google Shape;146;g267ea6cf430_0_54"/>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Prevent or reduce business reputation damage</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Data breaches can damage business reputation &amp; brand. VAPT can proactively identify such vulnerabilities</a:t>
              </a:r>
              <a:endParaRPr sz="800" b="1">
                <a:latin typeface="Roboto"/>
                <a:ea typeface="Roboto"/>
                <a:cs typeface="Roboto"/>
                <a:sym typeface="Roboto"/>
              </a:endParaRPr>
            </a:p>
          </p:txBody>
        </p:sp>
      </p:grpSp>
      <p:grpSp>
        <p:nvGrpSpPr>
          <p:cNvPr id="147" name="Google Shape;147;g267ea6cf430_0_54"/>
          <p:cNvGrpSpPr/>
          <p:nvPr/>
        </p:nvGrpSpPr>
        <p:grpSpPr>
          <a:xfrm>
            <a:off x="4657738" y="3391700"/>
            <a:ext cx="4162750" cy="924600"/>
            <a:chOff x="4657738" y="3391700"/>
            <a:chExt cx="4162750" cy="924600"/>
          </a:xfrm>
        </p:grpSpPr>
        <p:cxnSp>
          <p:nvCxnSpPr>
            <p:cNvPr id="148" name="Google Shape;148;g267ea6cf430_0_54"/>
            <p:cNvCxnSpPr/>
            <p:nvPr/>
          </p:nvCxnSpPr>
          <p:spPr>
            <a:xfrm>
              <a:off x="4657738" y="3854000"/>
              <a:ext cx="1838700" cy="0"/>
            </a:xfrm>
            <a:prstGeom prst="straightConnector1">
              <a:avLst/>
            </a:prstGeom>
            <a:noFill/>
            <a:ln w="9525" cap="flat" cmpd="sng">
              <a:solidFill>
                <a:srgbClr val="1D7E74"/>
              </a:solidFill>
              <a:prstDash val="solid"/>
              <a:round/>
              <a:headEnd type="none" w="sm" len="sm"/>
              <a:tailEnd type="oval" w="med" len="med"/>
            </a:ln>
          </p:spPr>
        </p:cxnSp>
        <p:sp>
          <p:nvSpPr>
            <p:cNvPr id="149" name="Google Shape;149;g267ea6cf430_0_54"/>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Protect critical business assets &amp; data</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VAPT can identify security flaws in advance which otherwise would endanger assets and data including intellectual property, financial &amp; customer data.</a:t>
              </a:r>
              <a:endParaRPr sz="800" b="1">
                <a:latin typeface="Roboto"/>
                <a:ea typeface="Roboto"/>
                <a:cs typeface="Roboto"/>
                <a:sym typeface="Roboto"/>
              </a:endParaRPr>
            </a:p>
          </p:txBody>
        </p:sp>
      </p:grpSp>
      <p:grpSp>
        <p:nvGrpSpPr>
          <p:cNvPr id="150" name="Google Shape;150;g267ea6cf430_0_54"/>
          <p:cNvGrpSpPr/>
          <p:nvPr/>
        </p:nvGrpSpPr>
        <p:grpSpPr>
          <a:xfrm>
            <a:off x="5209838" y="1242975"/>
            <a:ext cx="3610650" cy="924600"/>
            <a:chOff x="5209838" y="1242975"/>
            <a:chExt cx="3610650" cy="924600"/>
          </a:xfrm>
        </p:grpSpPr>
        <p:sp>
          <p:nvSpPr>
            <p:cNvPr id="151" name="Google Shape;151;g267ea6cf430_0_54"/>
            <p:cNvSpPr txBox="1"/>
            <p:nvPr/>
          </p:nvSpPr>
          <p:spPr>
            <a:xfrm>
              <a:off x="6696488" y="1242975"/>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Avoid or reduce financial losses</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Security measures can be implemented with the help of VAPT leading to reduced impact on theft.</a:t>
              </a:r>
              <a:endParaRPr sz="800" b="1">
                <a:latin typeface="Roboto"/>
                <a:ea typeface="Roboto"/>
                <a:cs typeface="Roboto"/>
                <a:sym typeface="Roboto"/>
              </a:endParaRPr>
            </a:p>
          </p:txBody>
        </p:sp>
        <p:cxnSp>
          <p:nvCxnSpPr>
            <p:cNvPr id="152" name="Google Shape;152;g267ea6cf430_0_54"/>
            <p:cNvCxnSpPr/>
            <p:nvPr/>
          </p:nvCxnSpPr>
          <p:spPr>
            <a:xfrm>
              <a:off x="5209838" y="1654113"/>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153" name="Google Shape;153;g267ea6cf430_0_54"/>
          <p:cNvGrpSpPr/>
          <p:nvPr/>
        </p:nvGrpSpPr>
        <p:grpSpPr>
          <a:xfrm>
            <a:off x="5610288" y="2313350"/>
            <a:ext cx="3210200" cy="924600"/>
            <a:chOff x="5610288" y="2313350"/>
            <a:chExt cx="3210200" cy="924600"/>
          </a:xfrm>
        </p:grpSpPr>
        <p:cxnSp>
          <p:nvCxnSpPr>
            <p:cNvPr id="154" name="Google Shape;154;g267ea6cf430_0_54"/>
            <p:cNvCxnSpPr/>
            <p:nvPr/>
          </p:nvCxnSpPr>
          <p:spPr>
            <a:xfrm>
              <a:off x="5610288" y="2775650"/>
              <a:ext cx="886200" cy="0"/>
            </a:xfrm>
            <a:prstGeom prst="straightConnector1">
              <a:avLst/>
            </a:prstGeom>
            <a:noFill/>
            <a:ln w="9525" cap="flat" cmpd="sng">
              <a:solidFill>
                <a:srgbClr val="1B786E"/>
              </a:solidFill>
              <a:prstDash val="solid"/>
              <a:round/>
              <a:headEnd type="none" w="sm" len="sm"/>
              <a:tailEnd type="oval" w="med" len="med"/>
            </a:ln>
          </p:spPr>
        </p:cxnSp>
        <p:sp>
          <p:nvSpPr>
            <p:cNvPr id="155" name="Google Shape;155;g267ea6cf430_0_54"/>
            <p:cNvSpPr txBox="1"/>
            <p:nvPr/>
          </p:nvSpPr>
          <p:spPr>
            <a:xfrm>
              <a:off x="6696488" y="231335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Safeguard against threats</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VAPT evaluations can assist in protecting from hackers helping in lowering the risks of cyber attacks. </a:t>
              </a:r>
              <a:endParaRPr sz="800" b="1">
                <a:latin typeface="Roboto"/>
                <a:ea typeface="Roboto"/>
                <a:cs typeface="Roboto"/>
                <a:sym typeface="Roboto"/>
              </a:endParaRPr>
            </a:p>
          </p:txBody>
        </p:sp>
      </p:grpSp>
      <p:grpSp>
        <p:nvGrpSpPr>
          <p:cNvPr id="156" name="Google Shape;156;g267ea6cf430_0_54"/>
          <p:cNvGrpSpPr/>
          <p:nvPr/>
        </p:nvGrpSpPr>
        <p:grpSpPr>
          <a:xfrm>
            <a:off x="2601236" y="654951"/>
            <a:ext cx="3922200" cy="3915924"/>
            <a:chOff x="2610905" y="610653"/>
            <a:chExt cx="3922200" cy="3922200"/>
          </a:xfrm>
        </p:grpSpPr>
        <p:sp>
          <p:nvSpPr>
            <p:cNvPr id="157" name="Google Shape;157;g267ea6cf430_0_54"/>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67ea6cf430_0_54"/>
            <p:cNvSpPr/>
            <p:nvPr/>
          </p:nvSpPr>
          <p:spPr>
            <a:xfrm rot="7920309">
              <a:off x="3183402" y="1183149"/>
              <a:ext cx="2777207" cy="2777207"/>
            </a:xfrm>
            <a:prstGeom prst="blockArc">
              <a:avLst>
                <a:gd name="adj1" fmla="val 12602522"/>
                <a:gd name="adj2" fmla="val 16867657"/>
                <a:gd name="adj3" fmla="val 20844"/>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267ea6cf430_0_54"/>
            <p:cNvSpPr/>
            <p:nvPr/>
          </p:nvSpPr>
          <p:spPr>
            <a:xfrm rot="3600063">
              <a:off x="3186335" y="1195681"/>
              <a:ext cx="2777488" cy="2777488"/>
            </a:xfrm>
            <a:prstGeom prst="blockArc">
              <a:avLst>
                <a:gd name="adj1" fmla="val 12602522"/>
                <a:gd name="adj2" fmla="val 16867657"/>
                <a:gd name="adj3" fmla="val 20844"/>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267ea6cf430_0_54"/>
            <p:cNvSpPr/>
            <p:nvPr/>
          </p:nvSpPr>
          <p:spPr>
            <a:xfrm rot="4024705">
              <a:off x="5326681" y="1940898"/>
              <a:ext cx="578477" cy="579147"/>
            </a:xfrm>
            <a:prstGeom prst="pie">
              <a:avLst>
                <a:gd name="adj1" fmla="val 6190354"/>
                <a:gd name="adj2" fmla="val 14996165"/>
              </a:avLst>
            </a:prstGeom>
            <a:solidFill>
              <a:srgbClr val="1B786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267ea6cf430_0_54"/>
            <p:cNvSpPr/>
            <p:nvPr/>
          </p:nvSpPr>
          <p:spPr>
            <a:xfrm rot="-6816027">
              <a:off x="5326729" y="1940918"/>
              <a:ext cx="578485" cy="579035"/>
            </a:xfrm>
            <a:prstGeom prst="pie">
              <a:avLst>
                <a:gd name="adj1" fmla="val 4028252"/>
                <a:gd name="adj2" fmla="val 17183677"/>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g267ea6cf430_0_54"/>
            <p:cNvSpPr/>
            <p:nvPr/>
          </p:nvSpPr>
          <p:spPr>
            <a:xfrm rot="-9359762">
              <a:off x="3193941" y="1176205"/>
              <a:ext cx="2777287" cy="2777287"/>
            </a:xfrm>
            <a:prstGeom prst="blockArc">
              <a:avLst>
                <a:gd name="adj1" fmla="val 12602522"/>
                <a:gd name="adj2" fmla="val 16867657"/>
                <a:gd name="adj3" fmla="val 20844"/>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g267ea6cf430_0_54"/>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267ea6cf430_0_54"/>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267ea6cf430_0_54"/>
            <p:cNvSpPr/>
            <p:nvPr/>
          </p:nvSpPr>
          <p:spPr>
            <a:xfrm rot="-600092">
              <a:off x="3198852" y="1195456"/>
              <a:ext cx="2777611" cy="2777611"/>
            </a:xfrm>
            <a:prstGeom prst="blockArc">
              <a:avLst>
                <a:gd name="adj1" fmla="val 12513247"/>
                <a:gd name="adj2" fmla="val 16867657"/>
                <a:gd name="adj3" fmla="val 20844"/>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g267ea6cf430_0_54"/>
            <p:cNvSpPr/>
            <p:nvPr/>
          </p:nvSpPr>
          <p:spPr>
            <a:xfrm rot="-176551">
              <a:off x="4312105" y="1195442"/>
              <a:ext cx="578563" cy="579162"/>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267ea6cf430_0_54"/>
            <p:cNvSpPr/>
            <p:nvPr/>
          </p:nvSpPr>
          <p:spPr>
            <a:xfrm rot="10584085">
              <a:off x="4312088" y="1195622"/>
              <a:ext cx="578340" cy="578939"/>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267ea6cf430_0_54"/>
            <p:cNvSpPr/>
            <p:nvPr/>
          </p:nvSpPr>
          <p:spPr>
            <a:xfrm rot="8344778">
              <a:off x="4940929" y="3162886"/>
              <a:ext cx="578465" cy="578888"/>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267ea6cf430_0_54"/>
            <p:cNvSpPr/>
            <p:nvPr/>
          </p:nvSpPr>
          <p:spPr>
            <a:xfrm rot="-2495643">
              <a:off x="4941000" y="3162728"/>
              <a:ext cx="578445" cy="579093"/>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g267ea6cf430_0_54"/>
            <p:cNvSpPr/>
            <p:nvPr/>
          </p:nvSpPr>
          <p:spPr>
            <a:xfrm rot="-4556960">
              <a:off x="3257335" y="1939059"/>
              <a:ext cx="578302" cy="57895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267ea6cf430_0_54"/>
            <p:cNvSpPr/>
            <p:nvPr/>
          </p:nvSpPr>
          <p:spPr>
            <a:xfrm rot="6204541">
              <a:off x="3257468" y="1938977"/>
              <a:ext cx="578264" cy="578917"/>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267ea6cf430_0_54"/>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173" name="Google Shape;173;g267ea6cf430_0_54"/>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174" name="Google Shape;174;g267ea6cf430_0_54"/>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175" name="Google Shape;175;g267ea6cf430_0_54"/>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176" name="Google Shape;176;g267ea6cf430_0_54"/>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
        <p:nvSpPr>
          <p:cNvPr id="177" name="Google Shape;177;g267ea6cf430_0_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67ea6cf430_0_42"/>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Services &amp; tools - VAPT</a:t>
            </a:r>
            <a:endParaRPr sz="2800" b="0" i="0" u="none" strike="noStrike" cap="none">
              <a:solidFill>
                <a:srgbClr val="073763"/>
              </a:solidFill>
              <a:latin typeface="Calibri"/>
              <a:ea typeface="Calibri"/>
              <a:cs typeface="Calibri"/>
              <a:sym typeface="Calibri"/>
            </a:endParaRPr>
          </a:p>
        </p:txBody>
      </p:sp>
      <p:grpSp>
        <p:nvGrpSpPr>
          <p:cNvPr id="183" name="Google Shape;183;g267ea6cf430_0_42"/>
          <p:cNvGrpSpPr/>
          <p:nvPr/>
        </p:nvGrpSpPr>
        <p:grpSpPr>
          <a:xfrm>
            <a:off x="258773" y="3657383"/>
            <a:ext cx="4816573" cy="1319239"/>
            <a:chOff x="1593000" y="2322568"/>
            <a:chExt cx="5958156" cy="643500"/>
          </a:xfrm>
        </p:grpSpPr>
        <p:sp>
          <p:nvSpPr>
            <p:cNvPr id="184" name="Google Shape;184;g267ea6cf430_0_4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g267ea6cf430_0_4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267ea6cf430_0_4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g267ea6cf430_0_4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Others</a:t>
              </a:r>
              <a:endParaRPr sz="1000">
                <a:solidFill>
                  <a:srgbClr val="FFFFFF"/>
                </a:solidFill>
                <a:latin typeface="Roboto"/>
                <a:ea typeface="Roboto"/>
                <a:cs typeface="Roboto"/>
                <a:sym typeface="Roboto"/>
              </a:endParaRPr>
            </a:p>
          </p:txBody>
        </p:sp>
        <p:sp>
          <p:nvSpPr>
            <p:cNvPr id="188" name="Google Shape;188;g267ea6cf430_0_4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267ea6cf430_0_4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90" name="Google Shape;190;g267ea6cf430_0_42"/>
            <p:cNvSpPr/>
            <p:nvPr/>
          </p:nvSpPr>
          <p:spPr>
            <a:xfrm>
              <a:off x="4250256" y="2323758"/>
              <a:ext cx="3300900" cy="642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IoT Security Testing</a:t>
              </a:r>
              <a:endParaRPr sz="1000">
                <a:solidFill>
                  <a:srgbClr val="A72A1E"/>
                </a:solidFill>
                <a:latin typeface="Calibri"/>
                <a:ea typeface="Calibri"/>
                <a:cs typeface="Calibri"/>
                <a:sym typeface="Calibri"/>
              </a:endParaRPr>
            </a:p>
            <a:p>
              <a:pPr marL="457200" marR="635000" lvl="0" indent="-292100" algn="l" rtl="0">
                <a:lnSpc>
                  <a:spcPct val="108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Managed Security Services</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Systems Hardening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Attack Surface Management</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Continuous Automated Red Teaming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Dark web Monitoring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Phishing Simulation</a:t>
              </a:r>
              <a:endParaRPr sz="1000">
                <a:solidFill>
                  <a:srgbClr val="A72A1E"/>
                </a:solidFill>
                <a:latin typeface="Calibri"/>
                <a:ea typeface="Calibri"/>
                <a:cs typeface="Calibri"/>
                <a:sym typeface="Calibri"/>
              </a:endParaRPr>
            </a:p>
          </p:txBody>
        </p:sp>
      </p:grpSp>
      <p:grpSp>
        <p:nvGrpSpPr>
          <p:cNvPr id="191" name="Google Shape;191;g267ea6cf430_0_42"/>
          <p:cNvGrpSpPr/>
          <p:nvPr/>
        </p:nvGrpSpPr>
        <p:grpSpPr>
          <a:xfrm>
            <a:off x="258825" y="2314314"/>
            <a:ext cx="4816427" cy="1319239"/>
            <a:chOff x="1593000" y="2322568"/>
            <a:chExt cx="5957975" cy="643500"/>
          </a:xfrm>
        </p:grpSpPr>
        <p:sp>
          <p:nvSpPr>
            <p:cNvPr id="192" name="Google Shape;192;g267ea6cf430_0_4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267ea6cf430_0_4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g267ea6cf430_0_4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267ea6cf430_0_4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Network Security</a:t>
              </a:r>
              <a:endParaRPr sz="1000">
                <a:solidFill>
                  <a:srgbClr val="FFFFFF"/>
                </a:solidFill>
                <a:latin typeface="Roboto"/>
                <a:ea typeface="Roboto"/>
                <a:cs typeface="Roboto"/>
                <a:sym typeface="Roboto"/>
              </a:endParaRPr>
            </a:p>
          </p:txBody>
        </p:sp>
        <p:sp>
          <p:nvSpPr>
            <p:cNvPr id="196" name="Google Shape;196;g267ea6cf430_0_4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267ea6cf430_0_4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98" name="Google Shape;198;g267ea6cf430_0_42"/>
            <p:cNvSpPr/>
            <p:nvPr/>
          </p:nvSpPr>
          <p:spPr>
            <a:xfrm>
              <a:off x="4256035" y="2323758"/>
              <a:ext cx="3103200" cy="642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Vulnerability Assessment</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Penetration Testing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Configuration Review</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Red Teaming Exercise</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Firewall Rule Review</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ASV Scan</a:t>
              </a:r>
              <a:endParaRPr sz="1000">
                <a:solidFill>
                  <a:srgbClr val="A72A1E"/>
                </a:solidFill>
                <a:latin typeface="Calibri"/>
                <a:ea typeface="Calibri"/>
                <a:cs typeface="Calibri"/>
                <a:sym typeface="Calibri"/>
              </a:endParaRPr>
            </a:p>
          </p:txBody>
        </p:sp>
      </p:grpSp>
      <p:grpSp>
        <p:nvGrpSpPr>
          <p:cNvPr id="199" name="Google Shape;199;g267ea6cf430_0_42"/>
          <p:cNvGrpSpPr/>
          <p:nvPr/>
        </p:nvGrpSpPr>
        <p:grpSpPr>
          <a:xfrm>
            <a:off x="258700" y="971320"/>
            <a:ext cx="4816521" cy="1319239"/>
            <a:chOff x="1593000" y="2322568"/>
            <a:chExt cx="5958091" cy="643500"/>
          </a:xfrm>
        </p:grpSpPr>
        <p:sp>
          <p:nvSpPr>
            <p:cNvPr id="200" name="Google Shape;200;g267ea6cf430_0_4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267ea6cf430_0_42"/>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267ea6cf430_0_42"/>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g267ea6cf430_0_4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Application Security</a:t>
              </a:r>
              <a:endParaRPr sz="1000">
                <a:solidFill>
                  <a:srgbClr val="FFFFFF"/>
                </a:solidFill>
                <a:latin typeface="Roboto"/>
                <a:ea typeface="Roboto"/>
                <a:cs typeface="Roboto"/>
                <a:sym typeface="Roboto"/>
              </a:endParaRPr>
            </a:p>
          </p:txBody>
        </p:sp>
        <p:sp>
          <p:nvSpPr>
            <p:cNvPr id="204" name="Google Shape;204;g267ea6cf430_0_4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267ea6cf430_0_42"/>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06" name="Google Shape;206;g267ea6cf430_0_42"/>
            <p:cNvSpPr/>
            <p:nvPr/>
          </p:nvSpPr>
          <p:spPr>
            <a:xfrm>
              <a:off x="4256191" y="2323746"/>
              <a:ext cx="3294900" cy="642300"/>
            </a:xfrm>
            <a:prstGeom prst="rect">
              <a:avLst/>
            </a:prstGeom>
            <a:noFill/>
            <a:ln>
              <a:noFill/>
            </a:ln>
          </p:spPr>
          <p:txBody>
            <a:bodyPr spcFirstLastPara="1" wrap="square" lIns="91425" tIns="91425" rIns="91425" bIns="91425" anchor="ctr" anchorCtr="0">
              <a:noAutofit/>
            </a:bodyPr>
            <a:lstStyle/>
            <a:p>
              <a:pPr marL="457200" marR="127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Application Penetration Testing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CREST/CERT-in Approved Security Testing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API Testing</a:t>
              </a:r>
              <a:endParaRPr sz="1000">
                <a:solidFill>
                  <a:srgbClr val="A72A1E"/>
                </a:solidFill>
                <a:latin typeface="Calibri"/>
                <a:ea typeface="Calibri"/>
                <a:cs typeface="Calibri"/>
                <a:sym typeface="Calibri"/>
              </a:endParaRPr>
            </a:p>
            <a:p>
              <a:pPr marL="457200" lvl="0" indent="-292100" algn="l" rtl="0">
                <a:lnSpc>
                  <a:spcPct val="115000"/>
                </a:lnSpc>
                <a:spcBef>
                  <a:spcPts val="0"/>
                </a:spcBef>
                <a:spcAft>
                  <a:spcPts val="0"/>
                </a:spcAft>
                <a:buClr>
                  <a:srgbClr val="A72A1E"/>
                </a:buClr>
                <a:buSzPts val="1000"/>
                <a:buFont typeface="Calibri"/>
                <a:buChar char="●"/>
              </a:pPr>
              <a:r>
                <a:rPr lang="en" sz="1000">
                  <a:solidFill>
                    <a:srgbClr val="A72A1E"/>
                  </a:solidFill>
                  <a:latin typeface="Calibri"/>
                  <a:ea typeface="Calibri"/>
                  <a:cs typeface="Calibri"/>
                  <a:sym typeface="Calibri"/>
                </a:rPr>
                <a:t>Secure Code Review</a:t>
              </a:r>
              <a:endParaRPr sz="1000">
                <a:solidFill>
                  <a:srgbClr val="A72A1E"/>
                </a:solidFill>
                <a:latin typeface="Calibri"/>
                <a:ea typeface="Calibri"/>
                <a:cs typeface="Calibri"/>
                <a:sym typeface="Calibri"/>
              </a:endParaRPr>
            </a:p>
          </p:txBody>
        </p:sp>
      </p:grpSp>
      <p:sp>
        <p:nvSpPr>
          <p:cNvPr id="207" name="Google Shape;207;g267ea6cf430_0_42"/>
          <p:cNvSpPr/>
          <p:nvPr/>
        </p:nvSpPr>
        <p:spPr>
          <a:xfrm>
            <a:off x="5075225" y="971400"/>
            <a:ext cx="3859500" cy="1319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 </a:t>
            </a:r>
            <a:r>
              <a:rPr lang="en" sz="800" b="1">
                <a:latin typeface="Calibri"/>
                <a:ea typeface="Calibri"/>
                <a:cs typeface="Calibri"/>
                <a:sym typeface="Calibri"/>
              </a:rPr>
              <a:t>Application Security testing - </a:t>
            </a:r>
            <a:r>
              <a:rPr lang="en" sz="800">
                <a:latin typeface="Calibri"/>
                <a:ea typeface="Calibri"/>
                <a:cs typeface="Calibri"/>
                <a:sym typeface="Calibri"/>
              </a:rPr>
              <a:t>BurpSuite Professional, SQLmap • </a:t>
            </a:r>
            <a:r>
              <a:rPr lang="en" sz="800" b="1">
                <a:latin typeface="Calibri"/>
                <a:ea typeface="Calibri"/>
                <a:cs typeface="Calibri"/>
                <a:sym typeface="Calibri"/>
              </a:rPr>
              <a:t>Source Code Testing - </a:t>
            </a:r>
            <a:r>
              <a:rPr lang="en" sz="800">
                <a:latin typeface="Calibri"/>
                <a:ea typeface="Calibri"/>
                <a:cs typeface="Calibri"/>
                <a:sym typeface="Calibri"/>
              </a:rPr>
              <a:t>Microfocus Fortify, OWASP dependency check • </a:t>
            </a:r>
            <a:r>
              <a:rPr lang="en" sz="800" b="1">
                <a:latin typeface="Calibri"/>
                <a:ea typeface="Calibri"/>
                <a:cs typeface="Calibri"/>
                <a:sym typeface="Calibri"/>
              </a:rPr>
              <a:t>Mobile Application testing - </a:t>
            </a:r>
            <a:r>
              <a:rPr lang="en" sz="800">
                <a:latin typeface="Calibri"/>
                <a:ea typeface="Calibri"/>
                <a:cs typeface="Calibri"/>
                <a:sym typeface="Calibri"/>
              </a:rPr>
              <a:t>MobSF, APK easytool, Other open-source tools</a:t>
            </a:r>
            <a:endParaRPr sz="800" b="1">
              <a:latin typeface="Calibri"/>
              <a:ea typeface="Calibri"/>
              <a:cs typeface="Calibri"/>
              <a:sym typeface="Calibri"/>
            </a:endParaRPr>
          </a:p>
        </p:txBody>
      </p:sp>
      <p:sp>
        <p:nvSpPr>
          <p:cNvPr id="208" name="Google Shape;208;g267ea6cf430_0_42"/>
          <p:cNvSpPr/>
          <p:nvPr/>
        </p:nvSpPr>
        <p:spPr>
          <a:xfrm>
            <a:off x="5075225" y="2314400"/>
            <a:ext cx="3859500" cy="1308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 </a:t>
            </a:r>
            <a:r>
              <a:rPr lang="en" sz="800" b="1">
                <a:latin typeface="Calibri"/>
                <a:ea typeface="Calibri"/>
                <a:cs typeface="Calibri"/>
                <a:sym typeface="Calibri"/>
              </a:rPr>
              <a:t>Vulnerability Assessment - </a:t>
            </a:r>
            <a:r>
              <a:rPr lang="en" sz="800">
                <a:latin typeface="Calibri"/>
                <a:ea typeface="Calibri"/>
                <a:cs typeface="Calibri"/>
                <a:sym typeface="Calibri"/>
              </a:rPr>
              <a:t>Qualys Guard, Nexpose, Nessus Professional • </a:t>
            </a:r>
            <a:r>
              <a:rPr lang="en" sz="800" b="1">
                <a:latin typeface="Calibri"/>
                <a:ea typeface="Calibri"/>
                <a:cs typeface="Calibri"/>
                <a:sym typeface="Calibri"/>
              </a:rPr>
              <a:t>Penetration Testing - </a:t>
            </a:r>
            <a:r>
              <a:rPr lang="en" sz="800">
                <a:latin typeface="Calibri"/>
                <a:ea typeface="Calibri"/>
                <a:cs typeface="Calibri"/>
                <a:sym typeface="Calibri"/>
              </a:rPr>
              <a:t>Nessus Professional, CIS Benchmark • </a:t>
            </a:r>
            <a:r>
              <a:rPr lang="en" sz="800" b="1">
                <a:latin typeface="Calibri"/>
                <a:ea typeface="Calibri"/>
                <a:cs typeface="Calibri"/>
                <a:sym typeface="Calibri"/>
              </a:rPr>
              <a:t>Firewall Review - </a:t>
            </a:r>
            <a:r>
              <a:rPr lang="en" sz="800">
                <a:latin typeface="Calibri"/>
                <a:ea typeface="Calibri"/>
                <a:cs typeface="Calibri"/>
                <a:sym typeface="Calibri"/>
              </a:rPr>
              <a:t>Nipper Titania • </a:t>
            </a:r>
            <a:r>
              <a:rPr lang="en" sz="800" b="1">
                <a:latin typeface="Calibri"/>
                <a:ea typeface="Calibri"/>
                <a:cs typeface="Calibri"/>
                <a:sym typeface="Calibri"/>
              </a:rPr>
              <a:t>Vulnerability Management - </a:t>
            </a:r>
            <a:r>
              <a:rPr lang="en" sz="800">
                <a:latin typeface="Calibri"/>
                <a:ea typeface="Calibri"/>
                <a:cs typeface="Calibri"/>
                <a:sym typeface="Calibri"/>
              </a:rPr>
              <a:t>Nessus Professional, Tenable Cloud Agents, Rapid 7 • </a:t>
            </a:r>
            <a:r>
              <a:rPr lang="en" sz="800" b="1">
                <a:latin typeface="Calibri"/>
                <a:ea typeface="Calibri"/>
                <a:cs typeface="Calibri"/>
                <a:sym typeface="Calibri"/>
              </a:rPr>
              <a:t>Security Architecture Review - </a:t>
            </a:r>
            <a:r>
              <a:rPr lang="en" sz="800">
                <a:latin typeface="Calibri"/>
                <a:ea typeface="Calibri"/>
                <a:cs typeface="Calibri"/>
                <a:sym typeface="Calibri"/>
              </a:rPr>
              <a:t>Manual assessment of the architecture • </a:t>
            </a:r>
            <a:r>
              <a:rPr lang="en" sz="800" b="1">
                <a:latin typeface="Calibri"/>
                <a:ea typeface="Calibri"/>
                <a:cs typeface="Calibri"/>
                <a:sym typeface="Calibri"/>
              </a:rPr>
              <a:t>Penetration Testing - </a:t>
            </a:r>
            <a:r>
              <a:rPr lang="en" sz="800">
                <a:latin typeface="Calibri"/>
                <a:ea typeface="Calibri"/>
                <a:cs typeface="Calibri"/>
                <a:sym typeface="Calibri"/>
              </a:rPr>
              <a:t>Scoutsuite, prowler , pmapper and enumerateIAM</a:t>
            </a:r>
            <a:endParaRPr sz="800" b="1">
              <a:latin typeface="Calibri"/>
              <a:ea typeface="Calibri"/>
              <a:cs typeface="Calibri"/>
              <a:sym typeface="Calibri"/>
            </a:endParaRPr>
          </a:p>
        </p:txBody>
      </p:sp>
      <p:sp>
        <p:nvSpPr>
          <p:cNvPr id="209" name="Google Shape;209;g267ea6cf430_0_42"/>
          <p:cNvSpPr/>
          <p:nvPr/>
        </p:nvSpPr>
        <p:spPr>
          <a:xfrm>
            <a:off x="5075225" y="3663112"/>
            <a:ext cx="3859500" cy="1308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latin typeface="Calibri"/>
                <a:ea typeface="Calibri"/>
                <a:cs typeface="Calibri"/>
                <a:sym typeface="Calibri"/>
              </a:rPr>
              <a:t>• </a:t>
            </a:r>
            <a:r>
              <a:rPr lang="en" sz="800" b="1">
                <a:latin typeface="Calibri"/>
                <a:ea typeface="Calibri"/>
                <a:cs typeface="Calibri"/>
                <a:sym typeface="Calibri"/>
              </a:rPr>
              <a:t>Wireless Penetration Testing </a:t>
            </a:r>
            <a:r>
              <a:rPr lang="en" sz="800">
                <a:latin typeface="Calibri"/>
                <a:ea typeface="Calibri"/>
                <a:cs typeface="Calibri"/>
                <a:sym typeface="Calibri"/>
              </a:rPr>
              <a:t>- Karma Wireshark, Wzcook, Aircrack-ng, WEPcrack, Airplay-ng, CommView for WiFi, CoWPAtty, Asleap, THC-LEAPcracker, TMAC</a:t>
            </a:r>
            <a:endParaRPr sz="800">
              <a:latin typeface="Calibri"/>
              <a:ea typeface="Calibri"/>
              <a:cs typeface="Calibri"/>
              <a:sym typeface="Calibri"/>
            </a:endParaRPr>
          </a:p>
          <a:p>
            <a:pPr marL="0" lvl="0" indent="0" algn="l" rtl="0">
              <a:lnSpc>
                <a:spcPct val="115000"/>
              </a:lnSpc>
              <a:spcBef>
                <a:spcPts val="0"/>
              </a:spcBef>
              <a:spcAft>
                <a:spcPts val="0"/>
              </a:spcAft>
              <a:buNone/>
            </a:pPr>
            <a:r>
              <a:rPr lang="en" sz="800">
                <a:latin typeface="Calibri"/>
                <a:ea typeface="Calibri"/>
                <a:cs typeface="Calibri"/>
                <a:sym typeface="Calibri"/>
              </a:rPr>
              <a:t>• </a:t>
            </a:r>
            <a:r>
              <a:rPr lang="en" sz="800" b="1">
                <a:latin typeface="Calibri"/>
                <a:ea typeface="Calibri"/>
                <a:cs typeface="Calibri"/>
                <a:sym typeface="Calibri"/>
              </a:rPr>
              <a:t>Active Directory Penetration Testing </a:t>
            </a:r>
            <a:r>
              <a:rPr lang="en" sz="800">
                <a:latin typeface="Calibri"/>
                <a:ea typeface="Calibri"/>
                <a:cs typeface="Calibri"/>
                <a:sym typeface="Calibri"/>
              </a:rPr>
              <a:t>- [ADSI], .NET Classes, System.DirectoryServices.ActiveDirectory, Native Executables, PowerShell [.NET classes and WMI] • </a:t>
            </a:r>
            <a:r>
              <a:rPr lang="en" sz="800" b="1">
                <a:latin typeface="Calibri"/>
                <a:ea typeface="Calibri"/>
                <a:cs typeface="Calibri"/>
                <a:sym typeface="Calibri"/>
              </a:rPr>
              <a:t>Red Team </a:t>
            </a:r>
            <a:r>
              <a:rPr lang="en" sz="800">
                <a:latin typeface="Calibri"/>
                <a:ea typeface="Calibri"/>
                <a:cs typeface="Calibri"/>
                <a:sym typeface="Calibri"/>
              </a:rPr>
              <a:t>- Cobalt Strike -OSINT, MITRE, ATTACT, Spider foot, Maltego, Shodan, Veil, Hashcat, BeEF, PowerUp, BeRoot, Mimikatz, PAExec, CrackMapExec, EvilURL • </a:t>
            </a:r>
            <a:r>
              <a:rPr lang="en" sz="800" b="1">
                <a:latin typeface="Calibri"/>
                <a:ea typeface="Calibri"/>
                <a:cs typeface="Calibri"/>
                <a:sym typeface="Calibri"/>
              </a:rPr>
              <a:t>Phishing </a:t>
            </a:r>
            <a:r>
              <a:rPr lang="en" sz="800">
                <a:latin typeface="Calibri"/>
                <a:ea typeface="Calibri"/>
                <a:cs typeface="Calibri"/>
                <a:sym typeface="Calibri"/>
              </a:rPr>
              <a:t>- Gophish, 50% of automation by Q3, J Query, HTML, CSS, Template and landing page development</a:t>
            </a:r>
            <a:endParaRPr sz="800">
              <a:latin typeface="Calibri"/>
              <a:ea typeface="Calibri"/>
              <a:cs typeface="Calibri"/>
              <a:sym typeface="Calibri"/>
            </a:endParaRPr>
          </a:p>
        </p:txBody>
      </p:sp>
      <p:sp>
        <p:nvSpPr>
          <p:cNvPr id="210" name="Google Shape;210;g267ea6cf430_0_42"/>
          <p:cNvSpPr txBox="1"/>
          <p:nvPr/>
        </p:nvSpPr>
        <p:spPr>
          <a:xfrm>
            <a:off x="910100" y="604892"/>
            <a:ext cx="1043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accent2"/>
                </a:solidFill>
                <a:latin typeface="Average"/>
                <a:ea typeface="Average"/>
                <a:cs typeface="Average"/>
                <a:sym typeface="Average"/>
              </a:rPr>
              <a:t>Category</a:t>
            </a:r>
            <a:endParaRPr sz="1100" b="1">
              <a:solidFill>
                <a:schemeClr val="accent2"/>
              </a:solidFill>
              <a:latin typeface="Average"/>
              <a:ea typeface="Average"/>
              <a:cs typeface="Average"/>
              <a:sym typeface="Average"/>
            </a:endParaRPr>
          </a:p>
        </p:txBody>
      </p:sp>
      <p:sp>
        <p:nvSpPr>
          <p:cNvPr id="211" name="Google Shape;211;g267ea6cf430_0_42"/>
          <p:cNvSpPr txBox="1"/>
          <p:nvPr/>
        </p:nvSpPr>
        <p:spPr>
          <a:xfrm>
            <a:off x="3074000" y="604892"/>
            <a:ext cx="1379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accent2"/>
                </a:solidFill>
                <a:latin typeface="Average"/>
                <a:ea typeface="Average"/>
                <a:cs typeface="Average"/>
                <a:sym typeface="Average"/>
              </a:rPr>
              <a:t>Services offered</a:t>
            </a:r>
            <a:endParaRPr sz="1100" b="1">
              <a:solidFill>
                <a:schemeClr val="accent2"/>
              </a:solidFill>
              <a:latin typeface="Average"/>
              <a:ea typeface="Average"/>
              <a:cs typeface="Average"/>
              <a:sym typeface="Average"/>
            </a:endParaRPr>
          </a:p>
        </p:txBody>
      </p:sp>
      <p:sp>
        <p:nvSpPr>
          <p:cNvPr id="212" name="Google Shape;212;g267ea6cf430_0_42"/>
          <p:cNvSpPr txBox="1"/>
          <p:nvPr/>
        </p:nvSpPr>
        <p:spPr>
          <a:xfrm>
            <a:off x="6315125" y="604892"/>
            <a:ext cx="1379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chemeClr val="accent2"/>
                </a:solidFill>
                <a:latin typeface="Average"/>
                <a:ea typeface="Average"/>
                <a:cs typeface="Average"/>
                <a:sym typeface="Average"/>
              </a:rPr>
              <a:t>Tools</a:t>
            </a:r>
            <a:endParaRPr sz="1100" b="1">
              <a:solidFill>
                <a:schemeClr val="accent2"/>
              </a:solidFill>
              <a:latin typeface="Average"/>
              <a:ea typeface="Average"/>
              <a:cs typeface="Average"/>
              <a:sym typeface="Average"/>
            </a:endParaRPr>
          </a:p>
        </p:txBody>
      </p:sp>
      <p:sp>
        <p:nvSpPr>
          <p:cNvPr id="213" name="Google Shape;213;g267ea6cf430_0_4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67ea6cf430_0_27"/>
          <p:cNvSpPr txBox="1"/>
          <p:nvPr/>
        </p:nvSpPr>
        <p:spPr>
          <a:xfrm>
            <a:off x="164950" y="4225"/>
            <a:ext cx="5193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Approach &amp; timeline</a:t>
            </a:r>
            <a:endParaRPr sz="2800" b="0" i="0" u="none" strike="noStrike" cap="none">
              <a:solidFill>
                <a:srgbClr val="073763"/>
              </a:solidFill>
              <a:latin typeface="Calibri"/>
              <a:ea typeface="Calibri"/>
              <a:cs typeface="Calibri"/>
              <a:sym typeface="Calibri"/>
            </a:endParaRPr>
          </a:p>
        </p:txBody>
      </p:sp>
      <p:sp>
        <p:nvSpPr>
          <p:cNvPr id="219" name="Google Shape;219;g267ea6cf430_0_27"/>
          <p:cNvSpPr/>
          <p:nvPr/>
        </p:nvSpPr>
        <p:spPr>
          <a:xfrm>
            <a:off x="1662920" y="1337335"/>
            <a:ext cx="353400" cy="36900"/>
          </a:xfrm>
          <a:prstGeom prst="roundRect">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g267ea6cf430_0_27"/>
          <p:cNvGrpSpPr/>
          <p:nvPr/>
        </p:nvGrpSpPr>
        <p:grpSpPr>
          <a:xfrm>
            <a:off x="519875" y="1034110"/>
            <a:ext cx="1310403" cy="1897975"/>
            <a:chOff x="519875" y="1948510"/>
            <a:chExt cx="1310403" cy="1897975"/>
          </a:xfrm>
        </p:grpSpPr>
        <p:sp>
          <p:nvSpPr>
            <p:cNvPr id="221" name="Google Shape;221;g267ea6cf430_0_27"/>
            <p:cNvSpPr/>
            <p:nvPr/>
          </p:nvSpPr>
          <p:spPr>
            <a:xfrm>
              <a:off x="877947" y="194851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g267ea6cf430_0_27"/>
            <p:cNvSpPr txBox="1"/>
            <p:nvPr/>
          </p:nvSpPr>
          <p:spPr>
            <a:xfrm>
              <a:off x="95669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A1E"/>
                  </a:solidFill>
                  <a:latin typeface="Roboto"/>
                  <a:ea typeface="Roboto"/>
                  <a:cs typeface="Roboto"/>
                  <a:sym typeface="Roboto"/>
                </a:rPr>
                <a:t>1 - 2</a:t>
              </a:r>
              <a:endParaRPr sz="800" b="1">
                <a:solidFill>
                  <a:srgbClr val="A72A1E"/>
                </a:solidFill>
                <a:latin typeface="Roboto"/>
                <a:ea typeface="Roboto"/>
                <a:cs typeface="Roboto"/>
                <a:sym typeface="Roboto"/>
              </a:endParaRPr>
            </a:p>
          </p:txBody>
        </p:sp>
        <p:sp>
          <p:nvSpPr>
            <p:cNvPr id="223" name="Google Shape;223;g267ea6cf430_0_27"/>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A72A1E"/>
                  </a:solidFill>
                  <a:latin typeface="Roboto"/>
                  <a:ea typeface="Roboto"/>
                  <a:cs typeface="Roboto"/>
                  <a:sym typeface="Roboto"/>
                </a:rPr>
                <a:t>Information Gathering</a:t>
              </a:r>
              <a:endParaRPr sz="1000" b="1">
                <a:solidFill>
                  <a:srgbClr val="A72A1E"/>
                </a:solidFill>
                <a:latin typeface="Roboto"/>
                <a:ea typeface="Roboto"/>
                <a:cs typeface="Roboto"/>
                <a:sym typeface="Roboto"/>
              </a:endParaRPr>
            </a:p>
          </p:txBody>
        </p:sp>
        <p:sp>
          <p:nvSpPr>
            <p:cNvPr id="224" name="Google Shape;224;g267ea6cf430_0_27"/>
            <p:cNvSpPr txBox="1"/>
            <p:nvPr/>
          </p:nvSpPr>
          <p:spPr>
            <a:xfrm>
              <a:off x="519875"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rgbClr val="37474F"/>
                  </a:solidFill>
                  <a:latin typeface="Roboto"/>
                  <a:ea typeface="Roboto"/>
                  <a:cs typeface="Roboto"/>
                  <a:sym typeface="Roboto"/>
                </a:rPr>
                <a:t>consultants will evaluate the requirement, current architecture and design to uncover if any design issues, exposures and security issues of System components. This phase also include the review of architecture design and System Components.</a:t>
              </a:r>
              <a:endParaRPr sz="800">
                <a:solidFill>
                  <a:srgbClr val="37474F"/>
                </a:solidFill>
                <a:latin typeface="Roboto"/>
                <a:ea typeface="Roboto"/>
                <a:cs typeface="Roboto"/>
                <a:sym typeface="Roboto"/>
              </a:endParaRPr>
            </a:p>
            <a:p>
              <a:pPr marL="0" lvl="0" indent="0" algn="ctr" rtl="0">
                <a:lnSpc>
                  <a:spcPct val="115000"/>
                </a:lnSpc>
                <a:spcBef>
                  <a:spcPts val="1600"/>
                </a:spcBef>
                <a:spcAft>
                  <a:spcPts val="1600"/>
                </a:spcAft>
                <a:buNone/>
              </a:pPr>
              <a:endParaRPr sz="800">
                <a:solidFill>
                  <a:srgbClr val="A72A1E"/>
                </a:solidFill>
                <a:latin typeface="Roboto"/>
                <a:ea typeface="Roboto"/>
                <a:cs typeface="Roboto"/>
                <a:sym typeface="Roboto"/>
              </a:endParaRPr>
            </a:p>
          </p:txBody>
        </p:sp>
      </p:grpSp>
      <p:grpSp>
        <p:nvGrpSpPr>
          <p:cNvPr id="225" name="Google Shape;225;g267ea6cf430_0_27"/>
          <p:cNvGrpSpPr/>
          <p:nvPr/>
        </p:nvGrpSpPr>
        <p:grpSpPr>
          <a:xfrm>
            <a:off x="1848940" y="1034110"/>
            <a:ext cx="1310400" cy="1897975"/>
            <a:chOff x="1848940" y="1948510"/>
            <a:chExt cx="1310400" cy="1897975"/>
          </a:xfrm>
        </p:grpSpPr>
        <p:sp>
          <p:nvSpPr>
            <p:cNvPr id="226" name="Google Shape;226;g267ea6cf430_0_27"/>
            <p:cNvSpPr/>
            <p:nvPr/>
          </p:nvSpPr>
          <p:spPr>
            <a:xfrm>
              <a:off x="2206990" y="194851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267ea6cf430_0_27"/>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A72A1E"/>
                  </a:solidFill>
                  <a:latin typeface="Roboto"/>
                  <a:ea typeface="Roboto"/>
                  <a:cs typeface="Roboto"/>
                  <a:sym typeface="Roboto"/>
                </a:rPr>
                <a:t>Scanning &amp; Evaluation</a:t>
              </a:r>
              <a:endParaRPr sz="1000" b="1">
                <a:solidFill>
                  <a:srgbClr val="A72A1E"/>
                </a:solidFill>
                <a:latin typeface="Roboto"/>
                <a:ea typeface="Roboto"/>
                <a:cs typeface="Roboto"/>
                <a:sym typeface="Roboto"/>
              </a:endParaRPr>
            </a:p>
          </p:txBody>
        </p:sp>
        <p:sp>
          <p:nvSpPr>
            <p:cNvPr id="228" name="Google Shape;228;g267ea6cf430_0_27"/>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37474F"/>
                  </a:solidFill>
                  <a:latin typeface="Roboto"/>
                  <a:ea typeface="Roboto"/>
                  <a:cs typeface="Roboto"/>
                  <a:sym typeface="Roboto"/>
                </a:rPr>
                <a:t>This phase evaluates the security of each host by using both manual and automated vulnerability assessment techniques.</a:t>
              </a:r>
              <a:endParaRPr sz="800">
                <a:solidFill>
                  <a:srgbClr val="A72A1E"/>
                </a:solidFill>
                <a:latin typeface="Roboto"/>
                <a:ea typeface="Roboto"/>
                <a:cs typeface="Roboto"/>
                <a:sym typeface="Roboto"/>
              </a:endParaRPr>
            </a:p>
          </p:txBody>
        </p:sp>
        <p:sp>
          <p:nvSpPr>
            <p:cNvPr id="229" name="Google Shape;229;g267ea6cf430_0_27"/>
            <p:cNvSpPr txBox="1"/>
            <p:nvPr/>
          </p:nvSpPr>
          <p:spPr>
            <a:xfrm>
              <a:off x="2285740"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A1E"/>
                  </a:solidFill>
                  <a:latin typeface="Roboto"/>
                  <a:ea typeface="Roboto"/>
                  <a:cs typeface="Roboto"/>
                  <a:sym typeface="Roboto"/>
                </a:rPr>
                <a:t>2</a:t>
              </a:r>
              <a:endParaRPr sz="800" b="1">
                <a:solidFill>
                  <a:srgbClr val="A72A1E"/>
                </a:solidFill>
                <a:latin typeface="Roboto"/>
                <a:ea typeface="Roboto"/>
                <a:cs typeface="Roboto"/>
                <a:sym typeface="Roboto"/>
              </a:endParaRPr>
            </a:p>
          </p:txBody>
        </p:sp>
      </p:grpSp>
      <p:grpSp>
        <p:nvGrpSpPr>
          <p:cNvPr id="230" name="Google Shape;230;g267ea6cf430_0_27"/>
          <p:cNvGrpSpPr/>
          <p:nvPr/>
        </p:nvGrpSpPr>
        <p:grpSpPr>
          <a:xfrm>
            <a:off x="3178034" y="1034110"/>
            <a:ext cx="1359902" cy="1897974"/>
            <a:chOff x="3178034" y="1948510"/>
            <a:chExt cx="1359902" cy="1897974"/>
          </a:xfrm>
        </p:grpSpPr>
        <p:sp>
          <p:nvSpPr>
            <p:cNvPr id="231" name="Google Shape;231;g267ea6cf430_0_27"/>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267ea6cf430_0_27"/>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858585"/>
                  </a:solidFill>
                  <a:latin typeface="Roboto"/>
                  <a:ea typeface="Roboto"/>
                  <a:cs typeface="Roboto"/>
                  <a:sym typeface="Roboto"/>
                </a:rPr>
                <a:t>Exploitation</a:t>
              </a:r>
              <a:endParaRPr sz="1000" b="1">
                <a:solidFill>
                  <a:srgbClr val="858585"/>
                </a:solidFill>
                <a:latin typeface="Roboto"/>
                <a:ea typeface="Roboto"/>
                <a:cs typeface="Roboto"/>
                <a:sym typeface="Roboto"/>
              </a:endParaRPr>
            </a:p>
          </p:txBody>
        </p:sp>
        <p:sp>
          <p:nvSpPr>
            <p:cNvPr id="233" name="Google Shape;233;g267ea6cf430_0_27"/>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858585"/>
                  </a:solidFill>
                  <a:latin typeface="Roboto"/>
                  <a:ea typeface="Roboto"/>
                  <a:cs typeface="Roboto"/>
                  <a:sym typeface="Roboto"/>
                </a:rPr>
                <a:t>Consultants follow manual approach of testing. Also, a complete risk assessment is carried out on the scoped application to identify the various attacks and vulnerabilities which exist in the application.</a:t>
              </a:r>
              <a:endParaRPr sz="800">
                <a:solidFill>
                  <a:srgbClr val="858585"/>
                </a:solidFill>
                <a:latin typeface="Roboto"/>
                <a:ea typeface="Roboto"/>
                <a:cs typeface="Roboto"/>
                <a:sym typeface="Roboto"/>
              </a:endParaRPr>
            </a:p>
          </p:txBody>
        </p:sp>
        <p:sp>
          <p:nvSpPr>
            <p:cNvPr id="234" name="Google Shape;234;g267ea6cf430_0_27"/>
            <p:cNvSpPr txBox="1"/>
            <p:nvPr/>
          </p:nvSpPr>
          <p:spPr>
            <a:xfrm>
              <a:off x="3639577"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858585"/>
                  </a:solidFill>
                  <a:latin typeface="Roboto"/>
                  <a:ea typeface="Roboto"/>
                  <a:cs typeface="Roboto"/>
                  <a:sym typeface="Roboto"/>
                </a:rPr>
                <a:t>3 - 5</a:t>
              </a:r>
              <a:endParaRPr sz="800" b="1">
                <a:solidFill>
                  <a:srgbClr val="858585"/>
                </a:solidFill>
                <a:latin typeface="Roboto"/>
                <a:ea typeface="Roboto"/>
                <a:cs typeface="Roboto"/>
                <a:sym typeface="Roboto"/>
              </a:endParaRPr>
            </a:p>
          </p:txBody>
        </p:sp>
      </p:grpSp>
      <p:grpSp>
        <p:nvGrpSpPr>
          <p:cNvPr id="235" name="Google Shape;235;g267ea6cf430_0_27"/>
          <p:cNvGrpSpPr/>
          <p:nvPr/>
        </p:nvGrpSpPr>
        <p:grpSpPr>
          <a:xfrm>
            <a:off x="4557650" y="1034110"/>
            <a:ext cx="1310403" cy="1897975"/>
            <a:chOff x="4557650" y="1948510"/>
            <a:chExt cx="1310403" cy="1897975"/>
          </a:xfrm>
        </p:grpSpPr>
        <p:sp>
          <p:nvSpPr>
            <p:cNvPr id="236" name="Google Shape;236;g267ea6cf430_0_27"/>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g267ea6cf430_0_27"/>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858585"/>
                  </a:solidFill>
                  <a:latin typeface="Roboto"/>
                  <a:ea typeface="Roboto"/>
                  <a:cs typeface="Roboto"/>
                  <a:sym typeface="Roboto"/>
                </a:rPr>
                <a:t>Verification &amp; report</a:t>
              </a:r>
              <a:endParaRPr sz="1000" b="1">
                <a:solidFill>
                  <a:srgbClr val="858585"/>
                </a:solidFill>
                <a:latin typeface="Roboto"/>
                <a:ea typeface="Roboto"/>
                <a:cs typeface="Roboto"/>
                <a:sym typeface="Roboto"/>
              </a:endParaRPr>
            </a:p>
          </p:txBody>
        </p:sp>
        <p:sp>
          <p:nvSpPr>
            <p:cNvPr id="238" name="Google Shape;238;g267ea6cf430_0_27"/>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858585"/>
                  </a:solidFill>
                  <a:latin typeface="Roboto"/>
                  <a:ea typeface="Roboto"/>
                  <a:cs typeface="Roboto"/>
                  <a:sym typeface="Roboto"/>
                </a:rPr>
                <a:t>CTO &amp; SME will validate the documentation review findings, vulnerability scanning findings and manual test findings before sharing 1st report with customer.</a:t>
              </a:r>
              <a:endParaRPr sz="800">
                <a:solidFill>
                  <a:srgbClr val="858585"/>
                </a:solidFill>
                <a:latin typeface="Roboto"/>
                <a:ea typeface="Roboto"/>
                <a:cs typeface="Roboto"/>
                <a:sym typeface="Roboto"/>
              </a:endParaRPr>
            </a:p>
          </p:txBody>
        </p:sp>
        <p:sp>
          <p:nvSpPr>
            <p:cNvPr id="239" name="Google Shape;239;g267ea6cf430_0_27"/>
            <p:cNvSpPr txBox="1"/>
            <p:nvPr/>
          </p:nvSpPr>
          <p:spPr>
            <a:xfrm>
              <a:off x="4994453"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858585"/>
                  </a:solidFill>
                  <a:latin typeface="Roboto"/>
                  <a:ea typeface="Roboto"/>
                  <a:cs typeface="Roboto"/>
                  <a:sym typeface="Roboto"/>
                </a:rPr>
                <a:t>2 - 3</a:t>
              </a:r>
              <a:endParaRPr sz="800" b="1">
                <a:solidFill>
                  <a:srgbClr val="858585"/>
                </a:solidFill>
                <a:latin typeface="Roboto"/>
                <a:ea typeface="Roboto"/>
                <a:cs typeface="Roboto"/>
                <a:sym typeface="Roboto"/>
              </a:endParaRPr>
            </a:p>
          </p:txBody>
        </p:sp>
      </p:grpSp>
      <p:grpSp>
        <p:nvGrpSpPr>
          <p:cNvPr id="240" name="Google Shape;240;g267ea6cf430_0_27"/>
          <p:cNvGrpSpPr/>
          <p:nvPr/>
        </p:nvGrpSpPr>
        <p:grpSpPr>
          <a:xfrm>
            <a:off x="5887800" y="1034110"/>
            <a:ext cx="1359905" cy="1897975"/>
            <a:chOff x="5887800" y="1948510"/>
            <a:chExt cx="1359905" cy="1897975"/>
          </a:xfrm>
        </p:grpSpPr>
        <p:sp>
          <p:nvSpPr>
            <p:cNvPr id="241" name="Google Shape;241;g267ea6cf430_0_27"/>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267ea6cf430_0_27"/>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858585"/>
                  </a:solidFill>
                  <a:latin typeface="Roboto"/>
                  <a:ea typeface="Roboto"/>
                  <a:cs typeface="Roboto"/>
                  <a:sym typeface="Roboto"/>
                </a:rPr>
                <a:t>Revalidation</a:t>
              </a:r>
              <a:endParaRPr sz="1000" b="1">
                <a:solidFill>
                  <a:srgbClr val="858585"/>
                </a:solidFill>
                <a:latin typeface="Roboto"/>
                <a:ea typeface="Roboto"/>
                <a:cs typeface="Roboto"/>
                <a:sym typeface="Roboto"/>
              </a:endParaRPr>
            </a:p>
          </p:txBody>
        </p:sp>
        <p:sp>
          <p:nvSpPr>
            <p:cNvPr id="243" name="Google Shape;243;g267ea6cf430_0_27"/>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858585"/>
                  </a:solidFill>
                  <a:latin typeface="Roboto"/>
                  <a:ea typeface="Roboto"/>
                  <a:cs typeface="Roboto"/>
                  <a:sym typeface="Roboto"/>
                </a:rPr>
                <a:t>Consultant verify if the mitigation implemented for the reported vulnerabilities by the customer Technologies development team are correct and the vulnerabilities cannot be further exploited, and revalidation report shared with customer</a:t>
              </a:r>
              <a:endParaRPr sz="800">
                <a:solidFill>
                  <a:srgbClr val="858585"/>
                </a:solidFill>
                <a:latin typeface="Roboto"/>
                <a:ea typeface="Roboto"/>
                <a:cs typeface="Roboto"/>
                <a:sym typeface="Roboto"/>
              </a:endParaRPr>
            </a:p>
          </p:txBody>
        </p:sp>
        <p:sp>
          <p:nvSpPr>
            <p:cNvPr id="244" name="Google Shape;244;g267ea6cf430_0_27"/>
            <p:cNvSpPr txBox="1"/>
            <p:nvPr/>
          </p:nvSpPr>
          <p:spPr>
            <a:xfrm>
              <a:off x="6349356"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858585"/>
                  </a:solidFill>
                  <a:latin typeface="Roboto"/>
                  <a:ea typeface="Roboto"/>
                  <a:cs typeface="Roboto"/>
                  <a:sym typeface="Roboto"/>
                </a:rPr>
                <a:t>5</a:t>
              </a:r>
              <a:endParaRPr sz="800" b="1">
                <a:solidFill>
                  <a:srgbClr val="858585"/>
                </a:solidFill>
                <a:latin typeface="Roboto"/>
                <a:ea typeface="Roboto"/>
                <a:cs typeface="Roboto"/>
                <a:sym typeface="Roboto"/>
              </a:endParaRPr>
            </a:p>
          </p:txBody>
        </p:sp>
      </p:grpSp>
      <p:grpSp>
        <p:nvGrpSpPr>
          <p:cNvPr id="245" name="Google Shape;245;g267ea6cf430_0_27"/>
          <p:cNvGrpSpPr/>
          <p:nvPr/>
        </p:nvGrpSpPr>
        <p:grpSpPr>
          <a:xfrm>
            <a:off x="7264213" y="1034110"/>
            <a:ext cx="1359905" cy="1897975"/>
            <a:chOff x="7264213" y="1948510"/>
            <a:chExt cx="1359905" cy="1897975"/>
          </a:xfrm>
        </p:grpSpPr>
        <p:sp>
          <p:nvSpPr>
            <p:cNvPr id="246" name="Google Shape;246;g267ea6cf430_0_27"/>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267ea6cf430_0_27"/>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rgbClr val="858585"/>
                  </a:solidFill>
                  <a:latin typeface="Roboto"/>
                  <a:ea typeface="Roboto"/>
                  <a:cs typeface="Roboto"/>
                  <a:sym typeface="Roboto"/>
                </a:rPr>
                <a:t>Close &amp; final report</a:t>
              </a:r>
              <a:endParaRPr sz="1000" b="1">
                <a:solidFill>
                  <a:srgbClr val="858585"/>
                </a:solidFill>
                <a:latin typeface="Roboto"/>
                <a:ea typeface="Roboto"/>
                <a:cs typeface="Roboto"/>
                <a:sym typeface="Roboto"/>
              </a:endParaRPr>
            </a:p>
          </p:txBody>
        </p:sp>
        <p:sp>
          <p:nvSpPr>
            <p:cNvPr id="248" name="Google Shape;248;g267ea6cf430_0_27"/>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rgbClr val="858585"/>
                  </a:solidFill>
                  <a:latin typeface="Roboto"/>
                  <a:ea typeface="Roboto"/>
                  <a:cs typeface="Roboto"/>
                  <a:sym typeface="Roboto"/>
                </a:rPr>
                <a:t>Post completion of revalidation and closure of reported vulnerabilities the final report as part of deliverables will be shared and sign-off taken from customer to close the project.</a:t>
              </a:r>
              <a:endParaRPr sz="800">
                <a:solidFill>
                  <a:srgbClr val="858585"/>
                </a:solidFill>
                <a:latin typeface="Roboto"/>
                <a:ea typeface="Roboto"/>
                <a:cs typeface="Roboto"/>
                <a:sym typeface="Roboto"/>
              </a:endParaRPr>
            </a:p>
          </p:txBody>
        </p:sp>
        <p:sp>
          <p:nvSpPr>
            <p:cNvPr id="249" name="Google Shape;249;g267ea6cf430_0_27"/>
            <p:cNvSpPr txBox="1"/>
            <p:nvPr/>
          </p:nvSpPr>
          <p:spPr>
            <a:xfrm>
              <a:off x="7725768" y="2109685"/>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858585"/>
                  </a:solidFill>
                  <a:latin typeface="Roboto"/>
                  <a:ea typeface="Roboto"/>
                  <a:cs typeface="Roboto"/>
                  <a:sym typeface="Roboto"/>
                </a:rPr>
                <a:t>2</a:t>
              </a:r>
              <a:endParaRPr sz="800" b="1">
                <a:solidFill>
                  <a:srgbClr val="858585"/>
                </a:solidFill>
                <a:latin typeface="Roboto"/>
                <a:ea typeface="Roboto"/>
                <a:cs typeface="Roboto"/>
                <a:sym typeface="Roboto"/>
              </a:endParaRPr>
            </a:p>
          </p:txBody>
        </p:sp>
      </p:grpSp>
      <p:sp>
        <p:nvSpPr>
          <p:cNvPr id="250" name="Google Shape;250;g267ea6cf430_0_27"/>
          <p:cNvSpPr/>
          <p:nvPr/>
        </p:nvSpPr>
        <p:spPr>
          <a:xfrm>
            <a:off x="3004357" y="13373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267ea6cf430_0_27"/>
          <p:cNvSpPr/>
          <p:nvPr/>
        </p:nvSpPr>
        <p:spPr>
          <a:xfrm>
            <a:off x="4358720" y="13373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267ea6cf430_0_27"/>
          <p:cNvSpPr/>
          <p:nvPr/>
        </p:nvSpPr>
        <p:spPr>
          <a:xfrm>
            <a:off x="5713595" y="13373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267ea6cf430_0_27"/>
          <p:cNvSpPr/>
          <p:nvPr/>
        </p:nvSpPr>
        <p:spPr>
          <a:xfrm>
            <a:off x="7079257" y="1337335"/>
            <a:ext cx="353400" cy="36900"/>
          </a:xfrm>
          <a:prstGeom prst="roundRect">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g267ea6cf430_0_27"/>
          <p:cNvSpPr txBox="1"/>
          <p:nvPr/>
        </p:nvSpPr>
        <p:spPr>
          <a:xfrm>
            <a:off x="581800" y="4116175"/>
            <a:ext cx="7517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i="1">
                <a:latin typeface="Calibri"/>
                <a:ea typeface="Calibri"/>
                <a:cs typeface="Calibri"/>
                <a:sym typeface="Calibri"/>
              </a:rPr>
              <a:t>Notes:</a:t>
            </a:r>
            <a:r>
              <a:rPr lang="en" sz="900" i="1">
                <a:latin typeface="Calibri"/>
                <a:ea typeface="Calibri"/>
                <a:cs typeface="Calibri"/>
                <a:sym typeface="Calibri"/>
              </a:rPr>
              <a:t> </a:t>
            </a:r>
            <a:endParaRPr sz="900" i="1">
              <a:latin typeface="Calibri"/>
              <a:ea typeface="Calibri"/>
              <a:cs typeface="Calibri"/>
              <a:sym typeface="Calibri"/>
            </a:endParaRPr>
          </a:p>
          <a:p>
            <a:pPr marL="0" lvl="0" indent="0" algn="l" rtl="0">
              <a:spcBef>
                <a:spcPts val="0"/>
              </a:spcBef>
              <a:spcAft>
                <a:spcPts val="0"/>
              </a:spcAft>
              <a:buNone/>
            </a:pPr>
            <a:r>
              <a:rPr lang="en" sz="900" i="1">
                <a:latin typeface="Calibri"/>
                <a:ea typeface="Calibri"/>
                <a:cs typeface="Calibri"/>
                <a:sym typeface="Calibri"/>
              </a:rPr>
              <a:t>Duration is in # of days</a:t>
            </a:r>
            <a:endParaRPr sz="900" i="1">
              <a:latin typeface="Calibri"/>
              <a:ea typeface="Calibri"/>
              <a:cs typeface="Calibri"/>
              <a:sym typeface="Calibri"/>
            </a:endParaRPr>
          </a:p>
          <a:p>
            <a:pPr marL="0" lvl="0" indent="0" algn="l" rtl="0">
              <a:spcBef>
                <a:spcPts val="0"/>
              </a:spcBef>
              <a:spcAft>
                <a:spcPts val="0"/>
              </a:spcAft>
              <a:buNone/>
            </a:pPr>
            <a:r>
              <a:rPr lang="en" sz="900" i="1">
                <a:latin typeface="Calibri"/>
                <a:ea typeface="Calibri"/>
                <a:cs typeface="Calibri"/>
                <a:sym typeface="Calibri"/>
              </a:rPr>
              <a:t>Timeline is for each application with 1 person actively working</a:t>
            </a:r>
            <a:endParaRPr sz="900" i="1">
              <a:latin typeface="Calibri"/>
              <a:ea typeface="Calibri"/>
              <a:cs typeface="Calibri"/>
              <a:sym typeface="Calibri"/>
            </a:endParaRPr>
          </a:p>
          <a:p>
            <a:pPr marL="0" lvl="0" indent="0" algn="l" rtl="0">
              <a:spcBef>
                <a:spcPts val="0"/>
              </a:spcBef>
              <a:spcAft>
                <a:spcPts val="0"/>
              </a:spcAft>
              <a:buNone/>
            </a:pPr>
            <a:r>
              <a:rPr lang="en" sz="900" i="1">
                <a:latin typeface="Calibri"/>
                <a:ea typeface="Calibri"/>
                <a:cs typeface="Calibri"/>
                <a:sym typeface="Calibri"/>
              </a:rPr>
              <a:t>Some systems or apps may take lesser or longer depending on the complications</a:t>
            </a:r>
            <a:endParaRPr sz="900" i="1">
              <a:latin typeface="Calibri"/>
              <a:ea typeface="Calibri"/>
              <a:cs typeface="Calibri"/>
              <a:sym typeface="Calibri"/>
            </a:endParaRPr>
          </a:p>
          <a:p>
            <a:pPr marL="0" lvl="0" indent="0" algn="l" rtl="0">
              <a:spcBef>
                <a:spcPts val="0"/>
              </a:spcBef>
              <a:spcAft>
                <a:spcPts val="0"/>
              </a:spcAft>
              <a:buNone/>
            </a:pPr>
            <a:r>
              <a:rPr lang="en" sz="900" i="1">
                <a:latin typeface="Calibri"/>
                <a:ea typeface="Calibri"/>
                <a:cs typeface="Calibri"/>
                <a:sym typeface="Calibri"/>
              </a:rPr>
              <a:t>All the required dependencies need to be addressed prior to the task to meet the planned timeline</a:t>
            </a:r>
            <a:endParaRPr sz="900" i="1">
              <a:latin typeface="Calibri"/>
              <a:ea typeface="Calibri"/>
              <a:cs typeface="Calibri"/>
              <a:sym typeface="Calibri"/>
            </a:endParaRPr>
          </a:p>
        </p:txBody>
      </p:sp>
      <p:cxnSp>
        <p:nvCxnSpPr>
          <p:cNvPr id="255" name="Google Shape;255;g267ea6cf430_0_27"/>
          <p:cNvCxnSpPr/>
          <p:nvPr/>
        </p:nvCxnSpPr>
        <p:spPr>
          <a:xfrm>
            <a:off x="665975" y="4185275"/>
            <a:ext cx="5253000" cy="16800"/>
          </a:xfrm>
          <a:prstGeom prst="straightConnector1">
            <a:avLst/>
          </a:prstGeom>
          <a:noFill/>
          <a:ln w="9525" cap="flat" cmpd="sng">
            <a:solidFill>
              <a:schemeClr val="dk2"/>
            </a:solidFill>
            <a:prstDash val="solid"/>
            <a:round/>
            <a:headEnd type="none" w="med" len="med"/>
            <a:tailEnd type="none" w="med" len="med"/>
          </a:ln>
        </p:spPr>
      </p:cxnSp>
      <p:sp>
        <p:nvSpPr>
          <p:cNvPr id="256" name="Google Shape;256;g267ea6cf430_0_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67ea6cf430_0_32"/>
          <p:cNvSpPr txBox="1"/>
          <p:nvPr/>
        </p:nvSpPr>
        <p:spPr>
          <a:xfrm>
            <a:off x="164950" y="4228"/>
            <a:ext cx="449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Our experience - VAPT</a:t>
            </a:r>
            <a:endParaRPr sz="1600" b="0" i="0" u="none" strike="noStrike" cap="none">
              <a:solidFill>
                <a:srgbClr val="1AABE2"/>
              </a:solidFill>
              <a:latin typeface="Calibri"/>
              <a:ea typeface="Calibri"/>
              <a:cs typeface="Calibri"/>
              <a:sym typeface="Calibri"/>
            </a:endParaRPr>
          </a:p>
        </p:txBody>
      </p:sp>
      <p:sp>
        <p:nvSpPr>
          <p:cNvPr id="262" name="Google Shape;262;g267ea6cf430_0_32"/>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263" name="Google Shape;263;g267ea6cf430_0_32"/>
          <p:cNvSpPr txBox="1"/>
          <p:nvPr/>
        </p:nvSpPr>
        <p:spPr>
          <a:xfrm>
            <a:off x="175066" y="647198"/>
            <a:ext cx="4221300" cy="2511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0070C0"/>
                </a:solidFill>
                <a:latin typeface="Calibri"/>
                <a:ea typeface="Calibri"/>
                <a:cs typeface="Calibri"/>
                <a:sym typeface="Calibri"/>
              </a:rPr>
              <a:t>Client: </a:t>
            </a:r>
            <a:r>
              <a:rPr lang="en" sz="1200">
                <a:solidFill>
                  <a:srgbClr val="0070C0"/>
                </a:solidFill>
                <a:latin typeface="Calibri"/>
                <a:ea typeface="Calibri"/>
                <a:cs typeface="Calibri"/>
                <a:sym typeface="Calibri"/>
              </a:rPr>
              <a:t>Automobile commercial electric 3 wheeler manufacturer</a:t>
            </a:r>
            <a:endParaRPr sz="1200">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Arial"/>
              <a:buNone/>
            </a:pPr>
            <a:endParaRPr sz="1200">
              <a:solidFill>
                <a:srgbClr val="0070C0"/>
              </a:solidFill>
              <a:latin typeface="Calibri"/>
              <a:ea typeface="Calibri"/>
              <a:cs typeface="Calibri"/>
              <a:sym typeface="Calibri"/>
            </a:endParaRPr>
          </a:p>
          <a:p>
            <a:pPr marL="0" lvl="0" indent="0" algn="just" rtl="0">
              <a:lnSpc>
                <a:spcPct val="115000"/>
              </a:lnSpc>
              <a:spcBef>
                <a:spcPts val="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Objective: </a:t>
            </a:r>
            <a:r>
              <a:rPr lang="en" sz="1200">
                <a:solidFill>
                  <a:srgbClr val="595959"/>
                </a:solidFill>
                <a:latin typeface="Calibri"/>
                <a:ea typeface="Calibri"/>
                <a:cs typeface="Calibri"/>
                <a:sym typeface="Calibri"/>
              </a:rPr>
              <a:t>Identify security gaps in publicly facing web applications and firewalls. </a:t>
            </a:r>
            <a:endParaRPr sz="1200">
              <a:solidFill>
                <a:srgbClr val="595959"/>
              </a:solidFill>
              <a:latin typeface="Calibri"/>
              <a:ea typeface="Calibri"/>
              <a:cs typeface="Calibri"/>
              <a:sym typeface="Calibri"/>
            </a:endParaRPr>
          </a:p>
          <a:p>
            <a:pPr marL="0" lvl="0" indent="0" algn="just" rtl="0">
              <a:spcBef>
                <a:spcPts val="120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Key activities performed:</a:t>
            </a:r>
            <a:endParaRPr sz="1200" b="1">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Penetration testing for web applications with both black box &amp; grey box approach.</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Penetration testing for public IP assigned to firewall</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Review of firewall rules &amp; propose improvements.</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Remediation guidance on how to improve security posture by resolving the security gaps</a:t>
            </a:r>
            <a:endParaRPr sz="1200">
              <a:solidFill>
                <a:srgbClr val="0070C0"/>
              </a:solidFill>
              <a:latin typeface="Calibri"/>
              <a:ea typeface="Calibri"/>
              <a:cs typeface="Calibri"/>
              <a:sym typeface="Calibri"/>
            </a:endParaRPr>
          </a:p>
        </p:txBody>
      </p:sp>
      <p:sp>
        <p:nvSpPr>
          <p:cNvPr id="264" name="Google Shape;264;g267ea6cf430_0_32"/>
          <p:cNvSpPr txBox="1"/>
          <p:nvPr/>
        </p:nvSpPr>
        <p:spPr>
          <a:xfrm>
            <a:off x="4664050" y="1894126"/>
            <a:ext cx="4221300" cy="2907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0070C0"/>
                </a:solidFill>
                <a:latin typeface="Calibri"/>
                <a:ea typeface="Calibri"/>
                <a:cs typeface="Calibri"/>
                <a:sym typeface="Calibri"/>
              </a:rPr>
              <a:t>Client: </a:t>
            </a:r>
            <a:r>
              <a:rPr lang="en" sz="1200">
                <a:solidFill>
                  <a:srgbClr val="0070C0"/>
                </a:solidFill>
                <a:latin typeface="Calibri"/>
                <a:ea typeface="Calibri"/>
                <a:cs typeface="Calibri"/>
                <a:sym typeface="Calibri"/>
              </a:rPr>
              <a:t>Software developer for fashion industry in SaaS model for designing, virtual showroom &amp; ERP</a:t>
            </a:r>
            <a:endParaRPr sz="1200">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Arial"/>
              <a:buNone/>
            </a:pPr>
            <a:endParaRPr sz="1200">
              <a:solidFill>
                <a:srgbClr val="0070C0"/>
              </a:solidFill>
              <a:latin typeface="Calibri"/>
              <a:ea typeface="Calibri"/>
              <a:cs typeface="Calibri"/>
              <a:sym typeface="Calibri"/>
            </a:endParaRPr>
          </a:p>
          <a:p>
            <a:pPr marL="0" lvl="0" indent="0" algn="just" rtl="0">
              <a:lnSpc>
                <a:spcPct val="115000"/>
              </a:lnSpc>
              <a:spcBef>
                <a:spcPts val="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Objective: </a:t>
            </a:r>
            <a:r>
              <a:rPr lang="en" sz="1200">
                <a:solidFill>
                  <a:srgbClr val="595959"/>
                </a:solidFill>
                <a:latin typeface="Calibri"/>
                <a:ea typeface="Calibri"/>
                <a:cs typeface="Calibri"/>
                <a:sym typeface="Calibri"/>
              </a:rPr>
              <a:t>Compliance requirement to align security levels with end customers business requirements</a:t>
            </a:r>
            <a:endParaRPr sz="1200">
              <a:solidFill>
                <a:srgbClr val="595959"/>
              </a:solidFill>
              <a:latin typeface="Calibri"/>
              <a:ea typeface="Calibri"/>
              <a:cs typeface="Calibri"/>
              <a:sym typeface="Calibri"/>
            </a:endParaRPr>
          </a:p>
          <a:p>
            <a:pPr marL="0" lvl="0" indent="0" algn="just" rtl="0">
              <a:spcBef>
                <a:spcPts val="120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Key activities performed:</a:t>
            </a:r>
            <a:endParaRPr sz="1200" b="1">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SaaS based application penetration testing with black and grey box approach.</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VAPT for backend Azure cloud based server infrastructure.</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Penetration testing for public IP (the server has private and public both access)</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Remediation guidance on how to improve security posture by resolving the security gaps</a:t>
            </a:r>
            <a:endParaRPr sz="1200">
              <a:solidFill>
                <a:srgbClr val="595959"/>
              </a:solidFill>
              <a:latin typeface="Calibri"/>
              <a:ea typeface="Calibri"/>
              <a:cs typeface="Calibri"/>
              <a:sym typeface="Calibri"/>
            </a:endParaRPr>
          </a:p>
        </p:txBody>
      </p:sp>
      <p:sp>
        <p:nvSpPr>
          <p:cNvPr id="265" name="Google Shape;265;g267ea6cf430_0_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74295f21ae_0_880"/>
          <p:cNvSpPr txBox="1"/>
          <p:nvPr/>
        </p:nvSpPr>
        <p:spPr>
          <a:xfrm>
            <a:off x="164950" y="4228"/>
            <a:ext cx="449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Our experience - VAPT</a:t>
            </a:r>
            <a:endParaRPr sz="1600" b="0" i="0" u="none" strike="noStrike" cap="none">
              <a:solidFill>
                <a:srgbClr val="1AABE2"/>
              </a:solidFill>
              <a:latin typeface="Calibri"/>
              <a:ea typeface="Calibri"/>
              <a:cs typeface="Calibri"/>
              <a:sym typeface="Calibri"/>
            </a:endParaRPr>
          </a:p>
        </p:txBody>
      </p:sp>
      <p:sp>
        <p:nvSpPr>
          <p:cNvPr id="271" name="Google Shape;271;g274295f21ae_0_880"/>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272" name="Google Shape;272;g274295f21ae_0_880"/>
          <p:cNvSpPr txBox="1"/>
          <p:nvPr/>
        </p:nvSpPr>
        <p:spPr>
          <a:xfrm>
            <a:off x="170343" y="647200"/>
            <a:ext cx="4221300" cy="2836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0070C0"/>
                </a:solidFill>
                <a:latin typeface="Calibri"/>
                <a:ea typeface="Calibri"/>
                <a:cs typeface="Calibri"/>
                <a:sym typeface="Calibri"/>
              </a:rPr>
              <a:t>Client: </a:t>
            </a:r>
            <a:r>
              <a:rPr lang="en" sz="1200">
                <a:solidFill>
                  <a:srgbClr val="0070C0"/>
                </a:solidFill>
                <a:latin typeface="Calibri"/>
                <a:ea typeface="Calibri"/>
                <a:cs typeface="Calibri"/>
                <a:sym typeface="Calibri"/>
              </a:rPr>
              <a:t>Software development company for government sector</a:t>
            </a:r>
            <a:endParaRPr sz="1200">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Arial"/>
              <a:buNone/>
            </a:pPr>
            <a:endParaRPr sz="1200">
              <a:solidFill>
                <a:srgbClr val="0070C0"/>
              </a:solidFill>
              <a:latin typeface="Calibri"/>
              <a:ea typeface="Calibri"/>
              <a:cs typeface="Calibri"/>
              <a:sym typeface="Calibri"/>
            </a:endParaRPr>
          </a:p>
          <a:p>
            <a:pPr marL="0" lvl="0" indent="0" algn="just" rtl="0">
              <a:lnSpc>
                <a:spcPct val="115000"/>
              </a:lnSpc>
              <a:spcBef>
                <a:spcPts val="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Objective: </a:t>
            </a:r>
            <a:r>
              <a:rPr lang="en" sz="1200">
                <a:solidFill>
                  <a:srgbClr val="595959"/>
                </a:solidFill>
                <a:latin typeface="Calibri"/>
                <a:ea typeface="Calibri"/>
                <a:cs typeface="Calibri"/>
                <a:sym typeface="Calibri"/>
              </a:rPr>
              <a:t>Customer required a security certification for the product can be moved into production as per government requirements </a:t>
            </a:r>
            <a:endParaRPr sz="1200">
              <a:solidFill>
                <a:srgbClr val="595959"/>
              </a:solidFill>
              <a:latin typeface="Calibri"/>
              <a:ea typeface="Calibri"/>
              <a:cs typeface="Calibri"/>
              <a:sym typeface="Calibri"/>
            </a:endParaRPr>
          </a:p>
          <a:p>
            <a:pPr marL="0" lvl="0" indent="0" algn="just" rtl="0">
              <a:spcBef>
                <a:spcPts val="120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Key activities performed:</a:t>
            </a:r>
            <a:endParaRPr sz="1200" b="1">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Grey box penetration testing for 4 web applications for 4 separate government departments.</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Covered 3 applications of state government &amp; 1 application for central government</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Internal VAPT for 10 servers </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Remediation guidance on how to improve security posture by resolving the security gaps</a:t>
            </a:r>
            <a:endParaRPr sz="1200">
              <a:solidFill>
                <a:srgbClr val="595959"/>
              </a:solidFill>
              <a:latin typeface="Calibri"/>
              <a:ea typeface="Calibri"/>
              <a:cs typeface="Calibri"/>
              <a:sym typeface="Calibri"/>
            </a:endParaRPr>
          </a:p>
        </p:txBody>
      </p:sp>
      <p:sp>
        <p:nvSpPr>
          <p:cNvPr id="273" name="Google Shape;273;g274295f21ae_0_880"/>
          <p:cNvSpPr txBox="1"/>
          <p:nvPr/>
        </p:nvSpPr>
        <p:spPr>
          <a:xfrm>
            <a:off x="4664050" y="1894126"/>
            <a:ext cx="4221300" cy="2907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0070C0"/>
                </a:solidFill>
                <a:latin typeface="Calibri"/>
                <a:ea typeface="Calibri"/>
                <a:cs typeface="Calibri"/>
                <a:sym typeface="Calibri"/>
              </a:rPr>
              <a:t>Client: </a:t>
            </a:r>
            <a:r>
              <a:rPr lang="en" sz="1200">
                <a:solidFill>
                  <a:srgbClr val="0070C0"/>
                </a:solidFill>
                <a:latin typeface="Calibri"/>
                <a:ea typeface="Calibri"/>
                <a:cs typeface="Calibri"/>
                <a:sym typeface="Calibri"/>
              </a:rPr>
              <a:t>IT services company compliance requirement</a:t>
            </a:r>
            <a:endParaRPr sz="1200">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Arial"/>
              <a:buNone/>
            </a:pPr>
            <a:endParaRPr sz="1200">
              <a:solidFill>
                <a:srgbClr val="0070C0"/>
              </a:solidFill>
              <a:latin typeface="Calibri"/>
              <a:ea typeface="Calibri"/>
              <a:cs typeface="Calibri"/>
              <a:sym typeface="Calibri"/>
            </a:endParaRPr>
          </a:p>
          <a:p>
            <a:pPr marL="0" lvl="0" indent="0" algn="just" rtl="0">
              <a:lnSpc>
                <a:spcPct val="115000"/>
              </a:lnSpc>
              <a:spcBef>
                <a:spcPts val="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Objective: </a:t>
            </a:r>
            <a:r>
              <a:rPr lang="en" sz="1200">
                <a:solidFill>
                  <a:srgbClr val="595959"/>
                </a:solidFill>
                <a:latin typeface="Calibri"/>
                <a:ea typeface="Calibri"/>
                <a:cs typeface="Calibri"/>
                <a:sym typeface="Calibri"/>
              </a:rPr>
              <a:t>To meet the compliance requirements for end customer as per their agreement &amp; safeguard from penalties due to non- compliance.</a:t>
            </a:r>
            <a:endParaRPr sz="1200">
              <a:solidFill>
                <a:srgbClr val="595959"/>
              </a:solidFill>
              <a:latin typeface="Calibri"/>
              <a:ea typeface="Calibri"/>
              <a:cs typeface="Calibri"/>
              <a:sym typeface="Calibri"/>
            </a:endParaRPr>
          </a:p>
          <a:p>
            <a:pPr marL="0" lvl="0" indent="0" algn="just" rtl="0">
              <a:spcBef>
                <a:spcPts val="1200"/>
              </a:spcBef>
              <a:spcAft>
                <a:spcPts val="0"/>
              </a:spcAft>
              <a:buClr>
                <a:srgbClr val="000000"/>
              </a:buClr>
              <a:buSzPts val="1200"/>
              <a:buFont typeface="Arial"/>
              <a:buNone/>
            </a:pPr>
            <a:r>
              <a:rPr lang="en" sz="1200" b="1">
                <a:solidFill>
                  <a:srgbClr val="595959"/>
                </a:solidFill>
                <a:latin typeface="Calibri"/>
                <a:ea typeface="Calibri"/>
                <a:cs typeface="Calibri"/>
                <a:sym typeface="Calibri"/>
              </a:rPr>
              <a:t>Key activities performed:</a:t>
            </a:r>
            <a:endParaRPr sz="1200" b="1">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53 laptops vulnerability assessment </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53 laptops configuration review as per CIS benchmark</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External penetration testing for 7 public IPs combining firewall, VPN, Cisco access point and external ticketing tool</a:t>
            </a:r>
            <a:endParaRPr sz="1200">
              <a:solidFill>
                <a:srgbClr val="595959"/>
              </a:solidFill>
              <a:latin typeface="Calibri"/>
              <a:ea typeface="Calibri"/>
              <a:cs typeface="Calibri"/>
              <a:sym typeface="Calibri"/>
            </a:endParaRPr>
          </a:p>
          <a:p>
            <a:pPr marL="314325" lvl="0" indent="-304800" algn="just" rtl="0">
              <a:spcBef>
                <a:spcPts val="0"/>
              </a:spcBef>
              <a:spcAft>
                <a:spcPts val="0"/>
              </a:spcAft>
              <a:buClr>
                <a:srgbClr val="595959"/>
              </a:buClr>
              <a:buSzPts val="1200"/>
              <a:buFont typeface="Calibri"/>
              <a:buChar char="●"/>
            </a:pPr>
            <a:r>
              <a:rPr lang="en" sz="1200">
                <a:solidFill>
                  <a:srgbClr val="595959"/>
                </a:solidFill>
                <a:latin typeface="Calibri"/>
                <a:ea typeface="Calibri"/>
                <a:cs typeface="Calibri"/>
                <a:sym typeface="Calibri"/>
              </a:rPr>
              <a:t>Remediation guidance on how to improve security posture by resolving the security gaps</a:t>
            </a:r>
            <a:endParaRPr sz="1200">
              <a:solidFill>
                <a:srgbClr val="595959"/>
              </a:solidFill>
              <a:latin typeface="Calibri"/>
              <a:ea typeface="Calibri"/>
              <a:cs typeface="Calibri"/>
              <a:sym typeface="Calibri"/>
            </a:endParaRPr>
          </a:p>
        </p:txBody>
      </p:sp>
      <p:sp>
        <p:nvSpPr>
          <p:cNvPr id="274" name="Google Shape;274;g274295f21ae_0_88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6de725ee6a_0_472"/>
          <p:cNvSpPr txBox="1"/>
          <p:nvPr/>
        </p:nvSpPr>
        <p:spPr>
          <a:xfrm>
            <a:off x="2171375" y="3525275"/>
            <a:ext cx="5988900" cy="1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latin typeface="Calibri"/>
                <a:ea typeface="Calibri"/>
                <a:cs typeface="Calibri"/>
                <a:sym typeface="Calibri"/>
              </a:rPr>
              <a:t>Kamalesh Kumar </a:t>
            </a:r>
            <a:r>
              <a:rPr lang="en" sz="1100">
                <a:latin typeface="Calibri"/>
                <a:ea typeface="Calibri"/>
                <a:cs typeface="Calibri"/>
                <a:sym typeface="Calibri"/>
              </a:rPr>
              <a:t>| Active Directory VAPT methodologies and tools. | Reverse Engineering | Malware Analysis methodology and tools | Manual assessment of web applications and exploiting web application vulnerabilities | Writing exploit scripts and POCs | Red Teaming, Penetration testing | Experienced in boot to root style CTFs | escalating privileges after getting a foothold in Windows and Linux machines. </a:t>
            </a:r>
            <a:endParaRPr sz="1100">
              <a:latin typeface="Calibri"/>
              <a:ea typeface="Calibri"/>
              <a:cs typeface="Calibri"/>
              <a:sym typeface="Calibri"/>
            </a:endParaRPr>
          </a:p>
        </p:txBody>
      </p:sp>
      <p:sp>
        <p:nvSpPr>
          <p:cNvPr id="280" name="Google Shape;280;g26de725ee6a_0_472"/>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Meet the team</a:t>
            </a:r>
            <a:endParaRPr sz="2800" b="0" i="0" u="none" strike="noStrike" cap="none">
              <a:solidFill>
                <a:srgbClr val="073763"/>
              </a:solidFill>
              <a:latin typeface="Calibri"/>
              <a:ea typeface="Calibri"/>
              <a:cs typeface="Calibri"/>
              <a:sym typeface="Calibri"/>
            </a:endParaRPr>
          </a:p>
        </p:txBody>
      </p:sp>
      <p:pic>
        <p:nvPicPr>
          <p:cNvPr id="281" name="Google Shape;281;g26de725ee6a_0_472"/>
          <p:cNvPicPr preferRelativeResize="0"/>
          <p:nvPr/>
        </p:nvPicPr>
        <p:blipFill rotWithShape="1">
          <a:blip r:embed="rId3">
            <a:alphaModFix/>
          </a:blip>
          <a:srcRect/>
          <a:stretch/>
        </p:blipFill>
        <p:spPr>
          <a:xfrm>
            <a:off x="710046" y="742163"/>
            <a:ext cx="898200" cy="898200"/>
          </a:xfrm>
          <a:prstGeom prst="ellipse">
            <a:avLst/>
          </a:prstGeom>
          <a:noFill/>
          <a:ln>
            <a:noFill/>
          </a:ln>
        </p:spPr>
      </p:pic>
      <p:sp>
        <p:nvSpPr>
          <p:cNvPr id="282" name="Google Shape;282;g26de725ee6a_0_472"/>
          <p:cNvSpPr txBox="1"/>
          <p:nvPr/>
        </p:nvSpPr>
        <p:spPr>
          <a:xfrm>
            <a:off x="710050" y="1428300"/>
            <a:ext cx="4839900" cy="6927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highlight>
                  <a:srgbClr val="FFFFFF"/>
                </a:highlight>
                <a:latin typeface="Calibri"/>
                <a:ea typeface="Calibri"/>
                <a:cs typeface="Calibri"/>
                <a:sym typeface="Calibri"/>
              </a:rPr>
              <a:t>Gaurav Kohli </a:t>
            </a:r>
            <a:r>
              <a:rPr lang="en" sz="1100">
                <a:highlight>
                  <a:srgbClr val="FFFFFF"/>
                </a:highlight>
                <a:latin typeface="Calibri"/>
                <a:ea typeface="Calibri"/>
                <a:cs typeface="Calibri"/>
                <a:sym typeface="Calibri"/>
              </a:rPr>
              <a:t>| Technology Architect expert in Application Modernisation, Cloud Cost Optimisation, Team Coaching, Solving Complex Problems | Java | Microservices | AWS | IaC |</a:t>
            </a:r>
            <a:endParaRPr sz="1100">
              <a:latin typeface="Calibri"/>
              <a:ea typeface="Calibri"/>
              <a:cs typeface="Calibri"/>
              <a:sym typeface="Calibri"/>
            </a:endParaRPr>
          </a:p>
        </p:txBody>
      </p:sp>
      <p:pic>
        <p:nvPicPr>
          <p:cNvPr id="283" name="Google Shape;283;g26de725ee6a_0_472"/>
          <p:cNvPicPr preferRelativeResize="0"/>
          <p:nvPr/>
        </p:nvPicPr>
        <p:blipFill rotWithShape="1">
          <a:blip r:embed="rId4">
            <a:alphaModFix/>
          </a:blip>
          <a:srcRect l="21272" r="10741" b="20609"/>
          <a:stretch/>
        </p:blipFill>
        <p:spPr>
          <a:xfrm>
            <a:off x="7040425" y="1376000"/>
            <a:ext cx="858750" cy="797300"/>
          </a:xfrm>
          <a:prstGeom prst="rect">
            <a:avLst/>
          </a:prstGeom>
          <a:noFill/>
          <a:ln>
            <a:noFill/>
          </a:ln>
        </p:spPr>
      </p:pic>
      <p:sp>
        <p:nvSpPr>
          <p:cNvPr id="284" name="Google Shape;284;g26de725ee6a_0_472"/>
          <p:cNvSpPr txBox="1"/>
          <p:nvPr/>
        </p:nvSpPr>
        <p:spPr>
          <a:xfrm>
            <a:off x="3384925" y="2178025"/>
            <a:ext cx="53859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b="1">
                <a:highlight>
                  <a:srgbClr val="FFFFFF"/>
                </a:highlight>
                <a:latin typeface="Calibri"/>
                <a:ea typeface="Calibri"/>
                <a:cs typeface="Calibri"/>
                <a:sym typeface="Calibri"/>
              </a:rPr>
              <a:t>Rakesh Kumar </a:t>
            </a:r>
            <a:r>
              <a:rPr lang="en" sz="1100">
                <a:highlight>
                  <a:srgbClr val="FFFFFF"/>
                </a:highlight>
                <a:latin typeface="Calibri"/>
                <a:ea typeface="Calibri"/>
                <a:cs typeface="Calibri"/>
                <a:sym typeface="Calibri"/>
              </a:rPr>
              <a:t>| </a:t>
            </a:r>
            <a:r>
              <a:rPr lang="en" sz="1100">
                <a:latin typeface="Calibri"/>
                <a:ea typeface="Calibri"/>
                <a:cs typeface="Calibri"/>
                <a:sym typeface="Calibri"/>
              </a:rPr>
              <a:t>Technology Architect in Security &amp; Infrastructure Modernisation | Well Cloud architecture review &amp; address architectural gaps | Cost optimization | Azure Security Engineer | M365 Security Administrator | Azure Network Engineer | AWS Solution Architect Professional | AWS Well Architect Reviewer | Certified AWS GEnerative AI</a:t>
            </a:r>
            <a:endParaRPr sz="1100">
              <a:latin typeface="Calibri"/>
              <a:ea typeface="Calibri"/>
              <a:cs typeface="Calibri"/>
              <a:sym typeface="Calibri"/>
            </a:endParaRPr>
          </a:p>
        </p:txBody>
      </p:sp>
      <p:sp>
        <p:nvSpPr>
          <p:cNvPr id="285" name="Google Shape;285;g26de725ee6a_0_47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15</a:t>
            </a:fld>
            <a:endParaRPr/>
          </a:p>
        </p:txBody>
      </p:sp>
      <p:pic>
        <p:nvPicPr>
          <p:cNvPr id="286" name="Google Shape;286;g26de725ee6a_0_472"/>
          <p:cNvPicPr preferRelativeResize="0"/>
          <p:nvPr/>
        </p:nvPicPr>
        <p:blipFill rotWithShape="1">
          <a:blip r:embed="rId5">
            <a:alphaModFix/>
          </a:blip>
          <a:srcRect l="10863" r="11260"/>
          <a:stretch/>
        </p:blipFill>
        <p:spPr>
          <a:xfrm>
            <a:off x="1263575" y="3408177"/>
            <a:ext cx="858749" cy="11636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0"/>
        <p:cNvGrpSpPr/>
        <p:nvPr/>
      </p:nvGrpSpPr>
      <p:grpSpPr>
        <a:xfrm>
          <a:off x="0" y="0"/>
          <a:ext cx="0" cy="0"/>
          <a:chOff x="0" y="0"/>
          <a:chExt cx="0" cy="0"/>
        </a:xfrm>
      </p:grpSpPr>
      <p:sp>
        <p:nvSpPr>
          <p:cNvPr id="291" name="Google Shape;291;p20"/>
          <p:cNvSpPr txBox="1">
            <a:spLocks noGrp="1"/>
          </p:cNvSpPr>
          <p:nvPr>
            <p:ph type="body" idx="1"/>
          </p:nvPr>
        </p:nvSpPr>
        <p:spPr>
          <a:xfrm>
            <a:off x="1036375" y="2081175"/>
            <a:ext cx="5298600" cy="65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400"/>
              </a:spcBef>
              <a:spcAft>
                <a:spcPts val="0"/>
              </a:spcAft>
              <a:buSzPts val="1800"/>
              <a:buNone/>
            </a:pPr>
            <a:r>
              <a:rPr lang="en" sz="1250">
                <a:solidFill>
                  <a:schemeClr val="lt1"/>
                </a:solidFill>
                <a:latin typeface="Calibri"/>
                <a:ea typeface="Calibri"/>
                <a:cs typeface="Calibri"/>
                <a:sym typeface="Calibri"/>
              </a:rPr>
              <a:t>Flairminds Software Pvt. Ltd. 11, Soormani, 163 D.P.Road, Aundh, Pune, opposite DAV School, 411007, India</a:t>
            </a:r>
            <a:endParaRPr>
              <a:solidFill>
                <a:schemeClr val="lt1"/>
              </a:solidFill>
              <a:latin typeface="Calibri"/>
              <a:ea typeface="Calibri"/>
              <a:cs typeface="Calibri"/>
              <a:sym typeface="Calibri"/>
            </a:endParaRPr>
          </a:p>
        </p:txBody>
      </p:sp>
      <p:sp>
        <p:nvSpPr>
          <p:cNvPr id="292" name="Google Shape;292;p20"/>
          <p:cNvSpPr txBox="1"/>
          <p:nvPr/>
        </p:nvSpPr>
        <p:spPr>
          <a:xfrm>
            <a:off x="311700" y="100563"/>
            <a:ext cx="6395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800" b="0" i="0" u="none" strike="noStrike" cap="none">
                <a:solidFill>
                  <a:srgbClr val="073763"/>
                </a:solidFill>
                <a:latin typeface="Calibri"/>
                <a:ea typeface="Calibri"/>
                <a:cs typeface="Calibri"/>
                <a:sym typeface="Calibri"/>
              </a:rPr>
              <a:t>Contact</a:t>
            </a:r>
            <a:endParaRPr sz="2800" b="0" i="0" u="none" strike="noStrike" cap="none">
              <a:solidFill>
                <a:srgbClr val="073763"/>
              </a:solidFill>
              <a:latin typeface="Calibri"/>
              <a:ea typeface="Calibri"/>
              <a:cs typeface="Calibri"/>
              <a:sym typeface="Calibri"/>
            </a:endParaRPr>
          </a:p>
        </p:txBody>
      </p:sp>
      <p:sp>
        <p:nvSpPr>
          <p:cNvPr id="293" name="Google Shape;293;p20"/>
          <p:cNvSpPr txBox="1"/>
          <p:nvPr/>
        </p:nvSpPr>
        <p:spPr>
          <a:xfrm>
            <a:off x="1437700" y="2880575"/>
            <a:ext cx="2144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Calibri"/>
                <a:ea typeface="Calibri"/>
                <a:cs typeface="Calibri"/>
                <a:sym typeface="Calibri"/>
              </a:rPr>
              <a:t>sales@flairminds.com</a:t>
            </a:r>
            <a:endParaRPr sz="1500" b="0" i="0" u="none" strike="noStrike" cap="none">
              <a:solidFill>
                <a:srgbClr val="000000"/>
              </a:solidFill>
              <a:latin typeface="Calibri"/>
              <a:ea typeface="Calibri"/>
              <a:cs typeface="Calibri"/>
              <a:sym typeface="Calibri"/>
            </a:endParaRPr>
          </a:p>
        </p:txBody>
      </p:sp>
      <p:pic>
        <p:nvPicPr>
          <p:cNvPr id="294" name="Google Shape;294;p20"/>
          <p:cNvPicPr preferRelativeResize="0"/>
          <p:nvPr/>
        </p:nvPicPr>
        <p:blipFill rotWithShape="1">
          <a:blip r:embed="rId3">
            <a:alphaModFix/>
          </a:blip>
          <a:srcRect l="6752" t="6750" r="7225" b="7469"/>
          <a:stretch/>
        </p:blipFill>
        <p:spPr>
          <a:xfrm>
            <a:off x="1036375" y="2880575"/>
            <a:ext cx="401325" cy="400200"/>
          </a:xfrm>
          <a:prstGeom prst="rect">
            <a:avLst/>
          </a:prstGeom>
          <a:noFill/>
          <a:ln>
            <a:noFill/>
          </a:ln>
        </p:spPr>
      </p:pic>
      <p:pic>
        <p:nvPicPr>
          <p:cNvPr id="295" name="Google Shape;295;p20"/>
          <p:cNvPicPr preferRelativeResize="0"/>
          <p:nvPr/>
        </p:nvPicPr>
        <p:blipFill rotWithShape="1">
          <a:blip r:embed="rId4">
            <a:alphaModFix/>
          </a:blip>
          <a:srcRect/>
          <a:stretch/>
        </p:blipFill>
        <p:spPr>
          <a:xfrm>
            <a:off x="3668550" y="2844425"/>
            <a:ext cx="401325" cy="416967"/>
          </a:xfrm>
          <a:prstGeom prst="rect">
            <a:avLst/>
          </a:prstGeom>
          <a:noFill/>
          <a:ln>
            <a:noFill/>
          </a:ln>
        </p:spPr>
      </p:pic>
      <p:sp>
        <p:nvSpPr>
          <p:cNvPr id="296" name="Google Shape;296;p20"/>
          <p:cNvSpPr txBox="1"/>
          <p:nvPr/>
        </p:nvSpPr>
        <p:spPr>
          <a:xfrm>
            <a:off x="4069875" y="2899775"/>
            <a:ext cx="2144100" cy="3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 sz="1250" b="0" i="0" u="none" strike="noStrike" cap="none">
                <a:solidFill>
                  <a:schemeClr val="lt1"/>
                </a:solidFill>
                <a:highlight>
                  <a:srgbClr val="FFFFFF"/>
                </a:highlight>
                <a:latin typeface="Calibri"/>
                <a:ea typeface="Calibri"/>
                <a:cs typeface="Calibri"/>
                <a:sym typeface="Calibri"/>
              </a:rPr>
              <a:t>+91 9967 650 472</a:t>
            </a:r>
            <a:endParaRPr sz="1700" b="0" i="0" u="none" strike="noStrike" cap="none">
              <a:solidFill>
                <a:schemeClr val="lt1"/>
              </a:solidFill>
              <a:latin typeface="Calibri"/>
              <a:ea typeface="Calibri"/>
              <a:cs typeface="Calibri"/>
              <a:sym typeface="Calibri"/>
            </a:endParaRPr>
          </a:p>
        </p:txBody>
      </p:sp>
      <p:sp>
        <p:nvSpPr>
          <p:cNvPr id="297" name="Google Shape;297;p20">
            <a:hlinkClick r:id="rId5"/>
          </p:cNvPr>
          <p:cNvSpPr txBox="1"/>
          <p:nvPr/>
        </p:nvSpPr>
        <p:spPr>
          <a:xfrm>
            <a:off x="6213975" y="2852825"/>
            <a:ext cx="15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FlairMinds</a:t>
            </a:r>
            <a:endParaRPr sz="1400" b="0" i="0" u="none" strike="noStrike" cap="none">
              <a:solidFill>
                <a:srgbClr val="000000"/>
              </a:solidFill>
              <a:latin typeface="Calibri"/>
              <a:ea typeface="Calibri"/>
              <a:cs typeface="Calibri"/>
              <a:sym typeface="Calibri"/>
            </a:endParaRPr>
          </a:p>
        </p:txBody>
      </p:sp>
      <p:pic>
        <p:nvPicPr>
          <p:cNvPr id="298" name="Google Shape;298;p20"/>
          <p:cNvPicPr preferRelativeResize="0"/>
          <p:nvPr/>
        </p:nvPicPr>
        <p:blipFill rotWithShape="1">
          <a:blip r:embed="rId6">
            <a:alphaModFix/>
          </a:blip>
          <a:srcRect/>
          <a:stretch/>
        </p:blipFill>
        <p:spPr>
          <a:xfrm>
            <a:off x="5812650" y="2852250"/>
            <a:ext cx="401325" cy="401325"/>
          </a:xfrm>
          <a:prstGeom prst="rect">
            <a:avLst/>
          </a:prstGeom>
          <a:noFill/>
          <a:ln>
            <a:noFill/>
          </a:ln>
        </p:spPr>
      </p:pic>
      <p:sp>
        <p:nvSpPr>
          <p:cNvPr id="299" name="Google Shape;299;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300" name="Google Shape;300;p20"/>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620176" y="1881919"/>
            <a:ext cx="3805800" cy="775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2800">
                <a:solidFill>
                  <a:schemeClr val="lt1"/>
                </a:solidFill>
                <a:latin typeface="Calibri"/>
                <a:ea typeface="Calibri"/>
                <a:cs typeface="Calibri"/>
                <a:sym typeface="Calibri"/>
              </a:rPr>
              <a:t>Content</a:t>
            </a:r>
            <a:endParaRPr sz="2800">
              <a:solidFill>
                <a:schemeClr val="lt1"/>
              </a:solidFill>
              <a:latin typeface="Calibri"/>
              <a:ea typeface="Calibri"/>
              <a:cs typeface="Calibri"/>
              <a:sym typeface="Calibri"/>
            </a:endParaRPr>
          </a:p>
        </p:txBody>
      </p:sp>
      <p:sp>
        <p:nvSpPr>
          <p:cNvPr id="69" name="Google Shape;69;p2"/>
          <p:cNvSpPr txBox="1"/>
          <p:nvPr/>
        </p:nvSpPr>
        <p:spPr>
          <a:xfrm>
            <a:off x="620176" y="2521394"/>
            <a:ext cx="4722000" cy="2047200"/>
          </a:xfrm>
          <a:prstGeom prst="rect">
            <a:avLst/>
          </a:prstGeom>
          <a:noFill/>
          <a:ln>
            <a:noFill/>
          </a:ln>
        </p:spPr>
        <p:txBody>
          <a:bodyPr spcFirstLastPara="1" wrap="square" lIns="91425" tIns="91425" rIns="91425" bIns="91425" anchor="t" anchorCtr="0">
            <a:spAutoFit/>
          </a:bodyPr>
          <a:lstStyle/>
          <a:p>
            <a:pPr marL="228600" marR="0" lvl="0" indent="-228600" algn="l" rtl="0">
              <a:lnSpc>
                <a:spcPct val="100000"/>
              </a:lnSpc>
              <a:spcBef>
                <a:spcPts val="600"/>
              </a:spcBef>
              <a:spcAft>
                <a:spcPts val="0"/>
              </a:spcAft>
              <a:buClr>
                <a:srgbClr val="000000"/>
              </a:buClr>
              <a:buSzPts val="1600"/>
              <a:buFont typeface="Arial"/>
              <a:buNone/>
            </a:pPr>
            <a:r>
              <a:rPr lang="en" sz="1600" b="1" i="0" u="none" strike="noStrike" cap="none">
                <a:solidFill>
                  <a:srgbClr val="000000"/>
                </a:solidFill>
                <a:latin typeface="Avenir"/>
                <a:ea typeface="Avenir"/>
                <a:cs typeface="Avenir"/>
                <a:sym typeface="Avenir"/>
              </a:rPr>
              <a:t>What is </a:t>
            </a:r>
            <a:r>
              <a:rPr lang="en" sz="1600" b="1">
                <a:latin typeface="Avenir"/>
                <a:ea typeface="Avenir"/>
                <a:cs typeface="Avenir"/>
                <a:sym typeface="Avenir"/>
              </a:rPr>
              <a:t>Sec</a:t>
            </a:r>
            <a:r>
              <a:rPr lang="en" sz="1600" b="1" i="0" u="none" strike="noStrike" cap="none">
                <a:solidFill>
                  <a:srgbClr val="000000"/>
                </a:solidFill>
                <a:latin typeface="Avenir"/>
                <a:ea typeface="Avenir"/>
                <a:cs typeface="Avenir"/>
                <a:sym typeface="Avenir"/>
              </a:rPr>
              <a:t>Ops?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a:solidFill>
                  <a:srgbClr val="000000"/>
                </a:solidFill>
                <a:latin typeface="Avenir"/>
                <a:ea typeface="Avenir"/>
                <a:cs typeface="Avenir"/>
                <a:sym typeface="Avenir"/>
              </a:rPr>
              <a:t>Introduction to SecOps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a:solidFill>
                  <a:srgbClr val="000000"/>
                </a:solidFill>
                <a:latin typeface="Avenir"/>
                <a:ea typeface="Avenir"/>
                <a:cs typeface="Avenir"/>
                <a:sym typeface="Avenir"/>
              </a:rPr>
              <a:t>Potential value addition with </a:t>
            </a:r>
            <a:r>
              <a:rPr lang="en" sz="1600">
                <a:latin typeface="Avenir"/>
                <a:ea typeface="Avenir"/>
                <a:cs typeface="Avenir"/>
                <a:sym typeface="Avenir"/>
              </a:rPr>
              <a:t>Sec</a:t>
            </a:r>
            <a:r>
              <a:rPr lang="en" sz="1600" b="0" i="0" u="none" strike="noStrike" cap="none">
                <a:solidFill>
                  <a:srgbClr val="000000"/>
                </a:solidFill>
                <a:latin typeface="Avenir"/>
                <a:ea typeface="Avenir"/>
                <a:cs typeface="Avenir"/>
                <a:sym typeface="Avenir"/>
              </a:rPr>
              <a:t>Ops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rgbClr val="000000"/>
              </a:buClr>
              <a:buSzPts val="1600"/>
              <a:buFont typeface="Arial"/>
              <a:buNone/>
            </a:pPr>
            <a:r>
              <a:rPr lang="en" sz="1600" b="1" i="0" u="none" strike="noStrike" cap="none">
                <a:solidFill>
                  <a:srgbClr val="000000"/>
                </a:solidFill>
                <a:latin typeface="Avenir"/>
                <a:ea typeface="Avenir"/>
                <a:cs typeface="Avenir"/>
                <a:sym typeface="Avenir"/>
              </a:rPr>
              <a:t>Flairminds’ approach:</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000000"/>
              </a:buClr>
              <a:buSzPts val="1600"/>
              <a:buFont typeface="Arial"/>
              <a:buChar char="•"/>
            </a:pPr>
            <a:r>
              <a:rPr lang="en" sz="1600">
                <a:latin typeface="Avenir"/>
                <a:ea typeface="Avenir"/>
                <a:cs typeface="Avenir"/>
                <a:sym typeface="Avenir"/>
              </a:rPr>
              <a:t>Services offered &amp; our experience</a:t>
            </a:r>
            <a:endParaRPr sz="1600" b="0" i="0" u="none" strike="noStrike" cap="none">
              <a:solidFill>
                <a:srgbClr val="000000"/>
              </a:solidFill>
              <a:latin typeface="Avenir"/>
              <a:ea typeface="Avenir"/>
              <a:cs typeface="Avenir"/>
              <a:sym typeface="Avenir"/>
            </a:endParaRPr>
          </a:p>
          <a:p>
            <a:pPr marL="285750" marR="0" lvl="0" indent="-285750" algn="l" rtl="0">
              <a:lnSpc>
                <a:spcPct val="100000"/>
              </a:lnSpc>
              <a:spcBef>
                <a:spcPts val="600"/>
              </a:spcBef>
              <a:spcAft>
                <a:spcPts val="0"/>
              </a:spcAft>
              <a:buClr>
                <a:srgbClr val="000000"/>
              </a:buClr>
              <a:buSzPts val="1600"/>
              <a:buFont typeface="Arial"/>
              <a:buChar char="•"/>
            </a:pPr>
            <a:r>
              <a:rPr lang="en" sz="1600" b="0" i="0" u="none" strike="noStrike" cap="none">
                <a:solidFill>
                  <a:srgbClr val="000000"/>
                </a:solidFill>
                <a:latin typeface="Avenir"/>
                <a:ea typeface="Avenir"/>
                <a:cs typeface="Avenir"/>
                <a:sym typeface="Avenir"/>
              </a:rPr>
              <a:t>Tools and technology capabilities at Flairminds</a:t>
            </a:r>
            <a:endParaRPr sz="1400" b="0" i="0" u="none" strike="noStrike" cap="none">
              <a:solidFill>
                <a:srgbClr val="000000"/>
              </a:solidFill>
              <a:latin typeface="Arial"/>
              <a:ea typeface="Arial"/>
              <a:cs typeface="Arial"/>
              <a:sym typeface="Arial"/>
            </a:endParaRPr>
          </a:p>
        </p:txBody>
      </p:sp>
      <p:pic>
        <p:nvPicPr>
          <p:cNvPr id="70" name="Google Shape;70;p2"/>
          <p:cNvPicPr preferRelativeResize="0"/>
          <p:nvPr/>
        </p:nvPicPr>
        <p:blipFill rotWithShape="1">
          <a:blip r:embed="rId3">
            <a:alphaModFix/>
          </a:blip>
          <a:srcRect b="9288"/>
          <a:stretch/>
        </p:blipFill>
        <p:spPr>
          <a:xfrm>
            <a:off x="4718150" y="126000"/>
            <a:ext cx="4425948" cy="3692224"/>
          </a:xfrm>
          <a:prstGeom prst="rect">
            <a:avLst/>
          </a:prstGeom>
          <a:noFill/>
          <a:ln>
            <a:noFill/>
          </a:ln>
        </p:spPr>
      </p:pic>
      <p:sp>
        <p:nvSpPr>
          <p:cNvPr id="71" name="Google Shape;71;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
        <p:nvSpPr>
          <p:cNvPr id="72" name="Google Shape;72;p2"/>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
        <p:cNvGrpSpPr/>
        <p:nvPr/>
      </p:nvGrpSpPr>
      <p:grpSpPr>
        <a:xfrm>
          <a:off x="0" y="0"/>
          <a:ext cx="0" cy="0"/>
          <a:chOff x="0" y="0"/>
          <a:chExt cx="0" cy="0"/>
        </a:xfrm>
      </p:grpSpPr>
      <p:sp>
        <p:nvSpPr>
          <p:cNvPr id="77" name="Google Shape;77;p4"/>
          <p:cNvSpPr txBox="1"/>
          <p:nvPr/>
        </p:nvSpPr>
        <p:spPr>
          <a:xfrm>
            <a:off x="164950" y="4228"/>
            <a:ext cx="44991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73763"/>
                </a:solidFill>
                <a:latin typeface="Calibri"/>
                <a:ea typeface="Calibri"/>
                <a:cs typeface="Calibri"/>
                <a:sym typeface="Calibri"/>
              </a:rPr>
              <a:t>What is </a:t>
            </a:r>
            <a:r>
              <a:rPr lang="en" sz="2800">
                <a:solidFill>
                  <a:srgbClr val="073763"/>
                </a:solidFill>
                <a:latin typeface="Calibri"/>
                <a:ea typeface="Calibri"/>
                <a:cs typeface="Calibri"/>
                <a:sym typeface="Calibri"/>
              </a:rPr>
              <a:t>Sec</a:t>
            </a:r>
            <a:r>
              <a:rPr lang="en" sz="2800" b="0" i="0" u="none" strike="noStrike" cap="none">
                <a:solidFill>
                  <a:srgbClr val="073763"/>
                </a:solidFill>
                <a:latin typeface="Calibri"/>
                <a:ea typeface="Calibri"/>
                <a:cs typeface="Calibri"/>
                <a:sym typeface="Calibri"/>
              </a:rPr>
              <a:t>Ops?</a:t>
            </a:r>
            <a:endParaRPr sz="2800" b="0" i="0" u="none" strike="noStrike" cap="none">
              <a:solidFill>
                <a:srgbClr val="073763"/>
              </a:solidFill>
              <a:latin typeface="Calibri"/>
              <a:ea typeface="Calibri"/>
              <a:cs typeface="Calibri"/>
              <a:sym typeface="Calibri"/>
            </a:endParaRPr>
          </a:p>
        </p:txBody>
      </p:sp>
      <p:sp>
        <p:nvSpPr>
          <p:cNvPr id="78" name="Google Shape;78;p4"/>
          <p:cNvSpPr txBox="1"/>
          <p:nvPr/>
        </p:nvSpPr>
        <p:spPr>
          <a:xfrm>
            <a:off x="357375" y="955325"/>
            <a:ext cx="8420700" cy="35709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50000"/>
              </a:lnSpc>
              <a:spcBef>
                <a:spcPts val="0"/>
              </a:spcBef>
              <a:spcAft>
                <a:spcPts val="0"/>
              </a:spcAft>
              <a:buClr>
                <a:srgbClr val="595959"/>
              </a:buClr>
              <a:buSzPts val="2200"/>
              <a:buFont typeface="Avenir"/>
              <a:buChar char="▪"/>
            </a:pPr>
            <a:r>
              <a:rPr lang="en" sz="2200" b="0" i="0" u="none" strike="noStrike" cap="none">
                <a:solidFill>
                  <a:srgbClr val="595959"/>
                </a:solidFill>
                <a:latin typeface="Avenir"/>
                <a:ea typeface="Avenir"/>
                <a:cs typeface="Avenir"/>
                <a:sym typeface="Avenir"/>
              </a:rPr>
              <a:t>Framework which inte</a:t>
            </a:r>
            <a:r>
              <a:rPr lang="en" sz="2200">
                <a:solidFill>
                  <a:srgbClr val="595959"/>
                </a:solidFill>
                <a:latin typeface="Avenir"/>
                <a:ea typeface="Avenir"/>
                <a:cs typeface="Avenir"/>
                <a:sym typeface="Avenir"/>
              </a:rPr>
              <a:t>grates IT security and operational services, tools, processes and technology </a:t>
            </a:r>
            <a:endParaRPr sz="2200">
              <a:solidFill>
                <a:srgbClr val="595959"/>
              </a:solidFill>
              <a:latin typeface="Avenir"/>
              <a:ea typeface="Avenir"/>
              <a:cs typeface="Avenir"/>
              <a:sym typeface="Avenir"/>
            </a:endParaRPr>
          </a:p>
          <a:p>
            <a:pPr marL="457200" marR="0" lvl="0" indent="-368300" algn="l" rtl="0">
              <a:lnSpc>
                <a:spcPct val="150000"/>
              </a:lnSpc>
              <a:spcBef>
                <a:spcPts val="0"/>
              </a:spcBef>
              <a:spcAft>
                <a:spcPts val="0"/>
              </a:spcAft>
              <a:buClr>
                <a:srgbClr val="595959"/>
              </a:buClr>
              <a:buSzPts val="2200"/>
              <a:buFont typeface="Avenir"/>
              <a:buChar char="▪"/>
            </a:pPr>
            <a:r>
              <a:rPr lang="en" sz="2200">
                <a:solidFill>
                  <a:srgbClr val="595959"/>
                </a:solidFill>
                <a:latin typeface="Avenir"/>
                <a:ea typeface="Avenir"/>
                <a:cs typeface="Avenir"/>
                <a:sym typeface="Avenir"/>
              </a:rPr>
              <a:t>Objective is to maintain the level of security required for the organization and integration of various means to provide the service under a single umbrella.</a:t>
            </a:r>
            <a:endParaRPr sz="2200" b="0" i="0" u="none" strike="noStrike" cap="none">
              <a:solidFill>
                <a:srgbClr val="595959"/>
              </a:solidFill>
              <a:latin typeface="Avenir"/>
              <a:ea typeface="Avenir"/>
              <a:cs typeface="Avenir"/>
              <a:sym typeface="Avenir"/>
            </a:endParaRPr>
          </a:p>
          <a:p>
            <a:pPr marL="457200" marR="0" lvl="0" indent="-368300" algn="l" rtl="0">
              <a:lnSpc>
                <a:spcPct val="150000"/>
              </a:lnSpc>
              <a:spcBef>
                <a:spcPts val="0"/>
              </a:spcBef>
              <a:spcAft>
                <a:spcPts val="0"/>
              </a:spcAft>
              <a:buClr>
                <a:srgbClr val="595959"/>
              </a:buClr>
              <a:buSzPts val="2200"/>
              <a:buFont typeface="Avenir"/>
              <a:buChar char="▪"/>
            </a:pPr>
            <a:r>
              <a:rPr lang="en" sz="2200" b="0" i="0" u="none" strike="noStrike" cap="none">
                <a:solidFill>
                  <a:srgbClr val="595959"/>
                </a:solidFill>
                <a:latin typeface="Avenir"/>
                <a:ea typeface="Avenir"/>
                <a:cs typeface="Avenir"/>
                <a:sym typeface="Avenir"/>
              </a:rPr>
              <a:t>Combines </a:t>
            </a:r>
            <a:r>
              <a:rPr lang="en" sz="2200">
                <a:solidFill>
                  <a:srgbClr val="595959"/>
                </a:solidFill>
                <a:latin typeface="Avenir"/>
                <a:ea typeface="Avenir"/>
                <a:cs typeface="Avenir"/>
                <a:sym typeface="Avenir"/>
              </a:rPr>
              <a:t>IT security </a:t>
            </a:r>
            <a:r>
              <a:rPr lang="en" sz="2200" b="0" i="0" u="none" strike="noStrike" cap="none">
                <a:solidFill>
                  <a:srgbClr val="595959"/>
                </a:solidFill>
                <a:latin typeface="Avenir"/>
                <a:ea typeface="Avenir"/>
                <a:cs typeface="Avenir"/>
                <a:sym typeface="Avenir"/>
              </a:rPr>
              <a:t>and </a:t>
            </a:r>
            <a:r>
              <a:rPr lang="en" sz="2200">
                <a:solidFill>
                  <a:srgbClr val="595959"/>
                </a:solidFill>
                <a:latin typeface="Avenir"/>
                <a:ea typeface="Avenir"/>
                <a:cs typeface="Avenir"/>
                <a:sym typeface="Avenir"/>
              </a:rPr>
              <a:t>IT operational principles &amp; best practices for delivering the objective</a:t>
            </a:r>
            <a:r>
              <a:rPr lang="en" sz="2200" b="0" i="0" u="none" strike="noStrike" cap="none">
                <a:solidFill>
                  <a:srgbClr val="595959"/>
                </a:solidFill>
                <a:latin typeface="Avenir"/>
                <a:ea typeface="Avenir"/>
                <a:cs typeface="Avenir"/>
                <a:sym typeface="Avenir"/>
              </a:rPr>
              <a:t>.</a:t>
            </a:r>
            <a:endParaRPr sz="2200" b="0" i="0" u="none" strike="noStrike" cap="none">
              <a:solidFill>
                <a:srgbClr val="595959"/>
              </a:solidFill>
              <a:latin typeface="Avenir"/>
              <a:ea typeface="Avenir"/>
              <a:cs typeface="Avenir"/>
              <a:sym typeface="Avenir"/>
            </a:endParaRPr>
          </a:p>
        </p:txBody>
      </p:sp>
      <p:sp>
        <p:nvSpPr>
          <p:cNvPr id="79" name="Google Shape;79;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84" name="Google Shape;84;g267ea6cf430_0_0"/>
          <p:cNvSpPr txBox="1"/>
          <p:nvPr/>
        </p:nvSpPr>
        <p:spPr>
          <a:xfrm>
            <a:off x="164950" y="4228"/>
            <a:ext cx="449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Benefits and objectives:</a:t>
            </a:r>
            <a:endParaRPr sz="2800" b="0" i="0" u="none" strike="noStrike" cap="none">
              <a:solidFill>
                <a:srgbClr val="073763"/>
              </a:solidFill>
              <a:latin typeface="Calibri"/>
              <a:ea typeface="Calibri"/>
              <a:cs typeface="Calibri"/>
              <a:sym typeface="Calibri"/>
            </a:endParaRPr>
          </a:p>
        </p:txBody>
      </p:sp>
      <p:sp>
        <p:nvSpPr>
          <p:cNvPr id="85" name="Google Shape;85;g267ea6cf430_0_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86" name="Google Shape;86;g267ea6cf430_0_0"/>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87" name="Google Shape;87;g267ea6cf430_0_0"/>
          <p:cNvSpPr txBox="1"/>
          <p:nvPr/>
        </p:nvSpPr>
        <p:spPr>
          <a:xfrm>
            <a:off x="423500" y="927900"/>
            <a:ext cx="80670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595959"/>
              </a:buClr>
              <a:buSzPts val="1500"/>
              <a:buFont typeface="Avenir"/>
              <a:buChar char="▪"/>
            </a:pPr>
            <a:r>
              <a:rPr lang="en" sz="1500">
                <a:solidFill>
                  <a:srgbClr val="595959"/>
                </a:solidFill>
                <a:latin typeface="Avenir"/>
                <a:ea typeface="Avenir"/>
                <a:cs typeface="Avenir"/>
                <a:sym typeface="Avenir"/>
              </a:rPr>
              <a:t>Address gaps between the IT security &amp; IT Operations teams, processes, tools and technology bringing them together for a common objective</a:t>
            </a:r>
            <a:endParaRPr sz="1500">
              <a:solidFill>
                <a:srgbClr val="595959"/>
              </a:solidFill>
              <a:latin typeface="Avenir"/>
              <a:ea typeface="Avenir"/>
              <a:cs typeface="Avenir"/>
              <a:sym typeface="Avenir"/>
            </a:endParaRPr>
          </a:p>
          <a:p>
            <a:pPr marL="457200" marR="0" lvl="0" indent="-323850" algn="just" rtl="0">
              <a:lnSpc>
                <a:spcPct val="115000"/>
              </a:lnSpc>
              <a:spcBef>
                <a:spcPts val="0"/>
              </a:spcBef>
              <a:spcAft>
                <a:spcPts val="0"/>
              </a:spcAft>
              <a:buClr>
                <a:srgbClr val="595959"/>
              </a:buClr>
              <a:buSzPts val="1500"/>
              <a:buFont typeface="Avenir"/>
              <a:buChar char="▪"/>
            </a:pPr>
            <a:r>
              <a:rPr lang="en" sz="1500">
                <a:solidFill>
                  <a:srgbClr val="595959"/>
                </a:solidFill>
                <a:latin typeface="Avenir"/>
                <a:ea typeface="Avenir"/>
                <a:cs typeface="Avenir"/>
                <a:sym typeface="Avenir"/>
              </a:rPr>
              <a:t>Shared &amp; joint accountability for a common objective under single management.</a:t>
            </a:r>
            <a:endParaRPr sz="1500">
              <a:solidFill>
                <a:srgbClr val="595959"/>
              </a:solidFill>
              <a:latin typeface="Avenir"/>
              <a:ea typeface="Avenir"/>
              <a:cs typeface="Avenir"/>
              <a:sym typeface="Avenir"/>
            </a:endParaRPr>
          </a:p>
          <a:p>
            <a:pPr marL="457200" marR="0" lvl="0" indent="-323850" algn="just" rtl="0">
              <a:lnSpc>
                <a:spcPct val="115000"/>
              </a:lnSpc>
              <a:spcBef>
                <a:spcPts val="0"/>
              </a:spcBef>
              <a:spcAft>
                <a:spcPts val="0"/>
              </a:spcAft>
              <a:buClr>
                <a:srgbClr val="595959"/>
              </a:buClr>
              <a:buSzPts val="1500"/>
              <a:buFont typeface="Avenir"/>
              <a:buChar char="▪"/>
            </a:pPr>
            <a:r>
              <a:rPr lang="en" sz="1500">
                <a:solidFill>
                  <a:srgbClr val="595959"/>
                </a:solidFill>
                <a:latin typeface="Avenir"/>
                <a:ea typeface="Avenir"/>
                <a:cs typeface="Avenir"/>
                <a:sym typeface="Avenir"/>
              </a:rPr>
              <a:t>Greater visibility into security vulnerabilities due to the join effort</a:t>
            </a:r>
            <a:endParaRPr sz="1500">
              <a:solidFill>
                <a:srgbClr val="595959"/>
              </a:solidFill>
              <a:latin typeface="Avenir"/>
              <a:ea typeface="Avenir"/>
              <a:cs typeface="Avenir"/>
              <a:sym typeface="Avenir"/>
            </a:endParaRPr>
          </a:p>
        </p:txBody>
      </p:sp>
      <p:sp>
        <p:nvSpPr>
          <p:cNvPr id="88" name="Google Shape;88;g267ea6cf430_0_0"/>
          <p:cNvSpPr txBox="1"/>
          <p:nvPr/>
        </p:nvSpPr>
        <p:spPr>
          <a:xfrm>
            <a:off x="3946975" y="2328075"/>
            <a:ext cx="5092200" cy="2065200"/>
          </a:xfrm>
          <a:prstGeom prst="rect">
            <a:avLst/>
          </a:prstGeom>
          <a:noFill/>
          <a:ln>
            <a:noFill/>
          </a:ln>
        </p:spPr>
        <p:txBody>
          <a:bodyPr spcFirstLastPara="1" wrap="square" lIns="91425" tIns="91425" rIns="91425" bIns="91425" anchor="t" anchorCtr="0">
            <a:spAutoFit/>
          </a:bodyPr>
          <a:lstStyle/>
          <a:p>
            <a:pPr marL="698500" lvl="0" indent="-314325" algn="l" rtl="0">
              <a:lnSpc>
                <a:spcPct val="115000"/>
              </a:lnSpc>
              <a:spcBef>
                <a:spcPts val="80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24x7 SecOps compliance &amp; vulnerability management</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continuous protection;</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Efficient and effective response;</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Reduced cost of breaches and operations;</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More proactive threat prevention rather than reactive management</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Focus on compliance</a:t>
            </a:r>
            <a:endParaRPr sz="1350">
              <a:solidFill>
                <a:srgbClr val="666666"/>
              </a:solidFill>
              <a:highlight>
                <a:srgbClr val="FFFFFF"/>
              </a:highlight>
              <a:latin typeface="Avenir"/>
              <a:ea typeface="Avenir"/>
              <a:cs typeface="Avenir"/>
              <a:sym typeface="Avenir"/>
            </a:endParaRPr>
          </a:p>
          <a:p>
            <a:pPr marL="698500" lvl="0" indent="-314325" algn="l" rtl="0">
              <a:lnSpc>
                <a:spcPct val="115000"/>
              </a:lnSpc>
              <a:spcBef>
                <a:spcPts val="0"/>
              </a:spcBef>
              <a:spcAft>
                <a:spcPts val="0"/>
              </a:spcAft>
              <a:buClr>
                <a:srgbClr val="666666"/>
              </a:buClr>
              <a:buSzPts val="1350"/>
              <a:buFont typeface="Avenir"/>
              <a:buChar char="●"/>
            </a:pPr>
            <a:r>
              <a:rPr lang="en" sz="1350">
                <a:solidFill>
                  <a:srgbClr val="666666"/>
                </a:solidFill>
                <a:highlight>
                  <a:srgbClr val="FFFFFF"/>
                </a:highlight>
                <a:latin typeface="Avenir"/>
                <a:ea typeface="Avenir"/>
                <a:cs typeface="Avenir"/>
                <a:sym typeface="Avenir"/>
              </a:rPr>
              <a:t>Improved business reputation.</a:t>
            </a:r>
            <a:endParaRPr sz="1350">
              <a:solidFill>
                <a:srgbClr val="666666"/>
              </a:solidFill>
              <a:highlight>
                <a:srgbClr val="FFFFFF"/>
              </a:highlight>
              <a:latin typeface="Avenir"/>
              <a:ea typeface="Avenir"/>
              <a:cs typeface="Avenir"/>
              <a:sym typeface="Avenir"/>
            </a:endParaRPr>
          </a:p>
        </p:txBody>
      </p:sp>
      <p:pic>
        <p:nvPicPr>
          <p:cNvPr id="89" name="Google Shape;89;g267ea6cf430_0_0"/>
          <p:cNvPicPr preferRelativeResize="0"/>
          <p:nvPr/>
        </p:nvPicPr>
        <p:blipFill>
          <a:blip r:embed="rId3">
            <a:alphaModFix/>
          </a:blip>
          <a:stretch>
            <a:fillRect/>
          </a:stretch>
        </p:blipFill>
        <p:spPr>
          <a:xfrm>
            <a:off x="695250" y="2455150"/>
            <a:ext cx="3569326" cy="178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
        <p:cNvGrpSpPr/>
        <p:nvPr/>
      </p:nvGrpSpPr>
      <p:grpSpPr>
        <a:xfrm>
          <a:off x="0" y="0"/>
          <a:ext cx="0" cy="0"/>
          <a:chOff x="0" y="0"/>
          <a:chExt cx="0" cy="0"/>
        </a:xfrm>
      </p:grpSpPr>
      <p:sp>
        <p:nvSpPr>
          <p:cNvPr id="94" name="Google Shape;94;g25d6f62ccea_0_0"/>
          <p:cNvSpPr txBox="1"/>
          <p:nvPr/>
        </p:nvSpPr>
        <p:spPr>
          <a:xfrm>
            <a:off x="164950" y="4228"/>
            <a:ext cx="4499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Key functions of SecOps</a:t>
            </a:r>
            <a:endParaRPr sz="2800" b="0" i="0" u="none" strike="noStrike" cap="none">
              <a:solidFill>
                <a:srgbClr val="073763"/>
              </a:solidFill>
              <a:latin typeface="Calibri"/>
              <a:ea typeface="Calibri"/>
              <a:cs typeface="Calibri"/>
              <a:sym typeface="Calibri"/>
            </a:endParaRPr>
          </a:p>
        </p:txBody>
      </p:sp>
      <p:sp>
        <p:nvSpPr>
          <p:cNvPr id="95" name="Google Shape;95;g25d6f62ccea_0_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96" name="Google Shape;96;g25d6f62ccea_0_0"/>
          <p:cNvSpPr txBox="1"/>
          <p:nvPr/>
        </p:nvSpPr>
        <p:spPr>
          <a:xfrm>
            <a:off x="3676050" y="4849050"/>
            <a:ext cx="17919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2"/>
                </a:solidFill>
                <a:latin typeface="Calibri"/>
                <a:ea typeface="Calibri"/>
                <a:cs typeface="Calibri"/>
                <a:sym typeface="Calibri"/>
              </a:rPr>
              <a:t>Confidential - Work Document</a:t>
            </a:r>
            <a:endParaRPr sz="800" b="0" i="0" u="none" strike="noStrike" cap="none">
              <a:solidFill>
                <a:schemeClr val="dk2"/>
              </a:solidFill>
              <a:latin typeface="Calibri"/>
              <a:ea typeface="Calibri"/>
              <a:cs typeface="Calibri"/>
              <a:sym typeface="Calibri"/>
            </a:endParaRPr>
          </a:p>
        </p:txBody>
      </p:sp>
      <p:sp>
        <p:nvSpPr>
          <p:cNvPr id="97" name="Google Shape;97;g25d6f62ccea_0_0"/>
          <p:cNvSpPr txBox="1"/>
          <p:nvPr/>
        </p:nvSpPr>
        <p:spPr>
          <a:xfrm>
            <a:off x="187350" y="970450"/>
            <a:ext cx="8756700" cy="2678100"/>
          </a:xfrm>
          <a:prstGeom prst="rect">
            <a:avLst/>
          </a:prstGeom>
          <a:noFill/>
          <a:ln>
            <a:noFill/>
          </a:ln>
        </p:spPr>
        <p:txBody>
          <a:bodyPr spcFirstLastPara="1" wrap="square" lIns="91425" tIns="91425" rIns="91425" bIns="91425" anchor="t" anchorCtr="0">
            <a:spAutoFit/>
          </a:bodyPr>
          <a:lstStyle/>
          <a:p>
            <a:pPr marL="698500" lvl="0" indent="-381000" algn="l" rtl="0">
              <a:lnSpc>
                <a:spcPct val="115000"/>
              </a:lnSpc>
              <a:spcBef>
                <a:spcPts val="800"/>
              </a:spcBef>
              <a:spcAft>
                <a:spcPts val="0"/>
              </a:spcAft>
              <a:buClr>
                <a:srgbClr val="595959"/>
              </a:buClr>
              <a:buSzPts val="2400"/>
              <a:buFont typeface="Avenir"/>
              <a:buChar char="●"/>
            </a:pPr>
            <a:r>
              <a:rPr lang="en" sz="2400">
                <a:solidFill>
                  <a:srgbClr val="595959"/>
                </a:solidFill>
                <a:highlight>
                  <a:srgbClr val="FFFFFF"/>
                </a:highlight>
                <a:latin typeface="Avenir"/>
                <a:ea typeface="Avenir"/>
                <a:cs typeface="Avenir"/>
                <a:sym typeface="Avenir"/>
              </a:rPr>
              <a:t>Incident or threat response and management</a:t>
            </a:r>
            <a:endParaRPr sz="2400">
              <a:solidFill>
                <a:srgbClr val="595959"/>
              </a:solidFill>
              <a:highlight>
                <a:srgbClr val="FFFFFF"/>
              </a:highlight>
              <a:latin typeface="Avenir"/>
              <a:ea typeface="Avenir"/>
              <a:cs typeface="Avenir"/>
              <a:sym typeface="Avenir"/>
            </a:endParaRPr>
          </a:p>
          <a:p>
            <a:pPr marL="698500" lvl="0" indent="-381000" algn="l" rtl="0">
              <a:lnSpc>
                <a:spcPct val="115000"/>
              </a:lnSpc>
              <a:spcBef>
                <a:spcPts val="0"/>
              </a:spcBef>
              <a:spcAft>
                <a:spcPts val="0"/>
              </a:spcAft>
              <a:buClr>
                <a:srgbClr val="595959"/>
              </a:buClr>
              <a:buSzPts val="2400"/>
              <a:buFont typeface="Avenir"/>
              <a:buChar char="●"/>
            </a:pPr>
            <a:r>
              <a:rPr lang="en" sz="2400">
                <a:solidFill>
                  <a:srgbClr val="595959"/>
                </a:solidFill>
                <a:highlight>
                  <a:srgbClr val="FFFFFF"/>
                </a:highlight>
                <a:latin typeface="Avenir"/>
                <a:ea typeface="Avenir"/>
                <a:cs typeface="Avenir"/>
                <a:sym typeface="Avenir"/>
              </a:rPr>
              <a:t>Security &amp; vulnerability investigation &amp; analysis</a:t>
            </a:r>
            <a:endParaRPr sz="2400">
              <a:solidFill>
                <a:srgbClr val="595959"/>
              </a:solidFill>
              <a:highlight>
                <a:srgbClr val="FFFFFF"/>
              </a:highlight>
              <a:latin typeface="Avenir"/>
              <a:ea typeface="Avenir"/>
              <a:cs typeface="Avenir"/>
              <a:sym typeface="Avenir"/>
            </a:endParaRPr>
          </a:p>
          <a:p>
            <a:pPr marL="698500" lvl="0" indent="-381000" algn="l" rtl="0">
              <a:lnSpc>
                <a:spcPct val="115000"/>
              </a:lnSpc>
              <a:spcBef>
                <a:spcPts val="0"/>
              </a:spcBef>
              <a:spcAft>
                <a:spcPts val="0"/>
              </a:spcAft>
              <a:buClr>
                <a:srgbClr val="595959"/>
              </a:buClr>
              <a:buSzPts val="2400"/>
              <a:buFont typeface="Avenir"/>
              <a:buChar char="●"/>
            </a:pPr>
            <a:r>
              <a:rPr lang="en" sz="2400">
                <a:solidFill>
                  <a:srgbClr val="595959"/>
                </a:solidFill>
                <a:highlight>
                  <a:srgbClr val="FFFFFF"/>
                </a:highlight>
                <a:latin typeface="Avenir"/>
                <a:ea typeface="Avenir"/>
                <a:cs typeface="Avenir"/>
                <a:sym typeface="Avenir"/>
              </a:rPr>
              <a:t>Shared, hybrid or dedicated SOC</a:t>
            </a:r>
            <a:endParaRPr sz="2400">
              <a:solidFill>
                <a:srgbClr val="595959"/>
              </a:solidFill>
              <a:highlight>
                <a:srgbClr val="FFFFFF"/>
              </a:highlight>
              <a:latin typeface="Avenir"/>
              <a:ea typeface="Avenir"/>
              <a:cs typeface="Avenir"/>
              <a:sym typeface="Avenir"/>
            </a:endParaRPr>
          </a:p>
          <a:p>
            <a:pPr marL="698500" lvl="0" indent="-381000" algn="l" rtl="0">
              <a:lnSpc>
                <a:spcPct val="115000"/>
              </a:lnSpc>
              <a:spcBef>
                <a:spcPts val="0"/>
              </a:spcBef>
              <a:spcAft>
                <a:spcPts val="0"/>
              </a:spcAft>
              <a:buClr>
                <a:srgbClr val="595959"/>
              </a:buClr>
              <a:buSzPts val="2400"/>
              <a:buFont typeface="Avenir"/>
              <a:buChar char="●"/>
            </a:pPr>
            <a:r>
              <a:rPr lang="en" sz="2400">
                <a:solidFill>
                  <a:srgbClr val="595959"/>
                </a:solidFill>
                <a:highlight>
                  <a:srgbClr val="FFFFFF"/>
                </a:highlight>
                <a:latin typeface="Avenir"/>
                <a:ea typeface="Avenir"/>
                <a:cs typeface="Avenir"/>
                <a:sym typeface="Avenir"/>
              </a:rPr>
              <a:t>Security architecture review, implementation and management</a:t>
            </a:r>
            <a:endParaRPr sz="2400">
              <a:solidFill>
                <a:srgbClr val="595959"/>
              </a:solidFill>
              <a:highlight>
                <a:srgbClr val="FFFFFF"/>
              </a:highlight>
              <a:latin typeface="Avenir"/>
              <a:ea typeface="Avenir"/>
              <a:cs typeface="Avenir"/>
              <a:sym typeface="Avenir"/>
            </a:endParaRPr>
          </a:p>
          <a:p>
            <a:pPr marL="698500" lvl="0" indent="-381000" algn="l" rtl="0">
              <a:lnSpc>
                <a:spcPct val="115000"/>
              </a:lnSpc>
              <a:spcBef>
                <a:spcPts val="0"/>
              </a:spcBef>
              <a:spcAft>
                <a:spcPts val="0"/>
              </a:spcAft>
              <a:buClr>
                <a:srgbClr val="595959"/>
              </a:buClr>
              <a:buSzPts val="2400"/>
              <a:buFont typeface="Avenir"/>
              <a:buChar char="●"/>
            </a:pPr>
            <a:r>
              <a:rPr lang="en" sz="2400">
                <a:solidFill>
                  <a:srgbClr val="595959"/>
                </a:solidFill>
                <a:highlight>
                  <a:srgbClr val="FFFFFF"/>
                </a:highlight>
                <a:latin typeface="Avenir"/>
                <a:ea typeface="Avenir"/>
                <a:cs typeface="Avenir"/>
                <a:sym typeface="Avenir"/>
              </a:rPr>
              <a:t>Financial planning &amp; cost management</a:t>
            </a:r>
            <a:endParaRPr sz="2400">
              <a:solidFill>
                <a:srgbClr val="595959"/>
              </a:solidFill>
              <a:highlight>
                <a:srgbClr val="FFFFFF"/>
              </a:highlight>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Services offered - overall cyber security</a:t>
            </a:r>
            <a:endParaRPr sz="2800" b="0" i="0" u="none" strike="noStrike" cap="none">
              <a:solidFill>
                <a:srgbClr val="073763"/>
              </a:solidFill>
              <a:latin typeface="Calibri"/>
              <a:ea typeface="Calibri"/>
              <a:cs typeface="Calibri"/>
              <a:sym typeface="Calibri"/>
            </a:endParaRPr>
          </a:p>
        </p:txBody>
      </p:sp>
      <p:sp>
        <p:nvSpPr>
          <p:cNvPr id="103" name="Google Shape;103;p6"/>
          <p:cNvSpPr txBox="1"/>
          <p:nvPr/>
        </p:nvSpPr>
        <p:spPr>
          <a:xfrm>
            <a:off x="866200" y="1037300"/>
            <a:ext cx="3907500" cy="39453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1200">
                <a:latin typeface="Calibri"/>
                <a:ea typeface="Calibri"/>
                <a:cs typeface="Calibri"/>
                <a:sym typeface="Calibri"/>
              </a:rPr>
              <a:t>PIM &amp; PAM Solutions</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Digital Rights Management[DRM]</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Vulnerability &amp; Patch Management [VPM]</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Data loss Prevention(DLP)</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Endpoint Security &amp; Protection</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Data Privacy &amp; GRC solutions</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Cloud Security [AWS &amp; Azure]</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Security Operation Centre (SOC) Management</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SIEM Solution [LogRhythm, Azure Sentinel, IBM Qradar etc.]</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Product integration</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Next-Gen Firewall</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Endpoint Encryption</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Digital Security as Service [DSaas]</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Cloud Security Posture Management [CSPM]</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Systems Hardening</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Attack Surface Management</a:t>
            </a:r>
            <a:endParaRPr sz="1200">
              <a:latin typeface="Calibri"/>
              <a:ea typeface="Calibri"/>
              <a:cs typeface="Calibri"/>
              <a:sym typeface="Calibri"/>
            </a:endParaRPr>
          </a:p>
          <a:p>
            <a:pPr marL="0" lvl="0" indent="0" algn="l" rtl="0">
              <a:lnSpc>
                <a:spcPct val="90000"/>
              </a:lnSpc>
              <a:spcBef>
                <a:spcPts val="200"/>
              </a:spcBef>
              <a:spcAft>
                <a:spcPts val="0"/>
              </a:spcAft>
              <a:buNone/>
            </a:pPr>
            <a:r>
              <a:rPr lang="en" sz="1200">
                <a:latin typeface="Calibri"/>
                <a:ea typeface="Calibri"/>
                <a:cs typeface="Calibri"/>
                <a:sym typeface="Calibri"/>
              </a:rPr>
              <a:t>Continuous Automated Red Teaming</a:t>
            </a:r>
            <a:endParaRPr sz="1200">
              <a:latin typeface="Calibri"/>
              <a:ea typeface="Calibri"/>
              <a:cs typeface="Calibri"/>
              <a:sym typeface="Calibri"/>
            </a:endParaRPr>
          </a:p>
          <a:p>
            <a:pPr marL="0" lvl="0" indent="0" algn="l" rtl="0">
              <a:lnSpc>
                <a:spcPct val="90000"/>
              </a:lnSpc>
              <a:spcBef>
                <a:spcPts val="200"/>
              </a:spcBef>
              <a:spcAft>
                <a:spcPts val="200"/>
              </a:spcAft>
              <a:buNone/>
            </a:pPr>
            <a:r>
              <a:rPr lang="en" sz="1200">
                <a:latin typeface="Calibri"/>
                <a:ea typeface="Calibri"/>
                <a:cs typeface="Calibri"/>
                <a:sym typeface="Calibri"/>
              </a:rPr>
              <a:t>Dark Web Monitoring</a:t>
            </a:r>
            <a:endParaRPr sz="1200">
              <a:latin typeface="Calibri"/>
              <a:ea typeface="Calibri"/>
              <a:cs typeface="Calibri"/>
              <a:sym typeface="Calibri"/>
            </a:endParaRPr>
          </a:p>
        </p:txBody>
      </p:sp>
      <p:sp>
        <p:nvSpPr>
          <p:cNvPr id="104" name="Google Shape;104;p6"/>
          <p:cNvSpPr txBox="1"/>
          <p:nvPr/>
        </p:nvSpPr>
        <p:spPr>
          <a:xfrm rot="-5400000">
            <a:off x="-502300" y="3513050"/>
            <a:ext cx="2538600" cy="40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FF"/>
                </a:solidFill>
                <a:latin typeface="Montserrat"/>
                <a:ea typeface="Montserrat"/>
                <a:cs typeface="Montserrat"/>
                <a:sym typeface="Montserrat"/>
              </a:rPr>
              <a:t>CYBER SECURITY</a:t>
            </a:r>
            <a:endParaRPr b="1">
              <a:solidFill>
                <a:srgbClr val="0000FF"/>
              </a:solidFill>
              <a:latin typeface="Montserrat"/>
              <a:ea typeface="Montserrat"/>
              <a:cs typeface="Montserrat"/>
              <a:sym typeface="Montserrat"/>
            </a:endParaRPr>
          </a:p>
        </p:txBody>
      </p:sp>
      <p:sp>
        <p:nvSpPr>
          <p:cNvPr id="105" name="Google Shape;105;p6"/>
          <p:cNvSpPr txBox="1"/>
          <p:nvPr/>
        </p:nvSpPr>
        <p:spPr>
          <a:xfrm>
            <a:off x="5329150" y="619825"/>
            <a:ext cx="3000000" cy="43593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00"/>
              </a:spcBef>
              <a:spcAft>
                <a:spcPts val="0"/>
              </a:spcAft>
              <a:buNone/>
            </a:pPr>
            <a:r>
              <a:rPr lang="en" sz="1200" b="1">
                <a:latin typeface="Calibri"/>
                <a:ea typeface="Calibri"/>
                <a:cs typeface="Calibri"/>
                <a:sym typeface="Calibri"/>
              </a:rPr>
              <a:t>Application Security</a:t>
            </a:r>
            <a:endParaRPr sz="1200" b="1">
              <a:latin typeface="Calibri"/>
              <a:ea typeface="Calibri"/>
              <a:cs typeface="Calibri"/>
              <a:sym typeface="Calibri"/>
            </a:endParaRPr>
          </a:p>
          <a:p>
            <a:pPr marL="0" marR="12700" lvl="0" indent="0" algn="l" rtl="0">
              <a:lnSpc>
                <a:spcPct val="115000"/>
              </a:lnSpc>
              <a:spcBef>
                <a:spcPts val="0"/>
              </a:spcBef>
              <a:spcAft>
                <a:spcPts val="0"/>
              </a:spcAft>
              <a:buNone/>
            </a:pPr>
            <a:r>
              <a:rPr lang="en" sz="1200">
                <a:latin typeface="Calibri"/>
                <a:ea typeface="Calibri"/>
                <a:cs typeface="Calibri"/>
                <a:sym typeface="Calibri"/>
              </a:rPr>
              <a:t>Application Penetration Testing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CREST/CERT-in Approved Security Testing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API Testing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Secure Code Review</a:t>
            </a:r>
            <a:endParaRPr sz="1200">
              <a:latin typeface="Calibri"/>
              <a:ea typeface="Calibri"/>
              <a:cs typeface="Calibri"/>
              <a:sym typeface="Calibri"/>
            </a:endParaRPr>
          </a:p>
          <a:p>
            <a:pPr marL="0" lvl="0" indent="0" algn="l" rtl="0">
              <a:lnSpc>
                <a:spcPct val="115000"/>
              </a:lnSpc>
              <a:spcBef>
                <a:spcPts val="600"/>
              </a:spcBef>
              <a:spcAft>
                <a:spcPts val="0"/>
              </a:spcAft>
              <a:buNone/>
            </a:pPr>
            <a:r>
              <a:rPr lang="en" sz="1200" b="1">
                <a:latin typeface="Calibri"/>
                <a:ea typeface="Calibri"/>
                <a:cs typeface="Calibri"/>
                <a:sym typeface="Calibri"/>
              </a:rPr>
              <a:t>Network Security</a:t>
            </a:r>
            <a:endParaRPr sz="1200" b="1">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Vulnerability Assessment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Penetration Testing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Configuration Review</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Red Teaming Exercise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Firewall Rule Review</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ASV Scan</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IoT Security Testing</a:t>
            </a:r>
            <a:endParaRPr sz="1200">
              <a:latin typeface="Calibri"/>
              <a:ea typeface="Calibri"/>
              <a:cs typeface="Calibri"/>
              <a:sym typeface="Calibri"/>
            </a:endParaRPr>
          </a:p>
          <a:p>
            <a:pPr marL="0" marR="635000" lvl="0" indent="0" algn="l" rtl="0">
              <a:lnSpc>
                <a:spcPct val="108000"/>
              </a:lnSpc>
              <a:spcBef>
                <a:spcPts val="0"/>
              </a:spcBef>
              <a:spcAft>
                <a:spcPts val="0"/>
              </a:spcAft>
              <a:buNone/>
            </a:pPr>
            <a:r>
              <a:rPr lang="en" sz="1200">
                <a:latin typeface="Calibri"/>
                <a:ea typeface="Calibri"/>
                <a:cs typeface="Calibri"/>
                <a:sym typeface="Calibri"/>
              </a:rPr>
              <a:t>Managed Security Services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Systems Hardening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Attack Surface Management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Continuous Automated Red Teaming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Dark web Monitoring</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Phishing Simulation</a:t>
            </a:r>
            <a:endParaRPr sz="1200">
              <a:latin typeface="Calibri"/>
              <a:ea typeface="Calibri"/>
              <a:cs typeface="Calibri"/>
              <a:sym typeface="Calibri"/>
            </a:endParaRPr>
          </a:p>
        </p:txBody>
      </p:sp>
      <p:sp>
        <p:nvSpPr>
          <p:cNvPr id="106" name="Google Shape;106;p6"/>
          <p:cNvSpPr txBox="1"/>
          <p:nvPr/>
        </p:nvSpPr>
        <p:spPr>
          <a:xfrm rot="-5400000">
            <a:off x="3445750" y="3006300"/>
            <a:ext cx="3405600" cy="513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FF"/>
                </a:solidFill>
                <a:latin typeface="Montserrat"/>
                <a:ea typeface="Montserrat"/>
                <a:cs typeface="Montserrat"/>
                <a:sym typeface="Montserrat"/>
              </a:rPr>
              <a:t>SECURITY TESTING &amp; AUDIT (VAPT)</a:t>
            </a:r>
            <a:endParaRPr b="1">
              <a:solidFill>
                <a:srgbClr val="0000FF"/>
              </a:solidFill>
              <a:latin typeface="Montserrat"/>
              <a:ea typeface="Montserrat"/>
              <a:cs typeface="Montserrat"/>
              <a:sym typeface="Montserrat"/>
            </a:endParaRPr>
          </a:p>
        </p:txBody>
      </p:sp>
      <p:sp>
        <p:nvSpPr>
          <p:cNvPr id="107" name="Google Shape;107;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6de725ee6a_0_17"/>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Services offered - overall cyber security</a:t>
            </a:r>
            <a:endParaRPr sz="2800" b="0" i="0" u="none" strike="noStrike" cap="none">
              <a:solidFill>
                <a:srgbClr val="073763"/>
              </a:solidFill>
              <a:latin typeface="Calibri"/>
              <a:ea typeface="Calibri"/>
              <a:cs typeface="Calibri"/>
              <a:sym typeface="Calibri"/>
            </a:endParaRPr>
          </a:p>
        </p:txBody>
      </p:sp>
      <p:sp>
        <p:nvSpPr>
          <p:cNvPr id="113" name="Google Shape;113;g26de725ee6a_0_17"/>
          <p:cNvSpPr txBox="1"/>
          <p:nvPr/>
        </p:nvSpPr>
        <p:spPr>
          <a:xfrm>
            <a:off x="713800" y="1161650"/>
            <a:ext cx="3623700" cy="3668400"/>
          </a:xfrm>
          <a:prstGeom prst="rect">
            <a:avLst/>
          </a:prstGeom>
          <a:noFill/>
          <a:ln>
            <a:noFill/>
          </a:ln>
        </p:spPr>
        <p:txBody>
          <a:bodyPr spcFirstLastPara="1" wrap="square" lIns="91425" tIns="91425" rIns="91425" bIns="91425" anchor="b" anchorCtr="0">
            <a:noAutofit/>
          </a:bodyPr>
          <a:lstStyle/>
          <a:p>
            <a:pPr marL="0" marR="12700" lvl="0" indent="0" algn="l" rtl="0">
              <a:lnSpc>
                <a:spcPct val="115000"/>
              </a:lnSpc>
              <a:spcBef>
                <a:spcPts val="100"/>
              </a:spcBef>
              <a:spcAft>
                <a:spcPts val="0"/>
              </a:spcAft>
              <a:buNone/>
            </a:pPr>
            <a:r>
              <a:rPr lang="en" sz="1200" b="1">
                <a:latin typeface="Calibri"/>
                <a:ea typeface="Calibri"/>
                <a:cs typeface="Calibri"/>
                <a:sym typeface="Calibri"/>
              </a:rPr>
              <a:t>Managed Detection and Response Solution</a:t>
            </a:r>
            <a:endParaRPr sz="1200" b="1">
              <a:latin typeface="Calibri"/>
              <a:ea typeface="Calibri"/>
              <a:cs typeface="Calibri"/>
              <a:sym typeface="Calibri"/>
            </a:endParaRPr>
          </a:p>
          <a:p>
            <a:pPr marL="0" marR="12700" lvl="0" indent="0" algn="l" rtl="0">
              <a:lnSpc>
                <a:spcPct val="115000"/>
              </a:lnSpc>
              <a:spcBef>
                <a:spcPts val="100"/>
              </a:spcBef>
              <a:spcAft>
                <a:spcPts val="0"/>
              </a:spcAft>
              <a:buNone/>
            </a:pPr>
            <a:endParaRPr sz="1200">
              <a:latin typeface="Calibri"/>
              <a:ea typeface="Calibri"/>
              <a:cs typeface="Calibri"/>
              <a:sym typeface="Calibri"/>
            </a:endParaRPr>
          </a:p>
          <a:p>
            <a:pPr marL="0" lvl="0" indent="0" algn="l" rtl="0">
              <a:lnSpc>
                <a:spcPct val="115000"/>
              </a:lnSpc>
              <a:spcBef>
                <a:spcPts val="100"/>
              </a:spcBef>
              <a:spcAft>
                <a:spcPts val="0"/>
              </a:spcAft>
              <a:buNone/>
            </a:pPr>
            <a:r>
              <a:rPr lang="en" sz="1200" b="1">
                <a:latin typeface="Calibri"/>
                <a:ea typeface="Calibri"/>
                <a:cs typeface="Calibri"/>
                <a:sym typeface="Calibri"/>
              </a:rPr>
              <a:t>Incident Response And Forensics</a:t>
            </a:r>
            <a:endParaRPr sz="1200" b="1">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Incident Response / Compromise Assessment Services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Forensic Readiness Audit</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Forensic and Incident Response Retainer Service</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Payment Forensics Investigation</a:t>
            </a:r>
            <a:endParaRPr sz="1200">
              <a:latin typeface="Calibri"/>
              <a:ea typeface="Calibri"/>
              <a:cs typeface="Calibri"/>
              <a:sym typeface="Calibri"/>
            </a:endParaRPr>
          </a:p>
          <a:p>
            <a:pPr marL="0" marR="12700" lvl="0" indent="0" algn="l" rtl="0">
              <a:lnSpc>
                <a:spcPct val="115000"/>
              </a:lnSpc>
              <a:spcBef>
                <a:spcPts val="0"/>
              </a:spcBef>
              <a:spcAft>
                <a:spcPts val="0"/>
              </a:spcAft>
              <a:buNone/>
            </a:pPr>
            <a:r>
              <a:rPr lang="en" sz="1200">
                <a:latin typeface="Calibri"/>
                <a:ea typeface="Calibri"/>
                <a:cs typeface="Calibri"/>
                <a:sym typeface="Calibri"/>
              </a:rPr>
              <a:t>Internal Forensics Investigation</a:t>
            </a:r>
            <a:endParaRPr sz="1200">
              <a:latin typeface="Calibri"/>
              <a:ea typeface="Calibri"/>
              <a:cs typeface="Calibri"/>
              <a:sym typeface="Calibri"/>
            </a:endParaRPr>
          </a:p>
          <a:p>
            <a:pPr marL="0" marR="508000" lvl="0" indent="0" algn="l" rtl="0">
              <a:lnSpc>
                <a:spcPct val="115000"/>
              </a:lnSpc>
              <a:spcBef>
                <a:spcPts val="0"/>
              </a:spcBef>
              <a:spcAft>
                <a:spcPts val="0"/>
              </a:spcAft>
              <a:buNone/>
            </a:pPr>
            <a:r>
              <a:rPr lang="en" sz="1200">
                <a:latin typeface="Calibri"/>
                <a:ea typeface="Calibri"/>
                <a:cs typeface="Calibri"/>
                <a:sym typeface="Calibri"/>
              </a:rPr>
              <a:t>Advanced Threat Hunting</a:t>
            </a:r>
            <a:endParaRPr sz="1200">
              <a:latin typeface="Calibri"/>
              <a:ea typeface="Calibri"/>
              <a:cs typeface="Calibri"/>
              <a:sym typeface="Calibri"/>
            </a:endParaRPr>
          </a:p>
          <a:p>
            <a:pPr marL="0" marR="508000" lvl="0" indent="0" algn="l" rtl="0">
              <a:lnSpc>
                <a:spcPct val="115000"/>
              </a:lnSpc>
              <a:spcBef>
                <a:spcPts val="0"/>
              </a:spcBef>
              <a:spcAft>
                <a:spcPts val="0"/>
              </a:spcAft>
              <a:buNone/>
            </a:pPr>
            <a:r>
              <a:rPr lang="en" sz="1200">
                <a:latin typeface="Calibri"/>
                <a:ea typeface="Calibri"/>
                <a:cs typeface="Calibri"/>
                <a:sym typeface="Calibri"/>
              </a:rPr>
              <a:t>Cloud Security Posture Management (CSPM)</a:t>
            </a:r>
            <a:endParaRPr sz="1200">
              <a:latin typeface="Calibri"/>
              <a:ea typeface="Calibri"/>
              <a:cs typeface="Calibri"/>
              <a:sym typeface="Calibri"/>
            </a:endParaRPr>
          </a:p>
        </p:txBody>
      </p:sp>
      <p:sp>
        <p:nvSpPr>
          <p:cNvPr id="114" name="Google Shape;114;g26de725ee6a_0_17"/>
          <p:cNvSpPr txBox="1"/>
          <p:nvPr/>
        </p:nvSpPr>
        <p:spPr>
          <a:xfrm rot="-5400000">
            <a:off x="-654700" y="3360650"/>
            <a:ext cx="2538600" cy="40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FF"/>
                </a:solidFill>
                <a:latin typeface="Montserrat"/>
                <a:ea typeface="Montserrat"/>
                <a:cs typeface="Montserrat"/>
                <a:sym typeface="Montserrat"/>
              </a:rPr>
              <a:t>CYBER RESILIENCE</a:t>
            </a:r>
            <a:endParaRPr b="1">
              <a:solidFill>
                <a:srgbClr val="0000FF"/>
              </a:solidFill>
              <a:latin typeface="Montserrat"/>
              <a:ea typeface="Montserrat"/>
              <a:cs typeface="Montserrat"/>
              <a:sym typeface="Montserrat"/>
            </a:endParaRPr>
          </a:p>
        </p:txBody>
      </p:sp>
      <p:sp>
        <p:nvSpPr>
          <p:cNvPr id="115" name="Google Shape;115;g26de725ee6a_0_17"/>
          <p:cNvSpPr txBox="1"/>
          <p:nvPr/>
        </p:nvSpPr>
        <p:spPr>
          <a:xfrm>
            <a:off x="4871950" y="1466625"/>
            <a:ext cx="3891000" cy="3360000"/>
          </a:xfrm>
          <a:prstGeom prst="rect">
            <a:avLst/>
          </a:prstGeom>
          <a:noFill/>
          <a:ln>
            <a:noFill/>
          </a:ln>
        </p:spPr>
        <p:txBody>
          <a:bodyPr spcFirstLastPara="1" wrap="square" lIns="91425" tIns="91425" rIns="91425" bIns="91425" anchor="b" anchorCtr="0">
            <a:noAutofit/>
          </a:bodyPr>
          <a:lstStyle/>
          <a:p>
            <a:pPr marL="0" marR="114300" lvl="0" indent="0" algn="l" rtl="0">
              <a:lnSpc>
                <a:spcPct val="115000"/>
              </a:lnSpc>
              <a:spcBef>
                <a:spcPts val="100"/>
              </a:spcBef>
              <a:spcAft>
                <a:spcPts val="0"/>
              </a:spcAft>
              <a:buNone/>
            </a:pPr>
            <a:r>
              <a:rPr lang="en" sz="1200" b="1">
                <a:latin typeface="Calibri"/>
                <a:ea typeface="Calibri"/>
                <a:cs typeface="Calibri"/>
                <a:sym typeface="Calibri"/>
              </a:rPr>
              <a:t>Data Discovery and Classification Tool</a:t>
            </a:r>
            <a:endParaRPr sz="1200" b="1">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Card Data Discovery</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PII (Privacy) Data Discovery</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Data Classification</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b="1">
              <a:latin typeface="Calibri"/>
              <a:ea typeface="Calibri"/>
              <a:cs typeface="Calibri"/>
              <a:sym typeface="Calibri"/>
            </a:endParaRPr>
          </a:p>
          <a:p>
            <a:pPr marL="0" marR="12700" lvl="0" indent="0" algn="l" rtl="0">
              <a:lnSpc>
                <a:spcPct val="115000"/>
              </a:lnSpc>
              <a:spcBef>
                <a:spcPts val="100"/>
              </a:spcBef>
              <a:spcAft>
                <a:spcPts val="0"/>
              </a:spcAft>
              <a:buNone/>
            </a:pPr>
            <a:r>
              <a:rPr lang="en" sz="1200" b="1">
                <a:latin typeface="Calibri"/>
                <a:ea typeface="Calibri"/>
                <a:cs typeface="Calibri"/>
                <a:sym typeface="Calibri"/>
              </a:rPr>
              <a:t>Data Discovery as a Service</a:t>
            </a:r>
            <a:endParaRPr sz="1200" b="1">
              <a:latin typeface="Calibri"/>
              <a:ea typeface="Calibri"/>
              <a:cs typeface="Calibri"/>
              <a:sym typeface="Calibri"/>
            </a:endParaRPr>
          </a:p>
          <a:p>
            <a:pPr marL="0" marR="12700" lvl="0" indent="0" algn="l" rtl="0">
              <a:lnSpc>
                <a:spcPct val="115000"/>
              </a:lnSpc>
              <a:spcBef>
                <a:spcPts val="100"/>
              </a:spcBef>
              <a:spcAft>
                <a:spcPts val="0"/>
              </a:spcAft>
              <a:buNone/>
            </a:pPr>
            <a:endParaRPr sz="1200">
              <a:latin typeface="Calibri"/>
              <a:ea typeface="Calibri"/>
              <a:cs typeface="Calibri"/>
              <a:sym typeface="Calibri"/>
            </a:endParaRPr>
          </a:p>
          <a:p>
            <a:pPr marL="0" marR="12700" lvl="0" indent="0" algn="l" rtl="0">
              <a:lnSpc>
                <a:spcPct val="115000"/>
              </a:lnSpc>
              <a:spcBef>
                <a:spcPts val="100"/>
              </a:spcBef>
              <a:spcAft>
                <a:spcPts val="0"/>
              </a:spcAft>
              <a:buNone/>
            </a:pPr>
            <a:r>
              <a:rPr lang="en" sz="1200" b="1">
                <a:latin typeface="Calibri"/>
                <a:ea typeface="Calibri"/>
                <a:cs typeface="Calibri"/>
                <a:sym typeface="Calibri"/>
              </a:rPr>
              <a:t>Digital Security as a Service [DSaaS]</a:t>
            </a:r>
            <a:endParaRPr sz="1200" b="1">
              <a:latin typeface="Calibri"/>
              <a:ea typeface="Calibri"/>
              <a:cs typeface="Calibri"/>
              <a:sym typeface="Calibri"/>
            </a:endParaRPr>
          </a:p>
          <a:p>
            <a:pPr marL="0" marR="12700" lvl="0" indent="0" algn="l" rtl="0">
              <a:lnSpc>
                <a:spcPct val="115000"/>
              </a:lnSpc>
              <a:spcBef>
                <a:spcPts val="100"/>
              </a:spcBef>
              <a:spcAft>
                <a:spcPts val="0"/>
              </a:spcAft>
              <a:buNone/>
            </a:pPr>
            <a:endParaRPr sz="1200">
              <a:latin typeface="Calibri"/>
              <a:ea typeface="Calibri"/>
              <a:cs typeface="Calibri"/>
              <a:sym typeface="Calibri"/>
            </a:endParaRPr>
          </a:p>
          <a:p>
            <a:pPr marL="0" marR="12700" lvl="0" indent="0" algn="l" rtl="0">
              <a:lnSpc>
                <a:spcPct val="115000"/>
              </a:lnSpc>
              <a:spcBef>
                <a:spcPts val="100"/>
              </a:spcBef>
              <a:spcAft>
                <a:spcPts val="0"/>
              </a:spcAft>
              <a:buNone/>
            </a:pPr>
            <a:r>
              <a:rPr lang="en" sz="1200" b="1">
                <a:latin typeface="Calibri"/>
                <a:ea typeface="Calibri"/>
                <a:cs typeface="Calibri"/>
                <a:sym typeface="Calibri"/>
              </a:rPr>
              <a:t>Digital Rights Management as a Service [DRMaaS]</a:t>
            </a:r>
            <a:endParaRPr sz="1200" b="1">
              <a:latin typeface="Calibri"/>
              <a:ea typeface="Calibri"/>
              <a:cs typeface="Calibri"/>
              <a:sym typeface="Calibri"/>
            </a:endParaRPr>
          </a:p>
          <a:p>
            <a:pPr marL="0" marR="12700" lvl="0" indent="0" algn="l" rtl="0">
              <a:lnSpc>
                <a:spcPct val="115000"/>
              </a:lnSpc>
              <a:spcBef>
                <a:spcPts val="100"/>
              </a:spcBef>
              <a:spcAft>
                <a:spcPts val="0"/>
              </a:spcAft>
              <a:buNone/>
            </a:pPr>
            <a:endParaRPr sz="1200">
              <a:latin typeface="Calibri"/>
              <a:ea typeface="Calibri"/>
              <a:cs typeface="Calibri"/>
              <a:sym typeface="Calibri"/>
            </a:endParaRPr>
          </a:p>
          <a:p>
            <a:pPr marL="0" marR="12700" lvl="0" indent="0" algn="l" rtl="0">
              <a:lnSpc>
                <a:spcPct val="115000"/>
              </a:lnSpc>
              <a:spcBef>
                <a:spcPts val="100"/>
              </a:spcBef>
              <a:spcAft>
                <a:spcPts val="0"/>
              </a:spcAft>
              <a:buNone/>
            </a:pPr>
            <a:r>
              <a:rPr lang="en" sz="1200" b="1">
                <a:latin typeface="Calibri"/>
                <a:ea typeface="Calibri"/>
                <a:cs typeface="Calibri"/>
                <a:sym typeface="Calibri"/>
              </a:rPr>
              <a:t>Data Loss Prevention &amp; encryption as a Service [DLPEaaS]</a:t>
            </a:r>
            <a:endParaRPr sz="1200" b="1">
              <a:latin typeface="Calibri"/>
              <a:ea typeface="Calibri"/>
              <a:cs typeface="Calibri"/>
              <a:sym typeface="Calibri"/>
            </a:endParaRPr>
          </a:p>
        </p:txBody>
      </p:sp>
      <p:sp>
        <p:nvSpPr>
          <p:cNvPr id="116" name="Google Shape;116;g26de725ee6a_0_17"/>
          <p:cNvSpPr txBox="1"/>
          <p:nvPr/>
        </p:nvSpPr>
        <p:spPr>
          <a:xfrm rot="-5400000">
            <a:off x="3045250" y="2910750"/>
            <a:ext cx="3405600" cy="40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rgbClr val="0000FF"/>
                </a:solidFill>
                <a:latin typeface="Montserrat"/>
                <a:ea typeface="Montserrat"/>
                <a:cs typeface="Montserrat"/>
                <a:sym typeface="Montserrat"/>
              </a:rPr>
              <a:t>DATA PROTECTION</a:t>
            </a:r>
            <a:endParaRPr b="1">
              <a:solidFill>
                <a:srgbClr val="0000FF"/>
              </a:solidFill>
              <a:latin typeface="Montserrat"/>
              <a:ea typeface="Montserrat"/>
              <a:cs typeface="Montserrat"/>
              <a:sym typeface="Montserrat"/>
            </a:endParaRPr>
          </a:p>
        </p:txBody>
      </p:sp>
      <p:sp>
        <p:nvSpPr>
          <p:cNvPr id="117" name="Google Shape;117;g26de725ee6a_0_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6de725ee6a_0_1"/>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Cyber sec. technologies &amp; tools</a:t>
            </a:r>
            <a:endParaRPr sz="2800" b="0" i="0" u="none" strike="noStrike" cap="none">
              <a:solidFill>
                <a:srgbClr val="073763"/>
              </a:solidFill>
              <a:latin typeface="Calibri"/>
              <a:ea typeface="Calibri"/>
              <a:cs typeface="Calibri"/>
              <a:sym typeface="Calibri"/>
            </a:endParaRPr>
          </a:p>
        </p:txBody>
      </p:sp>
      <p:graphicFrame>
        <p:nvGraphicFramePr>
          <p:cNvPr id="123" name="Google Shape;123;g26de725ee6a_0_1"/>
          <p:cNvGraphicFramePr/>
          <p:nvPr/>
        </p:nvGraphicFramePr>
        <p:xfrm>
          <a:off x="332450" y="575900"/>
          <a:ext cx="7633025" cy="4361550"/>
        </p:xfrm>
        <a:graphic>
          <a:graphicData uri="http://schemas.openxmlformats.org/drawingml/2006/table">
            <a:tbl>
              <a:tblPr>
                <a:noFill/>
                <a:tableStyleId>{00D9D2D0-84E1-4E15-BE24-F63E2CB44EBC}</a:tableStyleId>
              </a:tblPr>
              <a:tblGrid>
                <a:gridCol w="3375900">
                  <a:extLst>
                    <a:ext uri="{9D8B030D-6E8A-4147-A177-3AD203B41FA5}">
                      <a16:colId xmlns:a16="http://schemas.microsoft.com/office/drawing/2014/main" val="20000"/>
                    </a:ext>
                  </a:extLst>
                </a:gridCol>
                <a:gridCol w="4257125">
                  <a:extLst>
                    <a:ext uri="{9D8B030D-6E8A-4147-A177-3AD203B41FA5}">
                      <a16:colId xmlns:a16="http://schemas.microsoft.com/office/drawing/2014/main" val="20001"/>
                    </a:ext>
                  </a:extLst>
                </a:gridCol>
              </a:tblGrid>
              <a:tr h="0">
                <a:tc>
                  <a:txBody>
                    <a:bodyPr/>
                    <a:lstStyle/>
                    <a:p>
                      <a:pPr marL="0" lvl="0" indent="0" algn="l" rtl="0">
                        <a:lnSpc>
                          <a:spcPct val="100000"/>
                        </a:lnSpc>
                        <a:spcBef>
                          <a:spcPts val="0"/>
                        </a:spcBef>
                        <a:spcAft>
                          <a:spcPts val="0"/>
                        </a:spcAft>
                        <a:buNone/>
                      </a:pPr>
                      <a:r>
                        <a:rPr lang="en" sz="1000" b="1">
                          <a:solidFill>
                            <a:schemeClr val="lt1"/>
                          </a:solidFill>
                          <a:latin typeface="Calibri"/>
                          <a:ea typeface="Calibri"/>
                          <a:cs typeface="Calibri"/>
                          <a:sym typeface="Calibri"/>
                        </a:rPr>
                        <a:t>Capabilities</a:t>
                      </a:r>
                      <a:endParaRPr sz="1000" b="1">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lnSpc>
                          <a:spcPct val="100000"/>
                        </a:lnSpc>
                        <a:spcBef>
                          <a:spcPts val="0"/>
                        </a:spcBef>
                        <a:spcAft>
                          <a:spcPts val="0"/>
                        </a:spcAft>
                        <a:buNone/>
                      </a:pPr>
                      <a:r>
                        <a:rPr lang="en" sz="1000" b="1">
                          <a:solidFill>
                            <a:schemeClr val="lt1"/>
                          </a:solidFill>
                          <a:latin typeface="Calibri"/>
                          <a:ea typeface="Calibri"/>
                          <a:cs typeface="Calibri"/>
                          <a:sym typeface="Calibri"/>
                        </a:rPr>
                        <a:t>Tools/Technologies</a:t>
                      </a:r>
                      <a:endParaRPr sz="1000" b="1">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PIM &amp; PAM Solutions</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Microsoft</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Digital Rights Management[DRM]</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Vera, Vitrium, Seclore</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Vulnerability &amp; Patch Management [VPM]</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Nessus Professional, Rapid7, SCCM, Intune, WSUS, Patch My PC, 1E</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Data loss Prevention(DLP)</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McAfee, Symantec, Microsoft defender</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Endpoint Security &amp; Protection</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McAfee, Symantec, Microsoft defender</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SIEM Solution</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LogRhythm, Azure Sentinel, IBM Qradar</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Next-Gen Firewall</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Palo Alto, Fortinet</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Endpoint Encryption</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Intune, Symantec, DriveStrike</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Digital Security as Service</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Vera, Titus, Azure Sentinel, Defender</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9"/>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Cloud Security Posture Management(CSPM)</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Palo Alto Prism, Microsoft defender</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10"/>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Systems Hardening</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CIS</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11"/>
                  </a:ext>
                </a:extLst>
              </a:tr>
              <a:tr h="335525">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Continuous Automated Red Teaming</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Calibri"/>
                          <a:ea typeface="Calibri"/>
                          <a:cs typeface="Calibri"/>
                          <a:sym typeface="Calibri"/>
                        </a:rPr>
                        <a:t>Firecompass</a:t>
                      </a:r>
                      <a:endParaRPr sz="1000">
                        <a:solidFill>
                          <a:schemeClr val="lt1"/>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24" name="Google Shape;124;g26de725ee6a_0_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67ea6cf430_0_46"/>
          <p:cNvSpPr txBox="1"/>
          <p:nvPr/>
        </p:nvSpPr>
        <p:spPr>
          <a:xfrm>
            <a:off x="164950" y="4225"/>
            <a:ext cx="6107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800">
                <a:solidFill>
                  <a:srgbClr val="073763"/>
                </a:solidFill>
                <a:latin typeface="Calibri"/>
                <a:ea typeface="Calibri"/>
                <a:cs typeface="Calibri"/>
                <a:sym typeface="Calibri"/>
              </a:rPr>
              <a:t>What is VAPT?</a:t>
            </a:r>
            <a:endParaRPr sz="2800" b="0" i="0" u="none" strike="noStrike" cap="none">
              <a:solidFill>
                <a:srgbClr val="073763"/>
              </a:solidFill>
              <a:latin typeface="Calibri"/>
              <a:ea typeface="Calibri"/>
              <a:cs typeface="Calibri"/>
              <a:sym typeface="Calibri"/>
            </a:endParaRPr>
          </a:p>
        </p:txBody>
      </p:sp>
      <p:sp>
        <p:nvSpPr>
          <p:cNvPr id="130" name="Google Shape;130;g267ea6cf430_0_46"/>
          <p:cNvSpPr txBox="1"/>
          <p:nvPr/>
        </p:nvSpPr>
        <p:spPr>
          <a:xfrm>
            <a:off x="703800" y="783900"/>
            <a:ext cx="7736400" cy="3966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 sz="1800">
                <a:solidFill>
                  <a:schemeClr val="lt1"/>
                </a:solidFill>
                <a:latin typeface="Avenir"/>
                <a:ea typeface="Avenir"/>
                <a:cs typeface="Avenir"/>
                <a:sym typeface="Avenir"/>
              </a:rPr>
              <a:t>Vulnerability Assessment and Penetration Testing (VAPT) is a security testing and audit approach to identify vulnerabilities.</a:t>
            </a:r>
            <a:endParaRPr sz="1800">
              <a:solidFill>
                <a:schemeClr val="lt1"/>
              </a:solidFill>
              <a:latin typeface="Avenir"/>
              <a:ea typeface="Avenir"/>
              <a:cs typeface="Avenir"/>
              <a:sym typeface="Avenir"/>
            </a:endParaRPr>
          </a:p>
          <a:p>
            <a:pPr marL="0" marR="0" lvl="0" indent="0" algn="just" rtl="0">
              <a:lnSpc>
                <a:spcPct val="115000"/>
              </a:lnSpc>
              <a:spcBef>
                <a:spcPts val="0"/>
              </a:spcBef>
              <a:spcAft>
                <a:spcPts val="0"/>
              </a:spcAft>
              <a:buNone/>
            </a:pPr>
            <a:endParaRPr sz="1800">
              <a:solidFill>
                <a:schemeClr val="lt1"/>
              </a:solidFill>
              <a:latin typeface="Avenir"/>
              <a:ea typeface="Avenir"/>
              <a:cs typeface="Avenir"/>
              <a:sym typeface="Avenir"/>
            </a:endParaRPr>
          </a:p>
          <a:p>
            <a:pPr marL="0" marR="0" lvl="0" indent="0" algn="just" rtl="0">
              <a:lnSpc>
                <a:spcPct val="115000"/>
              </a:lnSpc>
              <a:spcBef>
                <a:spcPts val="0"/>
              </a:spcBef>
              <a:spcAft>
                <a:spcPts val="0"/>
              </a:spcAft>
              <a:buNone/>
            </a:pPr>
            <a:r>
              <a:rPr lang="en" sz="1800">
                <a:solidFill>
                  <a:schemeClr val="lt1"/>
                </a:solidFill>
                <a:latin typeface="Avenir"/>
                <a:ea typeface="Avenir"/>
                <a:cs typeface="Avenir"/>
                <a:sym typeface="Avenir"/>
              </a:rPr>
              <a:t>Identify potential vulnerabilities and risks in your systems, applications and networks before cybercriminals and hackers can exploit them</a:t>
            </a:r>
            <a:r>
              <a:rPr lang="en" sz="1800">
                <a:solidFill>
                  <a:schemeClr val="lt1"/>
                </a:solidFill>
                <a:highlight>
                  <a:srgbClr val="FFFFFF"/>
                </a:highlight>
                <a:latin typeface="Avenir"/>
                <a:ea typeface="Avenir"/>
                <a:cs typeface="Avenir"/>
                <a:sym typeface="Avenir"/>
              </a:rPr>
              <a:t>.</a:t>
            </a:r>
            <a:endParaRPr sz="1800">
              <a:solidFill>
                <a:schemeClr val="lt1"/>
              </a:solidFill>
              <a:highlight>
                <a:srgbClr val="FFFFFF"/>
              </a:highlight>
              <a:latin typeface="Avenir"/>
              <a:ea typeface="Avenir"/>
              <a:cs typeface="Avenir"/>
              <a:sym typeface="Avenir"/>
            </a:endParaRPr>
          </a:p>
          <a:p>
            <a:pPr marL="0" marR="0" lvl="0" indent="0" algn="just" rtl="0">
              <a:lnSpc>
                <a:spcPct val="115000"/>
              </a:lnSpc>
              <a:spcBef>
                <a:spcPts val="0"/>
              </a:spcBef>
              <a:spcAft>
                <a:spcPts val="0"/>
              </a:spcAft>
              <a:buNone/>
            </a:pPr>
            <a:endParaRPr sz="1800">
              <a:solidFill>
                <a:schemeClr val="lt1"/>
              </a:solidFill>
              <a:highlight>
                <a:srgbClr val="FFFFFF"/>
              </a:highlight>
              <a:latin typeface="Avenir"/>
              <a:ea typeface="Avenir"/>
              <a:cs typeface="Avenir"/>
              <a:sym typeface="Avenir"/>
            </a:endParaRPr>
          </a:p>
          <a:p>
            <a:pPr marL="0" marR="0" lvl="0" indent="0" algn="just" rtl="0">
              <a:lnSpc>
                <a:spcPct val="115000"/>
              </a:lnSpc>
              <a:spcBef>
                <a:spcPts val="0"/>
              </a:spcBef>
              <a:spcAft>
                <a:spcPts val="0"/>
              </a:spcAft>
              <a:buNone/>
            </a:pPr>
            <a:r>
              <a:rPr lang="en" sz="1800">
                <a:solidFill>
                  <a:schemeClr val="lt1"/>
                </a:solidFill>
                <a:highlight>
                  <a:srgbClr val="FFFFFF"/>
                </a:highlight>
                <a:latin typeface="Avenir"/>
                <a:ea typeface="Avenir"/>
                <a:cs typeface="Avenir"/>
                <a:sym typeface="Avenir"/>
              </a:rPr>
              <a:t>As a result proactive measures can be taken and solutions can be implemented before devastating results to you data and infrastructure can occur.</a:t>
            </a:r>
            <a:endParaRPr sz="1800">
              <a:solidFill>
                <a:schemeClr val="lt1"/>
              </a:solidFill>
              <a:highlight>
                <a:srgbClr val="FFFFFF"/>
              </a:highlight>
              <a:latin typeface="Avenir"/>
              <a:ea typeface="Avenir"/>
              <a:cs typeface="Avenir"/>
              <a:sym typeface="Avenir"/>
            </a:endParaRPr>
          </a:p>
          <a:p>
            <a:pPr marL="0" marR="0" lvl="0" indent="0" algn="just" rtl="0">
              <a:lnSpc>
                <a:spcPct val="115000"/>
              </a:lnSpc>
              <a:spcBef>
                <a:spcPts val="0"/>
              </a:spcBef>
              <a:spcAft>
                <a:spcPts val="0"/>
              </a:spcAft>
              <a:buNone/>
            </a:pPr>
            <a:endParaRPr sz="1800">
              <a:solidFill>
                <a:schemeClr val="lt1"/>
              </a:solidFill>
              <a:highlight>
                <a:srgbClr val="FFFFFF"/>
              </a:highlight>
              <a:latin typeface="Avenir"/>
              <a:ea typeface="Avenir"/>
              <a:cs typeface="Avenir"/>
              <a:sym typeface="Avenir"/>
            </a:endParaRPr>
          </a:p>
          <a:p>
            <a:pPr marL="0" marR="0" lvl="0" indent="0" algn="just" rtl="0">
              <a:lnSpc>
                <a:spcPct val="115000"/>
              </a:lnSpc>
              <a:spcBef>
                <a:spcPts val="0"/>
              </a:spcBef>
              <a:spcAft>
                <a:spcPts val="0"/>
              </a:spcAft>
              <a:buNone/>
            </a:pPr>
            <a:r>
              <a:rPr lang="en" sz="1800">
                <a:solidFill>
                  <a:schemeClr val="lt1"/>
                </a:solidFill>
                <a:highlight>
                  <a:srgbClr val="FFFFFF"/>
                </a:highlight>
                <a:latin typeface="Avenir"/>
                <a:ea typeface="Avenir"/>
                <a:cs typeface="Avenir"/>
                <a:sym typeface="Avenir"/>
              </a:rPr>
              <a:t>Helps in identifying IT security weaknesses and identify solutions to address them.</a:t>
            </a:r>
            <a:endParaRPr sz="1800">
              <a:solidFill>
                <a:schemeClr val="lt1"/>
              </a:solidFill>
              <a:highlight>
                <a:srgbClr val="FFFFFF"/>
              </a:highlight>
              <a:latin typeface="Avenir"/>
              <a:ea typeface="Avenir"/>
              <a:cs typeface="Avenir"/>
              <a:sym typeface="Avenir"/>
            </a:endParaRPr>
          </a:p>
        </p:txBody>
      </p:sp>
      <p:sp>
        <p:nvSpPr>
          <p:cNvPr id="131" name="Google Shape;131;g267ea6cf430_0_46"/>
          <p:cNvSpPr/>
          <p:nvPr/>
        </p:nvSpPr>
        <p:spPr>
          <a:xfrm>
            <a:off x="395175" y="914725"/>
            <a:ext cx="308700" cy="226800"/>
          </a:xfrm>
          <a:prstGeom prst="notch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267ea6cf430_0_46"/>
          <p:cNvSpPr/>
          <p:nvPr/>
        </p:nvSpPr>
        <p:spPr>
          <a:xfrm>
            <a:off x="395175" y="1855900"/>
            <a:ext cx="308700" cy="226800"/>
          </a:xfrm>
          <a:prstGeom prst="notch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267ea6cf430_0_46"/>
          <p:cNvSpPr/>
          <p:nvPr/>
        </p:nvSpPr>
        <p:spPr>
          <a:xfrm>
            <a:off x="395175" y="2801798"/>
            <a:ext cx="308700" cy="226800"/>
          </a:xfrm>
          <a:prstGeom prst="notch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267ea6cf430_0_46"/>
          <p:cNvSpPr/>
          <p:nvPr/>
        </p:nvSpPr>
        <p:spPr>
          <a:xfrm>
            <a:off x="395175" y="4059400"/>
            <a:ext cx="308700" cy="226800"/>
          </a:xfrm>
          <a:prstGeom prst="notch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g267ea6cf430_0_4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D6C0B0299502459BE057F60D45F7A2" ma:contentTypeVersion="16" ma:contentTypeDescription="Create a new document." ma:contentTypeScope="" ma:versionID="f50657443db3cca893bf2a77a6b82c8e">
  <xsd:schema xmlns:xsd="http://www.w3.org/2001/XMLSchema" xmlns:xs="http://www.w3.org/2001/XMLSchema" xmlns:p="http://schemas.microsoft.com/office/2006/metadata/properties" xmlns:ns2="ecf2865c-a0c0-4830-9c97-c878b24eefc5" xmlns:ns3="0c3f3349-3fde-44b2-91dd-1461469ae59c" targetNamespace="http://schemas.microsoft.com/office/2006/metadata/properties" ma:root="true" ma:fieldsID="ffe86a2076484ea9f4ac21488ba3d86b" ns2:_="" ns3:_="">
    <xsd:import namespace="ecf2865c-a0c0-4830-9c97-c878b24eefc5"/>
    <xsd:import namespace="0c3f3349-3fde-44b2-91dd-1461469ae59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_Flow_SignoffStatu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2865c-a0c0-4830-9c97-c878b24eefc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4104d38-e8e4-4984-a0bc-6afa79dcdd70}" ma:internalName="TaxCatchAll" ma:showField="CatchAllData" ma:web="ecf2865c-a0c0-4830-9c97-c878b24eefc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c3f3349-3fde-44b2-91dd-1461469ae59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236efef-33c7-4880-a5c8-aa8024ac552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Flow_SignoffStatus" ma:index="22" nillable="true" ma:displayName="Sign-off status" ma:internalName="Sign_x002d_off_x0020_status">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c3f3349-3fde-44b2-91dd-1461469ae59c">
      <Terms xmlns="http://schemas.microsoft.com/office/infopath/2007/PartnerControls"/>
    </lcf76f155ced4ddcb4097134ff3c332f>
    <_Flow_SignoffStatus xmlns="0c3f3349-3fde-44b2-91dd-1461469ae59c" xsi:nil="true"/>
    <TaxCatchAll xmlns="ecf2865c-a0c0-4830-9c97-c878b24eefc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8DFD66-6B5F-4833-8289-2445E4B2F0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2865c-a0c0-4830-9c97-c878b24eefc5"/>
    <ds:schemaRef ds:uri="0c3f3349-3fde-44b2-91dd-1461469ae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95961-8C77-49A6-8613-FE9B4AC907FC}">
  <ds:schemaRefs>
    <ds:schemaRef ds:uri="http://schemas.microsoft.com/office/2006/metadata/properties"/>
    <ds:schemaRef ds:uri="http://schemas.microsoft.com/office/infopath/2007/PartnerControls"/>
    <ds:schemaRef ds:uri="0c3f3349-3fde-44b2-91dd-1461469ae59c"/>
    <ds:schemaRef ds:uri="ecf2865c-a0c0-4830-9c97-c878b24eefc5"/>
  </ds:schemaRefs>
</ds:datastoreItem>
</file>

<file path=customXml/itemProps3.xml><?xml version="1.0" encoding="utf-8"?>
<ds:datastoreItem xmlns:ds="http://schemas.openxmlformats.org/officeDocument/2006/customXml" ds:itemID="{96BD07A7-B2DE-40E7-AAB3-D046F99387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Slate</vt:lpstr>
      <vt:lpstr>SecOps Security Operations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SecOps Security Operations</dc:title>
  <dc:creator>Lenovo</dc:creator>
  <cp:revision>1</cp:revision>
  <dcterms:modified xsi:type="dcterms:W3CDTF">2024-08-09T12:48:33Z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0x010100E2D6C0B0299502459BE057F60D45F7A2</vt:lpwstr>
  </property>
</Properties>
</file>