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7" r:id="rId6"/>
    <p:sldId id="295" r:id="rId7"/>
    <p:sldId id="297" r:id="rId8"/>
    <p:sldId id="258" r:id="rId9"/>
    <p:sldId id="278" r:id="rId10"/>
    <p:sldId id="264" r:id="rId11"/>
    <p:sldId id="262" r:id="rId12"/>
    <p:sldId id="289" r:id="rId13"/>
    <p:sldId id="298" r:id="rId14"/>
    <p:sldId id="266" r:id="rId15"/>
    <p:sldId id="292" r:id="rId16"/>
    <p:sldId id="268" r:id="rId17"/>
    <p:sldId id="290" r:id="rId18"/>
    <p:sldId id="300" r:id="rId19"/>
    <p:sldId id="299" r:id="rId20"/>
    <p:sldId id="270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09" autoAdjust="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5678" y="3930162"/>
            <a:ext cx="5502134" cy="1626880"/>
          </a:xfrm>
        </p:spPr>
        <p:txBody>
          <a:bodyPr/>
          <a:lstStyle/>
          <a:p>
            <a:r>
              <a:rPr lang="en-IN" b="1" i="0" dirty="0" err="1">
                <a:solidFill>
                  <a:srgbClr val="202124"/>
                </a:solidFill>
                <a:effectLst/>
                <a:latin typeface="Roboto" panose="020F0502020204030204" pitchFamily="2" charset="0"/>
              </a:rPr>
              <a:t>Zylentrix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5586890"/>
            <a:ext cx="5414211" cy="629272"/>
          </a:xfrm>
        </p:spPr>
        <p:txBody>
          <a:bodyPr>
            <a:normAutofit/>
          </a:bodyPr>
          <a:lstStyle/>
          <a:p>
            <a:r>
              <a:rPr lang="en-US" sz="2000" dirty="0"/>
              <a:t>Shivani Whachal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F2D78-F18B-1E09-618B-26C96D48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345E-A444-83FD-2BA4-1F3518A33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3" y="4167242"/>
            <a:ext cx="5103055" cy="1325563"/>
          </a:xfrm>
        </p:spPr>
        <p:txBody>
          <a:bodyPr/>
          <a:lstStyle/>
          <a:p>
            <a:r>
              <a:rPr lang="en-US" dirty="0"/>
              <a:t>What the Data Tells 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92CE5-3190-CEBE-E887-668E68E7596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7214" y="324643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Insights: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AFC292-1E77-1F07-7FA0-E7075805682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8447" y="3725394"/>
            <a:ext cx="5431971" cy="55795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Majority of users are </a:t>
            </a:r>
            <a:r>
              <a:rPr lang="en-US" b="1" dirty="0"/>
              <a:t>young adults (21–29)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Students spend a </a:t>
            </a:r>
            <a:r>
              <a:rPr lang="en-US" b="1" dirty="0"/>
              <a:t>significant amount of time (~1.5 hours/session)</a:t>
            </a:r>
            <a:r>
              <a:rPr lang="en-US" dirty="0"/>
              <a:t> on average.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Only half of the course content</a:t>
            </a:r>
            <a:r>
              <a:rPr lang="en-US" dirty="0"/>
              <a:t> gets completed on average.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Feedback is </a:t>
            </a:r>
            <a:r>
              <a:rPr lang="en-US" b="1" dirty="0"/>
              <a:t>neutral to slightly positive</a:t>
            </a:r>
            <a:r>
              <a:rPr lang="en-US" dirty="0"/>
              <a:t>, suggesting room for </a:t>
            </a:r>
            <a:r>
              <a:rPr lang="en-US" b="1" dirty="0"/>
              <a:t>content improvement</a:t>
            </a:r>
            <a:r>
              <a:rPr lang="en-US" dirty="0"/>
              <a:t> or </a:t>
            </a:r>
            <a:r>
              <a:rPr lang="en-US" b="1" dirty="0"/>
              <a:t>better engagement.</a:t>
            </a:r>
            <a:endParaRPr lang="en-US" dirty="0"/>
          </a:p>
          <a:p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4D65572-F5E3-C430-4326-E59AF0DD912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93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Correlation Matrix of Key Metrics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992EC-E3A8-7BCA-2F4A-3E1C00833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588" y="2217740"/>
            <a:ext cx="5242571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Key Observation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0445" y="3109008"/>
            <a:ext cx="3033346" cy="823912"/>
          </a:xfrm>
        </p:spPr>
        <p:txBody>
          <a:bodyPr/>
          <a:lstStyle/>
          <a:p>
            <a:r>
              <a:rPr lang="en-IN" sz="2000" dirty="0"/>
              <a:t>Age vs. Completion Percentage (0.20)</a:t>
            </a: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4895850" y="3066942"/>
            <a:ext cx="2400300" cy="823912"/>
          </a:xfrm>
        </p:spPr>
        <p:txBody>
          <a:bodyPr/>
          <a:lstStyle/>
          <a:p>
            <a:r>
              <a:rPr lang="en-US" sz="2000" dirty="0"/>
              <a:t>Time Spent vs. Other Metrics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610600" y="3071596"/>
            <a:ext cx="1813064" cy="823912"/>
          </a:xfrm>
        </p:spPr>
        <p:txBody>
          <a:bodyPr/>
          <a:lstStyle/>
          <a:p>
            <a:r>
              <a:rPr lang="en-IN" sz="2000" dirty="0"/>
              <a:t>Rating vs. Other Metrics</a:t>
            </a:r>
            <a:endParaRPr lang="en-US" sz="2000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059360" y="4621414"/>
            <a:ext cx="3124093" cy="462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positive correlation</a:t>
            </a:r>
            <a:r>
              <a:rPr lang="en-US" dirty="0"/>
              <a:t> of </a:t>
            </a:r>
            <a:r>
              <a:rPr lang="en-US" b="1" dirty="0"/>
              <a:t>0.20</a:t>
            </a:r>
            <a:r>
              <a:rPr lang="en-US" dirty="0"/>
              <a:t> indicates that </a:t>
            </a:r>
            <a:r>
              <a:rPr lang="en-US" b="1" dirty="0"/>
              <a:t>older students tend to complete courses slightly more</a:t>
            </a:r>
            <a:r>
              <a:rPr lang="en-US" dirty="0"/>
              <a:t> than younger ones.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Very weak </a:t>
            </a:r>
            <a:r>
              <a:rPr lang="en-US" b="1" dirty="0"/>
              <a:t>negative correlation</a:t>
            </a:r>
            <a:r>
              <a:rPr lang="en-US" dirty="0"/>
              <a:t>, suggesting that </a:t>
            </a:r>
            <a:r>
              <a:rPr lang="en-US" b="1" dirty="0"/>
              <a:t>more time spent doesn’t necessarily lead to higher completion</a:t>
            </a:r>
            <a:r>
              <a:rPr lang="en-US" dirty="0"/>
              <a:t>.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55085" y="4640261"/>
            <a:ext cx="3124093" cy="462927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4200" dirty="0"/>
              <a:t>Ratings show </a:t>
            </a:r>
            <a:r>
              <a:rPr lang="en-US" sz="4200" b="1" dirty="0"/>
              <a:t>nearly no correlation</a:t>
            </a:r>
            <a:r>
              <a:rPr lang="en-US" sz="4200" dirty="0"/>
              <a:t> with other 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200" b="1" dirty="0"/>
              <a:t>Rating vs. Completion: -0.05</a:t>
            </a:r>
            <a:endParaRPr lang="en-US" sz="4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200" b="1" dirty="0"/>
              <a:t>Rating vs. Age: -0.00</a:t>
            </a:r>
            <a:endParaRPr lang="en-US" sz="4200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/>
          <a:lstStyle/>
          <a:p>
            <a:r>
              <a:rPr lang="en-US" dirty="0"/>
              <a:t>Average Completion % by </a:t>
            </a:r>
            <a:br>
              <a:rPr lang="en-US" dirty="0"/>
            </a:br>
            <a:r>
              <a:rPr lang="en-US" dirty="0"/>
              <a:t>Enrollment Cohort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55E8CF0-C3F5-BCF8-F50F-07B5126CB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935" y="2217740"/>
            <a:ext cx="7697850" cy="378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234" y="4237831"/>
            <a:ext cx="10899531" cy="804859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This line chart visualizes how the </a:t>
            </a:r>
            <a:r>
              <a:rPr lang="en-US" sz="2000" b="1" dirty="0"/>
              <a:t>average course completion percentage</a:t>
            </a:r>
            <a:r>
              <a:rPr lang="en-US" sz="2000" dirty="0"/>
              <a:t> varies across student cohorts, based on their </a:t>
            </a:r>
            <a:r>
              <a:rPr lang="en-US" sz="2000" b="1" dirty="0"/>
              <a:t>month of enrollment</a:t>
            </a:r>
            <a:r>
              <a:rPr lang="en-US" sz="2000" dirty="0"/>
              <a:t> in 2023.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X-axis</a:t>
            </a:r>
            <a:r>
              <a:rPr lang="en-US" sz="2000" dirty="0"/>
              <a:t> shows cohorts by month (e.g., Jan 2023 to Dec 2023).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Y-axis</a:t>
            </a:r>
            <a:r>
              <a:rPr lang="en-US" sz="2000" dirty="0"/>
              <a:t> represents the </a:t>
            </a:r>
            <a:r>
              <a:rPr lang="en-US" sz="2000" b="1" dirty="0"/>
              <a:t>average completion percentage</a:t>
            </a:r>
            <a:r>
              <a:rPr lang="en-US" sz="2000" dirty="0"/>
              <a:t> of courses by students who enrolled in that specific month.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4097A-348D-4CE6-C756-7F9A05328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371C-DEC7-0ABB-99B4-669B156F5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2E93D-999B-727E-5CFA-E5EF4759C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234" y="2883816"/>
            <a:ext cx="10899531" cy="804859"/>
          </a:xfrm>
        </p:spPr>
        <p:txBody>
          <a:bodyPr/>
          <a:lstStyle/>
          <a:p>
            <a:pPr>
              <a:buNone/>
            </a:pPr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Fluctuating Trends</a:t>
            </a:r>
            <a:r>
              <a:rPr lang="en-US" sz="1600" dirty="0"/>
              <a:t>: The average completion percentage does not follow a steady pattern; it varies across months, indicating that cohort behavior or course engagement differs over time.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High Point – August</a:t>
            </a:r>
            <a:r>
              <a:rPr lang="en-US" sz="1600" dirty="0"/>
              <a:t>: Students enrolled in </a:t>
            </a:r>
            <a:r>
              <a:rPr lang="en-US" sz="1600" b="1" dirty="0"/>
              <a:t>August</a:t>
            </a:r>
            <a:r>
              <a:rPr lang="en-US" sz="1600" dirty="0"/>
              <a:t> had the </a:t>
            </a:r>
            <a:r>
              <a:rPr lang="en-US" sz="1600" b="1" dirty="0"/>
              <a:t>highest completion rate</a:t>
            </a:r>
            <a:r>
              <a:rPr lang="en-US" sz="1600" dirty="0"/>
              <a:t>, around </a:t>
            </a:r>
            <a:r>
              <a:rPr lang="en-US" sz="1600" b="1" dirty="0"/>
              <a:t>61%</a:t>
            </a:r>
            <a:r>
              <a:rPr lang="en-US" sz="1600" dirty="0"/>
              <a:t>, suggesting strong engagement or possibly more motivated learners during this period.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2855B-916D-DEC4-3E35-81E0AF80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01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1FD3-E3B4-6BA6-BBD2-0E32F2E2C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0175-8700-2AF6-353F-8FA093F5F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8AF5F-C584-3083-9512-D38A0D963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234" y="3701500"/>
            <a:ext cx="10899531" cy="804859"/>
          </a:xfrm>
        </p:spPr>
        <p:txBody>
          <a:bodyPr/>
          <a:lstStyle/>
          <a:p>
            <a:pPr>
              <a:buNone/>
            </a:pPr>
            <a:endParaRPr lang="en-US" sz="2000" b="1" dirty="0"/>
          </a:p>
          <a:p>
            <a:r>
              <a:rPr lang="en-US" sz="1600" b="1" dirty="0"/>
              <a:t>3. Low Point – July</a:t>
            </a:r>
            <a:r>
              <a:rPr lang="en-US" sz="1600" dirty="0"/>
              <a:t>: In contrast, the </a:t>
            </a:r>
            <a:r>
              <a:rPr lang="en-US" sz="1600" b="1" dirty="0"/>
              <a:t>July cohort</a:t>
            </a:r>
            <a:r>
              <a:rPr lang="en-US" sz="1600" dirty="0"/>
              <a:t> recorded the </a:t>
            </a:r>
            <a:r>
              <a:rPr lang="en-US" sz="1600" b="1" dirty="0"/>
              <a:t>lowest completion rate</a:t>
            </a:r>
            <a:r>
              <a:rPr lang="en-US" sz="1600" dirty="0"/>
              <a:t>, dropping to around </a:t>
            </a:r>
            <a:r>
              <a:rPr lang="en-US" sz="1600" b="1" dirty="0"/>
              <a:t>48%</a:t>
            </a:r>
            <a:r>
              <a:rPr lang="en-US" sz="1600" dirty="0"/>
              <a:t>, which may indicate lower motivation or possible external factors (e.g., summer vacations)</a:t>
            </a:r>
          </a:p>
          <a:p>
            <a:r>
              <a:rPr lang="en-US" sz="1600" b="1" dirty="0"/>
              <a:t>4. Mid-Year Dip</a:t>
            </a:r>
            <a:r>
              <a:rPr lang="en-US" sz="1600" dirty="0"/>
              <a:t>: There’s a noticeable dip in </a:t>
            </a:r>
            <a:r>
              <a:rPr lang="en-US" sz="1600" b="1" dirty="0"/>
              <a:t>May–July</a:t>
            </a:r>
            <a:r>
              <a:rPr lang="en-US" sz="1600" dirty="0"/>
              <a:t>, followed by a sharp spike in </a:t>
            </a:r>
            <a:r>
              <a:rPr lang="en-US" sz="1600" b="1" dirty="0"/>
              <a:t>August</a:t>
            </a:r>
            <a:r>
              <a:rPr lang="en-US" sz="1600" dirty="0"/>
              <a:t>, then a gradual decline again.</a:t>
            </a:r>
          </a:p>
          <a:p>
            <a:r>
              <a:rPr lang="en-US" sz="1600" b="1" dirty="0"/>
              <a:t>5. Stabilization</a:t>
            </a:r>
            <a:r>
              <a:rPr lang="en-US" sz="1600" dirty="0"/>
              <a:t>: After September, the completion rate appears to stabilize between </a:t>
            </a:r>
            <a:r>
              <a:rPr lang="en-US" sz="1600" b="1" dirty="0"/>
              <a:t>54–56%</a:t>
            </a:r>
            <a:r>
              <a:rPr lang="en-US" sz="1600" dirty="0"/>
              <a:t>, suggesting more consistent engagement in later months.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3762D-7FE4-5B7B-65EB-8D6F5FE2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22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015" y="1175944"/>
            <a:ext cx="5431971" cy="8463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Possible Reasons to Explore: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9465" y="2696539"/>
            <a:ext cx="5367070" cy="146492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Did the course structure or delivery change during the year?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Was there a marketing push in August attracting more serious learners?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Were external academic or seasonal factors influencing July drop?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3415" y="3078774"/>
            <a:ext cx="6113340" cy="2331583"/>
          </a:xfr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This analysis explored key patterns in learner engagement, completion rates, and satisfaction across various courses and demographics.</a:t>
            </a:r>
          </a:p>
          <a:p>
            <a:pPr>
              <a:buNone/>
            </a:pPr>
            <a:r>
              <a:rPr lang="en-US" dirty="0"/>
              <a:t>We discovered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Completion rates don’t guarantee high ratings</a:t>
            </a:r>
            <a:r>
              <a:rPr lang="en-US" dirty="0"/>
              <a:t>, pointing to content quality as a critical driver of 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 group 31–35</a:t>
            </a:r>
            <a:r>
              <a:rPr lang="en-US" dirty="0"/>
              <a:t> emerged as the most efficient learners, completing more in less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PY202 (Python)</a:t>
            </a:r>
            <a:r>
              <a:rPr lang="en-US" dirty="0"/>
              <a:t> stands out for its high rating, highlighting content 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positive trend in engagement</a:t>
            </a:r>
            <a:r>
              <a:rPr lang="en-US" dirty="0"/>
              <a:t> over recent months suggests growing user interest.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However, </a:t>
            </a:r>
            <a:r>
              <a:rPr lang="en-US" b="1" dirty="0"/>
              <a:t>overall ratings remain low</a:t>
            </a:r>
            <a:r>
              <a:rPr lang="en-US" dirty="0"/>
              <a:t>, indicating room for improvement in course delivery.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/>
              <a:t>Thank you for taking the time to go through this analysis.</a:t>
            </a:r>
          </a:p>
          <a:p>
            <a:r>
              <a:rPr lang="en-US" dirty="0"/>
              <a:t>We hope these insights help guide future improvements and strategic decisions to create more impactful learning experiences.</a:t>
            </a:r>
          </a:p>
          <a:p>
            <a:br>
              <a:rPr lang="en-US" dirty="0"/>
            </a:br>
            <a:r>
              <a:rPr lang="en-US" dirty="0"/>
              <a:t>Looking forward to your feedback and next steps!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25-04-2025(1 A.M)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41571" y="5820508"/>
            <a:ext cx="3099707" cy="900967"/>
          </a:xfrm>
        </p:spPr>
        <p:txBody>
          <a:bodyPr/>
          <a:lstStyle/>
          <a:p>
            <a:r>
              <a:rPr lang="en-US" dirty="0"/>
              <a:t>Shivani Whachal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5594839" cy="1325563"/>
          </a:xfrm>
        </p:spPr>
        <p:txBody>
          <a:bodyPr/>
          <a:lstStyle/>
          <a:p>
            <a:r>
              <a:rPr lang="en-IN" dirty="0"/>
              <a:t>Who We Are – </a:t>
            </a:r>
            <a:r>
              <a:rPr lang="en-IN" dirty="0" err="1"/>
              <a:t>Zylentrix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311163" cy="25193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Empowering Talent. Elevating Business.</a:t>
            </a:r>
            <a:br>
              <a:rPr lang="en-US" dirty="0"/>
            </a:br>
            <a:r>
              <a:rPr lang="en-US" dirty="0" err="1"/>
              <a:t>Zylentrix</a:t>
            </a:r>
            <a:r>
              <a:rPr lang="en-US" dirty="0"/>
              <a:t> is a global consultancy founded in 2025 to bridge the gap between </a:t>
            </a:r>
          </a:p>
          <a:p>
            <a:r>
              <a:rPr lang="en-US" b="1" dirty="0"/>
              <a:t>people, technology, and growth</a:t>
            </a:r>
            <a:r>
              <a:rPr lang="en-US" dirty="0"/>
              <a:t>.</a:t>
            </a:r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We go beyond advice—</a:t>
            </a:r>
            <a:r>
              <a:rPr lang="en-US" b="1" dirty="0"/>
              <a:t>we build real solutions</a:t>
            </a:r>
            <a:r>
              <a:rPr lang="en-US" dirty="0"/>
              <a:t> that help students, professionals, startups, and enterprises </a:t>
            </a:r>
            <a:r>
              <a:rPr lang="en-US" b="1" dirty="0"/>
              <a:t>scale smarter and faster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BE7F-D808-E131-E692-6A9FF141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4762501" cy="1325563"/>
          </a:xfrm>
        </p:spPr>
        <p:txBody>
          <a:bodyPr/>
          <a:lstStyle/>
          <a:p>
            <a:r>
              <a:rPr lang="en-IN" dirty="0"/>
              <a:t>Why </a:t>
            </a:r>
            <a:r>
              <a:rPr lang="en-IN" dirty="0" err="1"/>
              <a:t>Zylentrix</a:t>
            </a:r>
            <a:r>
              <a:rPr lang="en-IN" dirty="0"/>
              <a:t>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251C2-9436-805C-ED9E-C3976807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5005755" cy="251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The Problem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Skilled individuals lost in complex job markets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Startups stuck without the right tech or talent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Corporates lagging due to outdated systems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A5E5A-8027-E676-F475-6D340EAD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183F-4B16-D5F1-3F3A-641378E23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6138" y="4334608"/>
            <a:ext cx="11095893" cy="1354319"/>
          </a:xfrm>
        </p:spPr>
        <p:txBody>
          <a:bodyPr/>
          <a:lstStyle/>
          <a:p>
            <a:r>
              <a:rPr lang="en-US" sz="2800" b="1" dirty="0"/>
              <a:t>Our Spark</a:t>
            </a:r>
            <a:r>
              <a:rPr lang="en-US" sz="2800" dirty="0"/>
              <a:t>:</a:t>
            </a:r>
            <a:br>
              <a:rPr lang="en-US" sz="1800" dirty="0"/>
            </a:br>
            <a:r>
              <a:rPr lang="en-US" sz="1800" dirty="0"/>
              <a:t>Born from lived challenges and global vision during an MBA journey—</a:t>
            </a:r>
            <a:r>
              <a:rPr lang="en-US" sz="1800" dirty="0" err="1"/>
              <a:t>Zylentrix</a:t>
            </a:r>
            <a:r>
              <a:rPr lang="en-US" sz="1800" dirty="0"/>
              <a:t> was created to be the partner that </a:t>
            </a:r>
            <a:r>
              <a:rPr lang="en-US" sz="1800" b="1" dirty="0"/>
              <a:t>connects strategy, innovation, and opportunity.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59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6885" y="2571235"/>
            <a:ext cx="6345115" cy="1715531"/>
          </a:xfrm>
        </p:spPr>
        <p:txBody>
          <a:bodyPr/>
          <a:lstStyle/>
          <a:p>
            <a:r>
              <a:rPr lang="en-IN" sz="2800" b="1" dirty="0"/>
              <a:t>Project Overview </a:t>
            </a:r>
            <a:r>
              <a:rPr lang="en-IN" sz="2800" dirty="0"/>
              <a:t>– Student Engagement Analysis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1210" y="3429000"/>
            <a:ext cx="7648067" cy="2516584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/>
              <a:t>Analyze student engagement, course completion, and feedback trends on an online learning platform using Python (Pandas, Seaborn, Matplotlib).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Shivani Whachal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/>
          <a:lstStyle/>
          <a:p>
            <a:r>
              <a:rPr lang="en-IN" dirty="0"/>
              <a:t>Our Data Landscape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CA8EC15-9EEA-BBED-1286-355AF3F96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62075" y="3669519"/>
            <a:ext cx="587904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datasets used –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students.csv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course_activity.csv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feedback.csv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small visual diagram to show how they connect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Student_ID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Course_ID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relationships).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IN" dirty="0"/>
              <a:t>Preparing for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dirty="0"/>
              <a:t>importing libraries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merging datasets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handling missing values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transforming columns</a:t>
            </a:r>
            <a:endParaRPr lang="en-US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3" y="4167242"/>
            <a:ext cx="5103055" cy="1325563"/>
          </a:xfrm>
        </p:spPr>
        <p:txBody>
          <a:bodyPr/>
          <a:lstStyle/>
          <a:p>
            <a:r>
              <a:rPr lang="en-US" dirty="0"/>
              <a:t>What the Data Tells 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18447" y="1247309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b="1" dirty="0"/>
              <a:t>Demographics Snapshot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18447" y="1672346"/>
            <a:ext cx="6948492" cy="20067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Total Students:</a:t>
            </a:r>
            <a:r>
              <a:rPr lang="en-IN" dirty="0"/>
              <a:t> 100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Age Range:</a:t>
            </a:r>
            <a:r>
              <a:rPr lang="en-IN" dirty="0"/>
              <a:t> 18 to 34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Average Age:</a:t>
            </a:r>
            <a:r>
              <a:rPr lang="en-IN" dirty="0"/>
              <a:t> 25.5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Gender Distribution (Sample): Female, Male &amp; Others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Locations (Sample):</a:t>
            </a:r>
            <a:r>
              <a:rPr lang="en-IN" dirty="0"/>
              <a:t> Kolkata, Chennai, Mumbai, Bangalore, Delhi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18447" y="3739025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Course Engagement Overview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19680" y="4059502"/>
            <a:ext cx="5431971" cy="55795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Activities Logged:</a:t>
            </a:r>
            <a:r>
              <a:rPr lang="en-US" dirty="0"/>
              <a:t> 659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Time Spent per Session:</a:t>
            </a:r>
            <a:r>
              <a:rPr lang="en-US" dirty="0"/>
              <a:t> ~98 mins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Completion Rate (avg.):</a:t>
            </a:r>
            <a:r>
              <a:rPr lang="en-US" dirty="0"/>
              <a:t> 54.8%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Spent Range:</a:t>
            </a:r>
            <a:r>
              <a:rPr lang="en-US" dirty="0"/>
              <a:t> 10 to 180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Completion % Range:</a:t>
            </a:r>
            <a:r>
              <a:rPr lang="en-US" dirty="0"/>
              <a:t> 10.2% to 100%</a:t>
            </a:r>
          </a:p>
          <a:p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59</TotalTime>
  <Words>875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Unicode MS</vt:lpstr>
      <vt:lpstr>Calibri</vt:lpstr>
      <vt:lpstr>Roboto</vt:lpstr>
      <vt:lpstr>Tenorite</vt:lpstr>
      <vt:lpstr>Monoline</vt:lpstr>
      <vt:lpstr>Zylentrix</vt:lpstr>
      <vt:lpstr>Who We Are – Zylentrix</vt:lpstr>
      <vt:lpstr>Why Zylentrix Exists</vt:lpstr>
      <vt:lpstr>Our Spark: Born from lived challenges and global vision during an MBA journey—Zylentrix was created to be the partner that connects strategy, innovation, and opportunity. </vt:lpstr>
      <vt:lpstr>Project Overview – Student Engagement Analysis</vt:lpstr>
      <vt:lpstr>Objective: Analyze student engagement, course completion, and feedback trends on an online learning platform using Python (Pandas, Seaborn, Matplotlib).</vt:lpstr>
      <vt:lpstr>Our Data Landscape</vt:lpstr>
      <vt:lpstr>Preparing for Insights</vt:lpstr>
      <vt:lpstr>What the Data Tells Us</vt:lpstr>
      <vt:lpstr>What the Data Tells Us</vt:lpstr>
      <vt:lpstr>Correlation Matrix of Key Metrics</vt:lpstr>
      <vt:lpstr>Key Observation</vt:lpstr>
      <vt:lpstr>Average Completion % by  Enrollment Cohort</vt:lpstr>
      <vt:lpstr>Key Insights</vt:lpstr>
      <vt:lpstr>Key Insights</vt:lpstr>
      <vt:lpstr>Key Insights</vt:lpstr>
      <vt:lpstr>Possible Reasons to Explore: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shivani whachal</dc:creator>
  <cp:lastModifiedBy>shivani whachal</cp:lastModifiedBy>
  <cp:revision>1</cp:revision>
  <dcterms:created xsi:type="dcterms:W3CDTF">2025-04-24T18:30:03Z</dcterms:created>
  <dcterms:modified xsi:type="dcterms:W3CDTF">2025-04-24T19:29:44Z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