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9"/>
  </p:notesMasterIdLst>
  <p:sldIdLst>
    <p:sldId id="256" r:id="rId2"/>
    <p:sldId id="257" r:id="rId3"/>
    <p:sldId id="258" r:id="rId4"/>
    <p:sldId id="261" r:id="rId5"/>
    <p:sldId id="259" r:id="rId6"/>
    <p:sldId id="260" r:id="rId7"/>
    <p:sldId id="305" r:id="rId8"/>
    <p:sldId id="306" r:id="rId9"/>
    <p:sldId id="307" r:id="rId10"/>
    <p:sldId id="308" r:id="rId11"/>
    <p:sldId id="309" r:id="rId12"/>
    <p:sldId id="310" r:id="rId13"/>
    <p:sldId id="311" r:id="rId14"/>
    <p:sldId id="312" r:id="rId15"/>
    <p:sldId id="313" r:id="rId16"/>
    <p:sldId id="314" r:id="rId17"/>
    <p:sldId id="315" r:id="rId18"/>
  </p:sldIdLst>
  <p:sldSz cx="9144000" cy="5143500" type="screen16x9"/>
  <p:notesSz cx="6858000" cy="9144000"/>
  <p:embeddedFontLst>
    <p:embeddedFont>
      <p:font typeface="Catamaran" panose="020B0604020202020204" charset="0"/>
      <p:regular r:id="rId20"/>
      <p:bold r:id="rId21"/>
    </p:embeddedFont>
    <p:embeddedFont>
      <p:font typeface="Fugaz One" panose="020B0604020202020204" charset="0"/>
      <p:regular r:id="rId22"/>
    </p:embeddedFont>
    <p:embeddedFont>
      <p:font typeface="Roboto Condensed Light" panose="02000000000000000000" pitchFamily="2" charset="0"/>
      <p:regular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3" userDrawn="1">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74B2B6-63E9-440C-93A7-8FEE3CFBACD2}">
  <a:tblStyle styleId="{4C74B2B6-63E9-440C-93A7-8FEE3CFBAC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60"/>
  </p:normalViewPr>
  <p:slideViewPr>
    <p:cSldViewPr snapToGrid="0">
      <p:cViewPr>
        <p:scale>
          <a:sx n="75" d="100"/>
          <a:sy n="75" d="100"/>
        </p:scale>
        <p:origin x="180" y="1128"/>
      </p:cViewPr>
      <p:guideLst>
        <p:guide orient="horz" pos="164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a:extLst>
            <a:ext uri="{FF2B5EF4-FFF2-40B4-BE49-F238E27FC236}">
              <a16:creationId xmlns:a16="http://schemas.microsoft.com/office/drawing/2014/main" id="{ECF502A6-28BB-270A-31AB-231D162FC644}"/>
            </a:ext>
          </a:extLst>
        </p:cNvPr>
        <p:cNvGrpSpPr/>
        <p:nvPr/>
      </p:nvGrpSpPr>
      <p:grpSpPr>
        <a:xfrm>
          <a:off x="0" y="0"/>
          <a:ext cx="0" cy="0"/>
          <a:chOff x="0" y="0"/>
          <a:chExt cx="0" cy="0"/>
        </a:xfrm>
      </p:grpSpPr>
      <p:sp>
        <p:nvSpPr>
          <p:cNvPr id="160" name="Google Shape;160;g99f2f57a71_0_0:notes">
            <a:extLst>
              <a:ext uri="{FF2B5EF4-FFF2-40B4-BE49-F238E27FC236}">
                <a16:creationId xmlns:a16="http://schemas.microsoft.com/office/drawing/2014/main" id="{FCAB0B78-4EE0-89E5-6319-FF13183B3F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9f2f57a71_0_0:notes">
            <a:extLst>
              <a:ext uri="{FF2B5EF4-FFF2-40B4-BE49-F238E27FC236}">
                <a16:creationId xmlns:a16="http://schemas.microsoft.com/office/drawing/2014/main" id="{BF4DCDF8-FB94-7055-17F3-40F04DEEFE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3547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a:extLst>
            <a:ext uri="{FF2B5EF4-FFF2-40B4-BE49-F238E27FC236}">
              <a16:creationId xmlns:a16="http://schemas.microsoft.com/office/drawing/2014/main" id="{75E3DD50-59ED-F58C-CE3B-939CD8E67572}"/>
            </a:ext>
          </a:extLst>
        </p:cNvPr>
        <p:cNvGrpSpPr/>
        <p:nvPr/>
      </p:nvGrpSpPr>
      <p:grpSpPr>
        <a:xfrm>
          <a:off x="0" y="0"/>
          <a:ext cx="0" cy="0"/>
          <a:chOff x="0" y="0"/>
          <a:chExt cx="0" cy="0"/>
        </a:xfrm>
      </p:grpSpPr>
      <p:sp>
        <p:nvSpPr>
          <p:cNvPr id="664" name="Google Shape;664;gbd6c00e730_0_205:notes">
            <a:extLst>
              <a:ext uri="{FF2B5EF4-FFF2-40B4-BE49-F238E27FC236}">
                <a16:creationId xmlns:a16="http://schemas.microsoft.com/office/drawing/2014/main" id="{27D05A48-7DD8-A410-00AE-F399267FDA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bd6c00e730_0_205:notes">
            <a:extLst>
              <a:ext uri="{FF2B5EF4-FFF2-40B4-BE49-F238E27FC236}">
                <a16:creationId xmlns:a16="http://schemas.microsoft.com/office/drawing/2014/main" id="{DEC08AEC-A62D-B339-3CD9-DF57862445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6761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a:extLst>
            <a:ext uri="{FF2B5EF4-FFF2-40B4-BE49-F238E27FC236}">
              <a16:creationId xmlns:a16="http://schemas.microsoft.com/office/drawing/2014/main" id="{3D6A8524-CA98-6761-6D4C-781071C5E12F}"/>
            </a:ext>
          </a:extLst>
        </p:cNvPr>
        <p:cNvGrpSpPr/>
        <p:nvPr/>
      </p:nvGrpSpPr>
      <p:grpSpPr>
        <a:xfrm>
          <a:off x="0" y="0"/>
          <a:ext cx="0" cy="0"/>
          <a:chOff x="0" y="0"/>
          <a:chExt cx="0" cy="0"/>
        </a:xfrm>
      </p:grpSpPr>
      <p:sp>
        <p:nvSpPr>
          <p:cNvPr id="160" name="Google Shape;160;g99f2f57a71_0_0:notes">
            <a:extLst>
              <a:ext uri="{FF2B5EF4-FFF2-40B4-BE49-F238E27FC236}">
                <a16:creationId xmlns:a16="http://schemas.microsoft.com/office/drawing/2014/main" id="{37699E31-5AC3-954D-8AC6-27E6B033B8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9f2f57a71_0_0:notes">
            <a:extLst>
              <a:ext uri="{FF2B5EF4-FFF2-40B4-BE49-F238E27FC236}">
                <a16:creationId xmlns:a16="http://schemas.microsoft.com/office/drawing/2014/main" id="{E1568DD3-8DBC-E57E-EB0D-31DD0CCF43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6110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a:extLst>
            <a:ext uri="{FF2B5EF4-FFF2-40B4-BE49-F238E27FC236}">
              <a16:creationId xmlns:a16="http://schemas.microsoft.com/office/drawing/2014/main" id="{0AFD5DB8-F5EE-1AE1-5F7C-ADFC89EDDE6B}"/>
            </a:ext>
          </a:extLst>
        </p:cNvPr>
        <p:cNvGrpSpPr/>
        <p:nvPr/>
      </p:nvGrpSpPr>
      <p:grpSpPr>
        <a:xfrm>
          <a:off x="0" y="0"/>
          <a:ext cx="0" cy="0"/>
          <a:chOff x="0" y="0"/>
          <a:chExt cx="0" cy="0"/>
        </a:xfrm>
      </p:grpSpPr>
      <p:sp>
        <p:nvSpPr>
          <p:cNvPr id="160" name="Google Shape;160;g99f2f57a71_0_0:notes">
            <a:extLst>
              <a:ext uri="{FF2B5EF4-FFF2-40B4-BE49-F238E27FC236}">
                <a16:creationId xmlns:a16="http://schemas.microsoft.com/office/drawing/2014/main" id="{325B3ADF-65E1-6F98-22FC-4852966821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9f2f57a71_0_0:notes">
            <a:extLst>
              <a:ext uri="{FF2B5EF4-FFF2-40B4-BE49-F238E27FC236}">
                <a16:creationId xmlns:a16="http://schemas.microsoft.com/office/drawing/2014/main" id="{13B3E6E9-665F-080E-DD5C-C24F1255983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4210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a:extLst>
            <a:ext uri="{FF2B5EF4-FFF2-40B4-BE49-F238E27FC236}">
              <a16:creationId xmlns:a16="http://schemas.microsoft.com/office/drawing/2014/main" id="{F8D1681C-1D42-847C-84EC-0E97B5E3F614}"/>
            </a:ext>
          </a:extLst>
        </p:cNvPr>
        <p:cNvGrpSpPr/>
        <p:nvPr/>
      </p:nvGrpSpPr>
      <p:grpSpPr>
        <a:xfrm>
          <a:off x="0" y="0"/>
          <a:ext cx="0" cy="0"/>
          <a:chOff x="0" y="0"/>
          <a:chExt cx="0" cy="0"/>
        </a:xfrm>
      </p:grpSpPr>
      <p:sp>
        <p:nvSpPr>
          <p:cNvPr id="160" name="Google Shape;160;g99f2f57a71_0_0:notes">
            <a:extLst>
              <a:ext uri="{FF2B5EF4-FFF2-40B4-BE49-F238E27FC236}">
                <a16:creationId xmlns:a16="http://schemas.microsoft.com/office/drawing/2014/main" id="{3150770A-5331-87ED-FB00-5B3FD355F5A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9f2f57a71_0_0:notes">
            <a:extLst>
              <a:ext uri="{FF2B5EF4-FFF2-40B4-BE49-F238E27FC236}">
                <a16:creationId xmlns:a16="http://schemas.microsoft.com/office/drawing/2014/main" id="{60DAEB1B-CE46-84D2-60B2-66D1721052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9275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a:extLst>
            <a:ext uri="{FF2B5EF4-FFF2-40B4-BE49-F238E27FC236}">
              <a16:creationId xmlns:a16="http://schemas.microsoft.com/office/drawing/2014/main" id="{75E86DCF-C917-72DF-A687-31267C510E79}"/>
            </a:ext>
          </a:extLst>
        </p:cNvPr>
        <p:cNvGrpSpPr/>
        <p:nvPr/>
      </p:nvGrpSpPr>
      <p:grpSpPr>
        <a:xfrm>
          <a:off x="0" y="0"/>
          <a:ext cx="0" cy="0"/>
          <a:chOff x="0" y="0"/>
          <a:chExt cx="0" cy="0"/>
        </a:xfrm>
      </p:grpSpPr>
      <p:sp>
        <p:nvSpPr>
          <p:cNvPr id="664" name="Google Shape;664;gbd6c00e730_0_205:notes">
            <a:extLst>
              <a:ext uri="{FF2B5EF4-FFF2-40B4-BE49-F238E27FC236}">
                <a16:creationId xmlns:a16="http://schemas.microsoft.com/office/drawing/2014/main" id="{033CD0D9-B7F7-C475-535A-FA12BDE6D1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bd6c00e730_0_205:notes">
            <a:extLst>
              <a:ext uri="{FF2B5EF4-FFF2-40B4-BE49-F238E27FC236}">
                <a16:creationId xmlns:a16="http://schemas.microsoft.com/office/drawing/2014/main" id="{AED45689-1693-6C1C-4B30-79C6BE93F3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7890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a:extLst>
            <a:ext uri="{FF2B5EF4-FFF2-40B4-BE49-F238E27FC236}">
              <a16:creationId xmlns:a16="http://schemas.microsoft.com/office/drawing/2014/main" id="{C54BC7E3-FC45-57A9-5EE5-E8C20A7C1B35}"/>
            </a:ext>
          </a:extLst>
        </p:cNvPr>
        <p:cNvGrpSpPr/>
        <p:nvPr/>
      </p:nvGrpSpPr>
      <p:grpSpPr>
        <a:xfrm>
          <a:off x="0" y="0"/>
          <a:ext cx="0" cy="0"/>
          <a:chOff x="0" y="0"/>
          <a:chExt cx="0" cy="0"/>
        </a:xfrm>
      </p:grpSpPr>
      <p:sp>
        <p:nvSpPr>
          <p:cNvPr id="160" name="Google Shape;160;g99f2f57a71_0_0:notes">
            <a:extLst>
              <a:ext uri="{FF2B5EF4-FFF2-40B4-BE49-F238E27FC236}">
                <a16:creationId xmlns:a16="http://schemas.microsoft.com/office/drawing/2014/main" id="{34226828-449E-79AF-A548-983FD58E8D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9f2f57a71_0_0:notes">
            <a:extLst>
              <a:ext uri="{FF2B5EF4-FFF2-40B4-BE49-F238E27FC236}">
                <a16:creationId xmlns:a16="http://schemas.microsoft.com/office/drawing/2014/main" id="{5B85182D-3376-1DD4-37CB-221FA0B3A1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6041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a:extLst>
            <a:ext uri="{FF2B5EF4-FFF2-40B4-BE49-F238E27FC236}">
              <a16:creationId xmlns:a16="http://schemas.microsoft.com/office/drawing/2014/main" id="{D480BB93-B310-672B-7644-87F06064A706}"/>
            </a:ext>
          </a:extLst>
        </p:cNvPr>
        <p:cNvGrpSpPr/>
        <p:nvPr/>
      </p:nvGrpSpPr>
      <p:grpSpPr>
        <a:xfrm>
          <a:off x="0" y="0"/>
          <a:ext cx="0" cy="0"/>
          <a:chOff x="0" y="0"/>
          <a:chExt cx="0" cy="0"/>
        </a:xfrm>
      </p:grpSpPr>
      <p:sp>
        <p:nvSpPr>
          <p:cNvPr id="160" name="Google Shape;160;g99f2f57a71_0_0:notes">
            <a:extLst>
              <a:ext uri="{FF2B5EF4-FFF2-40B4-BE49-F238E27FC236}">
                <a16:creationId xmlns:a16="http://schemas.microsoft.com/office/drawing/2014/main" id="{8D8F0645-F72B-2986-0870-B3531274C9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9f2f57a71_0_0:notes">
            <a:extLst>
              <a:ext uri="{FF2B5EF4-FFF2-40B4-BE49-F238E27FC236}">
                <a16:creationId xmlns:a16="http://schemas.microsoft.com/office/drawing/2014/main" id="{A777EF85-2AF2-8075-D351-FCC4A83EB3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214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11ce9dc6fa_1_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11ce9dc6fa_1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a:extLst>
            <a:ext uri="{FF2B5EF4-FFF2-40B4-BE49-F238E27FC236}">
              <a16:creationId xmlns:a16="http://schemas.microsoft.com/office/drawing/2014/main" id="{0E406D7E-6D3E-5844-9913-135DC3A30D2C}"/>
            </a:ext>
          </a:extLst>
        </p:cNvPr>
        <p:cNvGrpSpPr/>
        <p:nvPr/>
      </p:nvGrpSpPr>
      <p:grpSpPr>
        <a:xfrm>
          <a:off x="0" y="0"/>
          <a:ext cx="0" cy="0"/>
          <a:chOff x="0" y="0"/>
          <a:chExt cx="0" cy="0"/>
        </a:xfrm>
      </p:grpSpPr>
      <p:sp>
        <p:nvSpPr>
          <p:cNvPr id="160" name="Google Shape;160;g99f2f57a71_0_0:notes">
            <a:extLst>
              <a:ext uri="{FF2B5EF4-FFF2-40B4-BE49-F238E27FC236}">
                <a16:creationId xmlns:a16="http://schemas.microsoft.com/office/drawing/2014/main" id="{2CD53C19-BC9E-1D4B-ADA6-D18D64E031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9f2f57a71_0_0:notes">
            <a:extLst>
              <a:ext uri="{FF2B5EF4-FFF2-40B4-BE49-F238E27FC236}">
                <a16:creationId xmlns:a16="http://schemas.microsoft.com/office/drawing/2014/main" id="{3E2DF0A8-2059-3133-F1BE-7FE858B75F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6031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a:extLst>
            <a:ext uri="{FF2B5EF4-FFF2-40B4-BE49-F238E27FC236}">
              <a16:creationId xmlns:a16="http://schemas.microsoft.com/office/drawing/2014/main" id="{818FFA74-D832-9D52-4BF0-C27AE35F3753}"/>
            </a:ext>
          </a:extLst>
        </p:cNvPr>
        <p:cNvGrpSpPr/>
        <p:nvPr/>
      </p:nvGrpSpPr>
      <p:grpSpPr>
        <a:xfrm>
          <a:off x="0" y="0"/>
          <a:ext cx="0" cy="0"/>
          <a:chOff x="0" y="0"/>
          <a:chExt cx="0" cy="0"/>
        </a:xfrm>
      </p:grpSpPr>
      <p:sp>
        <p:nvSpPr>
          <p:cNvPr id="160" name="Google Shape;160;g99f2f57a71_0_0:notes">
            <a:extLst>
              <a:ext uri="{FF2B5EF4-FFF2-40B4-BE49-F238E27FC236}">
                <a16:creationId xmlns:a16="http://schemas.microsoft.com/office/drawing/2014/main" id="{13FABCA7-E659-90E4-FFB5-F7411D1791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9f2f57a71_0_0:notes">
            <a:extLst>
              <a:ext uri="{FF2B5EF4-FFF2-40B4-BE49-F238E27FC236}">
                <a16:creationId xmlns:a16="http://schemas.microsoft.com/office/drawing/2014/main" id="{C6BC6142-041A-2E6B-0FB5-9D11736C2B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8278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a:extLst>
            <a:ext uri="{FF2B5EF4-FFF2-40B4-BE49-F238E27FC236}">
              <a16:creationId xmlns:a16="http://schemas.microsoft.com/office/drawing/2014/main" id="{F43FD910-0E51-51F2-1C04-1FBAB2E21A9A}"/>
            </a:ext>
          </a:extLst>
        </p:cNvPr>
        <p:cNvGrpSpPr/>
        <p:nvPr/>
      </p:nvGrpSpPr>
      <p:grpSpPr>
        <a:xfrm>
          <a:off x="0" y="0"/>
          <a:ext cx="0" cy="0"/>
          <a:chOff x="0" y="0"/>
          <a:chExt cx="0" cy="0"/>
        </a:xfrm>
      </p:grpSpPr>
      <p:sp>
        <p:nvSpPr>
          <p:cNvPr id="160" name="Google Shape;160;g99f2f57a71_0_0:notes">
            <a:extLst>
              <a:ext uri="{FF2B5EF4-FFF2-40B4-BE49-F238E27FC236}">
                <a16:creationId xmlns:a16="http://schemas.microsoft.com/office/drawing/2014/main" id="{3654E0B5-E08C-06C1-21EA-E00D028662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9f2f57a71_0_0:notes">
            <a:extLst>
              <a:ext uri="{FF2B5EF4-FFF2-40B4-BE49-F238E27FC236}">
                <a16:creationId xmlns:a16="http://schemas.microsoft.com/office/drawing/2014/main" id="{6C25A247-8758-E139-8386-36BB8A0B9C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4775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94" y="1086488"/>
            <a:ext cx="3858600" cy="1778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5200"/>
              <a:buNone/>
              <a:defRPr sz="53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4572094" y="3529712"/>
            <a:ext cx="38586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3"/>
        <p:cNvGrpSpPr/>
        <p:nvPr/>
      </p:nvGrpSpPr>
      <p:grpSpPr>
        <a:xfrm>
          <a:off x="0" y="0"/>
          <a:ext cx="0" cy="0"/>
          <a:chOff x="0" y="0"/>
          <a:chExt cx="0" cy="0"/>
        </a:xfrm>
      </p:grpSpPr>
      <p:sp>
        <p:nvSpPr>
          <p:cNvPr id="124" name="Google Shape;124;p25"/>
          <p:cNvSpPr/>
          <p:nvPr/>
        </p:nvSpPr>
        <p:spPr>
          <a:xfrm>
            <a:off x="5283600" y="25161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5"/>
          <p:cNvSpPr/>
          <p:nvPr/>
        </p:nvSpPr>
        <p:spPr>
          <a:xfrm>
            <a:off x="4199950" y="-36465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5"/>
          <p:cNvSpPr/>
          <p:nvPr/>
        </p:nvSpPr>
        <p:spPr>
          <a:xfrm>
            <a:off x="-156300" y="-90275"/>
            <a:ext cx="4880700" cy="4145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127"/>
        <p:cNvGrpSpPr/>
        <p:nvPr/>
      </p:nvGrpSpPr>
      <p:grpSpPr>
        <a:xfrm>
          <a:off x="0" y="0"/>
          <a:ext cx="0" cy="0"/>
          <a:chOff x="0" y="0"/>
          <a:chExt cx="0" cy="0"/>
        </a:xfrm>
      </p:grpSpPr>
      <p:sp>
        <p:nvSpPr>
          <p:cNvPr id="128" name="Google Shape;128;p26"/>
          <p:cNvSpPr/>
          <p:nvPr/>
        </p:nvSpPr>
        <p:spPr>
          <a:xfrm>
            <a:off x="56298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6"/>
          <p:cNvSpPr/>
          <p:nvPr/>
        </p:nvSpPr>
        <p:spPr>
          <a:xfrm>
            <a:off x="30831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6"/>
          <p:cNvSpPr/>
          <p:nvPr/>
        </p:nvSpPr>
        <p:spPr>
          <a:xfrm>
            <a:off x="5364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9_3">
    <p:spTree>
      <p:nvGrpSpPr>
        <p:cNvPr id="1" name="Shape 131"/>
        <p:cNvGrpSpPr/>
        <p:nvPr/>
      </p:nvGrpSpPr>
      <p:grpSpPr>
        <a:xfrm>
          <a:off x="0" y="0"/>
          <a:ext cx="0" cy="0"/>
          <a:chOff x="0" y="0"/>
          <a:chExt cx="0" cy="0"/>
        </a:xfrm>
      </p:grpSpPr>
      <p:sp>
        <p:nvSpPr>
          <p:cNvPr id="132" name="Google Shape;132;p27"/>
          <p:cNvSpPr/>
          <p:nvPr/>
        </p:nvSpPr>
        <p:spPr>
          <a:xfrm>
            <a:off x="4240375" y="476099"/>
            <a:ext cx="4624500" cy="41913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89625" y="2655575"/>
            <a:ext cx="36075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1856625" y="1534875"/>
            <a:ext cx="1273500" cy="841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689625" y="3408300"/>
            <a:ext cx="3607500" cy="4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7" name="Google Shape;17;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 name="Google Shape;20;p5"/>
          <p:cNvSpPr txBox="1">
            <a:spLocks noGrp="1"/>
          </p:cNvSpPr>
          <p:nvPr>
            <p:ph type="title" idx="2"/>
          </p:nvPr>
        </p:nvSpPr>
        <p:spPr>
          <a:xfrm>
            <a:off x="1620725" y="2800350"/>
            <a:ext cx="2180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b="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 name="Google Shape;21;p5"/>
          <p:cNvSpPr txBox="1">
            <a:spLocks noGrp="1"/>
          </p:cNvSpPr>
          <p:nvPr>
            <p:ph type="title" idx="3"/>
          </p:nvPr>
        </p:nvSpPr>
        <p:spPr>
          <a:xfrm>
            <a:off x="5343250" y="2800350"/>
            <a:ext cx="2180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b="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Google Shape;22;p5"/>
          <p:cNvSpPr txBox="1">
            <a:spLocks noGrp="1"/>
          </p:cNvSpPr>
          <p:nvPr>
            <p:ph type="subTitle" idx="1"/>
          </p:nvPr>
        </p:nvSpPr>
        <p:spPr>
          <a:xfrm>
            <a:off x="5180497" y="3266572"/>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 name="Google Shape;23;p5"/>
          <p:cNvSpPr txBox="1">
            <a:spLocks noGrp="1"/>
          </p:cNvSpPr>
          <p:nvPr>
            <p:ph type="subTitle" idx="4"/>
          </p:nvPr>
        </p:nvSpPr>
        <p:spPr>
          <a:xfrm>
            <a:off x="1457900" y="3266572"/>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3769800" y="1791723"/>
            <a:ext cx="4661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4635600" y="2621963"/>
            <a:ext cx="3795300" cy="1037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 name="Google Shape;42;p13"/>
          <p:cNvSpPr txBox="1">
            <a:spLocks noGrp="1"/>
          </p:cNvSpPr>
          <p:nvPr>
            <p:ph type="title" idx="2"/>
          </p:nvPr>
        </p:nvSpPr>
        <p:spPr>
          <a:xfrm>
            <a:off x="1826275" y="1669200"/>
            <a:ext cx="246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 name="Google Shape;43;p13"/>
          <p:cNvSpPr txBox="1">
            <a:spLocks noGrp="1"/>
          </p:cNvSpPr>
          <p:nvPr>
            <p:ph type="subTitle" idx="1"/>
          </p:nvPr>
        </p:nvSpPr>
        <p:spPr>
          <a:xfrm>
            <a:off x="1826275" y="2179525"/>
            <a:ext cx="221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4" name="Google Shape;44;p13"/>
          <p:cNvSpPr txBox="1">
            <a:spLocks noGrp="1"/>
          </p:cNvSpPr>
          <p:nvPr>
            <p:ph type="title" idx="3"/>
          </p:nvPr>
        </p:nvSpPr>
        <p:spPr>
          <a:xfrm>
            <a:off x="5940175" y="1669200"/>
            <a:ext cx="246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13"/>
          <p:cNvSpPr txBox="1">
            <a:spLocks noGrp="1"/>
          </p:cNvSpPr>
          <p:nvPr>
            <p:ph type="subTitle" idx="4"/>
          </p:nvPr>
        </p:nvSpPr>
        <p:spPr>
          <a:xfrm>
            <a:off x="5940175" y="2179525"/>
            <a:ext cx="221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 name="Google Shape;46;p13"/>
          <p:cNvSpPr txBox="1">
            <a:spLocks noGrp="1"/>
          </p:cNvSpPr>
          <p:nvPr>
            <p:ph type="title" idx="5"/>
          </p:nvPr>
        </p:nvSpPr>
        <p:spPr>
          <a:xfrm>
            <a:off x="1826275" y="3336104"/>
            <a:ext cx="246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 name="Google Shape;47;p13"/>
          <p:cNvSpPr txBox="1">
            <a:spLocks noGrp="1"/>
          </p:cNvSpPr>
          <p:nvPr>
            <p:ph type="subTitle" idx="6"/>
          </p:nvPr>
        </p:nvSpPr>
        <p:spPr>
          <a:xfrm>
            <a:off x="1826275" y="3846426"/>
            <a:ext cx="221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 name="Google Shape;48;p13"/>
          <p:cNvSpPr txBox="1">
            <a:spLocks noGrp="1"/>
          </p:cNvSpPr>
          <p:nvPr>
            <p:ph type="title" idx="7"/>
          </p:nvPr>
        </p:nvSpPr>
        <p:spPr>
          <a:xfrm>
            <a:off x="5940175" y="3336103"/>
            <a:ext cx="246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9" name="Google Shape;49;p13"/>
          <p:cNvSpPr txBox="1">
            <a:spLocks noGrp="1"/>
          </p:cNvSpPr>
          <p:nvPr>
            <p:ph type="subTitle" idx="8"/>
          </p:nvPr>
        </p:nvSpPr>
        <p:spPr>
          <a:xfrm>
            <a:off x="5940175" y="3846426"/>
            <a:ext cx="221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 name="Google Shape;50;p13"/>
          <p:cNvSpPr txBox="1">
            <a:spLocks noGrp="1"/>
          </p:cNvSpPr>
          <p:nvPr>
            <p:ph type="title" idx="9" hasCustomPrompt="1"/>
          </p:nvPr>
        </p:nvSpPr>
        <p:spPr>
          <a:xfrm>
            <a:off x="819375" y="1902900"/>
            <a:ext cx="805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
        <p:nvSpPr>
          <p:cNvPr id="51" name="Google Shape;51;p13"/>
          <p:cNvSpPr txBox="1">
            <a:spLocks noGrp="1"/>
          </p:cNvSpPr>
          <p:nvPr>
            <p:ph type="title" idx="13" hasCustomPrompt="1"/>
          </p:nvPr>
        </p:nvSpPr>
        <p:spPr>
          <a:xfrm>
            <a:off x="819375" y="3568802"/>
            <a:ext cx="805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
        <p:nvSpPr>
          <p:cNvPr id="52" name="Google Shape;52;p13"/>
          <p:cNvSpPr txBox="1">
            <a:spLocks noGrp="1"/>
          </p:cNvSpPr>
          <p:nvPr>
            <p:ph type="title" idx="14" hasCustomPrompt="1"/>
          </p:nvPr>
        </p:nvSpPr>
        <p:spPr>
          <a:xfrm>
            <a:off x="4970225" y="1902900"/>
            <a:ext cx="805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
        <p:nvSpPr>
          <p:cNvPr id="53" name="Google Shape;53;p13"/>
          <p:cNvSpPr txBox="1">
            <a:spLocks noGrp="1"/>
          </p:cNvSpPr>
          <p:nvPr>
            <p:ph type="title" idx="15" hasCustomPrompt="1"/>
          </p:nvPr>
        </p:nvSpPr>
        <p:spPr>
          <a:xfrm>
            <a:off x="4970225" y="3569825"/>
            <a:ext cx="805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18"/>
        <p:cNvGrpSpPr/>
        <p:nvPr/>
      </p:nvGrpSpPr>
      <p:grpSpPr>
        <a:xfrm>
          <a:off x="0" y="0"/>
          <a:ext cx="0" cy="0"/>
          <a:chOff x="0" y="0"/>
          <a:chExt cx="0" cy="0"/>
        </a:xfrm>
      </p:grpSpPr>
      <p:sp>
        <p:nvSpPr>
          <p:cNvPr id="119" name="Google Shape;119;p24"/>
          <p:cNvSpPr/>
          <p:nvPr/>
        </p:nvSpPr>
        <p:spPr>
          <a:xfrm>
            <a:off x="5902625" y="16677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4"/>
          <p:cNvSpPr/>
          <p:nvPr/>
        </p:nvSpPr>
        <p:spPr>
          <a:xfrm>
            <a:off x="-415775" y="2071075"/>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4"/>
          <p:cNvSpPr/>
          <p:nvPr/>
        </p:nvSpPr>
        <p:spPr>
          <a:xfrm>
            <a:off x="1216275" y="-1099550"/>
            <a:ext cx="4880700" cy="4145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4"/>
          <p:cNvSpPr/>
          <p:nvPr/>
        </p:nvSpPr>
        <p:spPr>
          <a:xfrm>
            <a:off x="2874800" y="26794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1pPr>
            <a:lvl2pPr lvl="1"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2pPr>
            <a:lvl3pPr lvl="2"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3pPr>
            <a:lvl4pPr lvl="3"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4pPr>
            <a:lvl5pPr lvl="4"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5pPr>
            <a:lvl6pPr lvl="5"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6pPr>
            <a:lvl7pPr lvl="6"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7pPr>
            <a:lvl8pPr lvl="7"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8pPr>
            <a:lvl9pPr lvl="8"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Catamaran"/>
              <a:buChar char="●"/>
              <a:defRPr>
                <a:solidFill>
                  <a:schemeClr val="lt1"/>
                </a:solidFill>
                <a:latin typeface="Catamaran"/>
                <a:ea typeface="Catamaran"/>
                <a:cs typeface="Catamaran"/>
                <a:sym typeface="Catamaran"/>
              </a:defRPr>
            </a:lvl1pPr>
            <a:lvl2pPr marL="914400" lvl="1"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2pPr>
            <a:lvl3pPr marL="1371600" lvl="2"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3pPr>
            <a:lvl4pPr marL="1828800" lvl="3"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4pPr>
            <a:lvl5pPr marL="2286000" lvl="4"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5pPr>
            <a:lvl6pPr marL="2743200" lvl="5"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6pPr>
            <a:lvl7pPr marL="3200400" lvl="6"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7pPr>
            <a:lvl8pPr marL="3657600" lvl="7"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8pPr>
            <a:lvl9pPr marL="4114800" lvl="8" indent="-317500">
              <a:lnSpc>
                <a:spcPct val="115000"/>
              </a:lnSpc>
              <a:spcBef>
                <a:spcPts val="1600"/>
              </a:spcBef>
              <a:spcAft>
                <a:spcPts val="1600"/>
              </a:spcAft>
              <a:buClr>
                <a:schemeClr val="lt1"/>
              </a:buClr>
              <a:buSzPts val="1400"/>
              <a:buFont typeface="Catamaran"/>
              <a:buChar char="■"/>
              <a:defRPr>
                <a:solidFill>
                  <a:schemeClr val="lt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8" r:id="rId7"/>
    <p:sldLayoutId id="2147483659" r:id="rId8"/>
    <p:sldLayoutId id="2147483670" r:id="rId9"/>
    <p:sldLayoutId id="2147483671" r:id="rId10"/>
    <p:sldLayoutId id="2147483672" r:id="rId11"/>
    <p:sldLayoutId id="2147483673"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2" name="Picture 2" descr="Top 50+ AWS Services Explained in 10 Minutes">
            <a:extLst>
              <a:ext uri="{FF2B5EF4-FFF2-40B4-BE49-F238E27FC236}">
                <a16:creationId xmlns:a16="http://schemas.microsoft.com/office/drawing/2014/main" id="{6866196C-2121-4326-4165-854CF50CE60F}"/>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a:off x="264974" y="222465"/>
            <a:ext cx="8614052" cy="4845404"/>
          </a:xfrm>
          <a:prstGeom prst="rect">
            <a:avLst/>
          </a:prstGeom>
          <a:noFill/>
          <a:extLst>
            <a:ext uri="{909E8E84-426E-40DD-AFC4-6F175D3DCCD1}">
              <a14:hiddenFill xmlns:a14="http://schemas.microsoft.com/office/drawing/2010/main">
                <a:solidFill>
                  <a:srgbClr val="FFFFFF"/>
                </a:solidFill>
              </a14:hiddenFill>
            </a:ext>
          </a:extLst>
        </p:spPr>
      </p:pic>
      <p:sp>
        <p:nvSpPr>
          <p:cNvPr id="145" name="Google Shape;145;p31"/>
          <p:cNvSpPr/>
          <p:nvPr/>
        </p:nvSpPr>
        <p:spPr>
          <a:xfrm>
            <a:off x="1235067" y="4134786"/>
            <a:ext cx="3271200" cy="436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GROUP NO :</a:t>
            </a:r>
            <a:endParaRPr dirty="0"/>
          </a:p>
        </p:txBody>
      </p:sp>
      <p:grpSp>
        <p:nvGrpSpPr>
          <p:cNvPr id="151" name="Google Shape;151;p31"/>
          <p:cNvGrpSpPr/>
          <p:nvPr/>
        </p:nvGrpSpPr>
        <p:grpSpPr>
          <a:xfrm>
            <a:off x="3171600" y="3144627"/>
            <a:ext cx="2800266" cy="628350"/>
            <a:chOff x="5559938" y="2594775"/>
            <a:chExt cx="1882925" cy="628350"/>
          </a:xfrm>
        </p:grpSpPr>
        <p:grpSp>
          <p:nvGrpSpPr>
            <p:cNvPr id="152" name="Google Shape;152;p31"/>
            <p:cNvGrpSpPr/>
            <p:nvPr/>
          </p:nvGrpSpPr>
          <p:grpSpPr>
            <a:xfrm>
              <a:off x="5559938" y="2594775"/>
              <a:ext cx="340200" cy="628350"/>
              <a:chOff x="5546500" y="2594775"/>
              <a:chExt cx="340200" cy="628350"/>
            </a:xfrm>
          </p:grpSpPr>
          <p:sp>
            <p:nvSpPr>
              <p:cNvPr id="153" name="Google Shape;153;p31"/>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 name="Google Shape;154;p31"/>
              <p:cNvCxnSpPr>
                <a:stCxn id="153" idx="2"/>
              </p:cNvCxnSpPr>
              <p:nvPr/>
            </p:nvCxnSpPr>
            <p:spPr>
              <a:xfrm rot="10800000">
                <a:off x="5546500" y="2594775"/>
                <a:ext cx="270300" cy="593400"/>
              </a:xfrm>
              <a:prstGeom prst="bentConnector2">
                <a:avLst/>
              </a:prstGeom>
              <a:noFill/>
              <a:ln w="9525" cap="flat" cmpd="sng">
                <a:solidFill>
                  <a:schemeClr val="lt1"/>
                </a:solidFill>
                <a:prstDash val="solid"/>
                <a:round/>
                <a:headEnd type="none" w="med" len="med"/>
                <a:tailEnd type="none" w="med" len="med"/>
              </a:ln>
            </p:spPr>
          </p:cxnSp>
        </p:grpSp>
        <p:grpSp>
          <p:nvGrpSpPr>
            <p:cNvPr id="155" name="Google Shape;155;p31"/>
            <p:cNvGrpSpPr/>
            <p:nvPr/>
          </p:nvGrpSpPr>
          <p:grpSpPr>
            <a:xfrm flipH="1">
              <a:off x="7102663" y="2594775"/>
              <a:ext cx="340200" cy="628350"/>
              <a:chOff x="5546500" y="2594775"/>
              <a:chExt cx="340200" cy="628350"/>
            </a:xfrm>
          </p:grpSpPr>
          <p:sp>
            <p:nvSpPr>
              <p:cNvPr id="156" name="Google Shape;156;p31"/>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 name="Google Shape;157;p31"/>
              <p:cNvCxnSpPr>
                <a:stCxn id="156" idx="2"/>
              </p:cNvCxnSpPr>
              <p:nvPr/>
            </p:nvCxnSpPr>
            <p:spPr>
              <a:xfrm rot="10800000">
                <a:off x="5546500" y="2594775"/>
                <a:ext cx="270300" cy="593400"/>
              </a:xfrm>
              <a:prstGeom prst="bentConnector2">
                <a:avLst/>
              </a:prstGeom>
              <a:noFill/>
              <a:ln w="9525" cap="flat" cmpd="sng">
                <a:solidFill>
                  <a:schemeClr val="lt1"/>
                </a:solidFill>
                <a:prstDash val="solid"/>
                <a:round/>
                <a:headEnd type="none" w="med" len="med"/>
                <a:tailEnd type="none" w="med" len="med"/>
              </a:ln>
            </p:spPr>
          </p:cxnSp>
        </p:grpSp>
      </p:grpSp>
      <p:sp>
        <p:nvSpPr>
          <p:cNvPr id="158" name="Google Shape;158;p31"/>
          <p:cNvSpPr txBox="1">
            <a:spLocks noGrp="1"/>
          </p:cNvSpPr>
          <p:nvPr>
            <p:ph type="ctrTitle"/>
          </p:nvPr>
        </p:nvSpPr>
        <p:spPr>
          <a:xfrm>
            <a:off x="460563" y="125115"/>
            <a:ext cx="8683437" cy="177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rPr>
              <a:t>CLOUD </a:t>
            </a:r>
            <a:r>
              <a:rPr lang="en" dirty="0"/>
              <a:t>COMPUTING </a:t>
            </a:r>
            <a:endParaRPr dirty="0">
              <a:solidFill>
                <a:schemeClr val="dk1"/>
              </a:solidFill>
            </a:endParaRPr>
          </a:p>
        </p:txBody>
      </p:sp>
      <p:grpSp>
        <p:nvGrpSpPr>
          <p:cNvPr id="3" name="Google Shape;147;p31"/>
          <p:cNvGrpSpPr/>
          <p:nvPr/>
        </p:nvGrpSpPr>
        <p:grpSpPr>
          <a:xfrm>
            <a:off x="3171600" y="1542644"/>
            <a:ext cx="2800800" cy="584700"/>
            <a:chOff x="5100994" y="1589500"/>
            <a:chExt cx="2800800" cy="584700"/>
          </a:xfrm>
        </p:grpSpPr>
        <p:cxnSp>
          <p:nvCxnSpPr>
            <p:cNvPr id="4" name="Google Shape;148;p31"/>
            <p:cNvCxnSpPr/>
            <p:nvPr/>
          </p:nvCxnSpPr>
          <p:spPr>
            <a:xfrm rot="-5400000">
              <a:off x="4989844" y="1700650"/>
              <a:ext cx="584700" cy="362400"/>
            </a:xfrm>
            <a:prstGeom prst="bentConnector3">
              <a:avLst>
                <a:gd name="adj1" fmla="val 99996"/>
              </a:avLst>
            </a:prstGeom>
            <a:noFill/>
            <a:ln w="9525" cap="flat" cmpd="sng">
              <a:solidFill>
                <a:schemeClr val="lt1"/>
              </a:solidFill>
              <a:prstDash val="solid"/>
              <a:round/>
              <a:headEnd type="none" w="med" len="med"/>
              <a:tailEnd type="none" w="med" len="med"/>
            </a:ln>
          </p:spPr>
        </p:cxnSp>
        <p:cxnSp>
          <p:nvCxnSpPr>
            <p:cNvPr id="5" name="Google Shape;149;p31"/>
            <p:cNvCxnSpPr/>
            <p:nvPr/>
          </p:nvCxnSpPr>
          <p:spPr>
            <a:xfrm rot="5400000" flipH="1">
              <a:off x="7428244" y="1700650"/>
              <a:ext cx="584700" cy="362400"/>
            </a:xfrm>
            <a:prstGeom prst="bentConnector3">
              <a:avLst>
                <a:gd name="adj1" fmla="val 99996"/>
              </a:avLst>
            </a:prstGeom>
            <a:noFill/>
            <a:ln w="9525" cap="flat" cmpd="sng">
              <a:solidFill>
                <a:schemeClr val="lt1"/>
              </a:solidFill>
              <a:prstDash val="solid"/>
              <a:round/>
              <a:headEnd type="none" w="med" len="med"/>
              <a:tailEnd type="none" w="med" len="med"/>
            </a:ln>
          </p:spPr>
        </p:cxnSp>
      </p:grpSp>
      <p:sp>
        <p:nvSpPr>
          <p:cNvPr id="7" name="Subtitle 6">
            <a:extLst>
              <a:ext uri="{FF2B5EF4-FFF2-40B4-BE49-F238E27FC236}">
                <a16:creationId xmlns:a16="http://schemas.microsoft.com/office/drawing/2014/main" id="{6E7BE1BE-BF7A-D453-BFDD-C25AA0BD3F3B}"/>
              </a:ext>
            </a:extLst>
          </p:cNvPr>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a:extLst>
            <a:ext uri="{FF2B5EF4-FFF2-40B4-BE49-F238E27FC236}">
              <a16:creationId xmlns:a16="http://schemas.microsoft.com/office/drawing/2014/main" id="{D038C6CC-B95D-B374-BA4A-869B81AAACB8}"/>
            </a:ext>
          </a:extLst>
        </p:cNvPr>
        <p:cNvGrpSpPr/>
        <p:nvPr/>
      </p:nvGrpSpPr>
      <p:grpSpPr>
        <a:xfrm>
          <a:off x="0" y="0"/>
          <a:ext cx="0" cy="0"/>
          <a:chOff x="0" y="0"/>
          <a:chExt cx="0" cy="0"/>
        </a:xfrm>
      </p:grpSpPr>
      <p:sp>
        <p:nvSpPr>
          <p:cNvPr id="163" name="Google Shape;163;p32">
            <a:extLst>
              <a:ext uri="{FF2B5EF4-FFF2-40B4-BE49-F238E27FC236}">
                <a16:creationId xmlns:a16="http://schemas.microsoft.com/office/drawing/2014/main" id="{760E05D0-61BF-2944-AC67-A5F487E88284}"/>
              </a:ext>
            </a:extLst>
          </p:cNvPr>
          <p:cNvSpPr/>
          <p:nvPr/>
        </p:nvSpPr>
        <p:spPr>
          <a:xfrm>
            <a:off x="641397" y="317875"/>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32">
            <a:extLst>
              <a:ext uri="{FF2B5EF4-FFF2-40B4-BE49-F238E27FC236}">
                <a16:creationId xmlns:a16="http://schemas.microsoft.com/office/drawing/2014/main" id="{1B56C8C0-C9ED-0F16-5D4B-3DD92B6EDD81}"/>
              </a:ext>
            </a:extLst>
          </p:cNvPr>
          <p:cNvGrpSpPr/>
          <p:nvPr/>
        </p:nvGrpSpPr>
        <p:grpSpPr>
          <a:xfrm>
            <a:off x="405287" y="560275"/>
            <a:ext cx="236109" cy="1130750"/>
            <a:chOff x="5816799" y="2092375"/>
            <a:chExt cx="236109" cy="1130750"/>
          </a:xfrm>
        </p:grpSpPr>
        <p:sp>
          <p:nvSpPr>
            <p:cNvPr id="166" name="Google Shape;166;p32">
              <a:extLst>
                <a:ext uri="{FF2B5EF4-FFF2-40B4-BE49-F238E27FC236}">
                  <a16:creationId xmlns:a16="http://schemas.microsoft.com/office/drawing/2014/main" id="{72CFC9CB-04A5-B4B7-6008-514F0F3D8C4D}"/>
                </a:ext>
              </a:extLst>
            </p:cNvPr>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 name="Google Shape;167;p32">
              <a:extLst>
                <a:ext uri="{FF2B5EF4-FFF2-40B4-BE49-F238E27FC236}">
                  <a16:creationId xmlns:a16="http://schemas.microsoft.com/office/drawing/2014/main" id="{A23FA5E1-EE83-8310-12F1-CC5E165DBC4E}"/>
                </a:ext>
              </a:extLst>
            </p:cNvPr>
            <p:cNvCxnSpPr>
              <a:stCxn id="166" idx="2"/>
              <a:endCxn id="163" idx="1"/>
            </p:cNvCxnSpPr>
            <p:nvPr/>
          </p:nvCxnSpPr>
          <p:spPr>
            <a:xfrm rot="10800000" flipH="1">
              <a:off x="5816799" y="2092375"/>
              <a:ext cx="236109" cy="1095800"/>
            </a:xfrm>
            <a:prstGeom prst="bentConnector3">
              <a:avLst>
                <a:gd name="adj1" fmla="val -96820"/>
              </a:avLst>
            </a:prstGeom>
            <a:noFill/>
            <a:ln w="9525" cap="flat" cmpd="sng">
              <a:solidFill>
                <a:schemeClr val="lt1"/>
              </a:solidFill>
              <a:prstDash val="solid"/>
              <a:round/>
              <a:headEnd type="none" w="med" len="med"/>
              <a:tailEnd type="none" w="med" len="med"/>
            </a:ln>
          </p:spPr>
        </p:cxnSp>
      </p:grpSp>
      <p:grpSp>
        <p:nvGrpSpPr>
          <p:cNvPr id="168" name="Google Shape;168;p32">
            <a:extLst>
              <a:ext uri="{FF2B5EF4-FFF2-40B4-BE49-F238E27FC236}">
                <a16:creationId xmlns:a16="http://schemas.microsoft.com/office/drawing/2014/main" id="{C738C5BF-B625-4051-B410-227DECFAF2AF}"/>
              </a:ext>
            </a:extLst>
          </p:cNvPr>
          <p:cNvGrpSpPr/>
          <p:nvPr/>
        </p:nvGrpSpPr>
        <p:grpSpPr>
          <a:xfrm>
            <a:off x="8646756" y="539400"/>
            <a:ext cx="60293" cy="3815150"/>
            <a:chOff x="5816800" y="-592025"/>
            <a:chExt cx="105916" cy="3815150"/>
          </a:xfrm>
        </p:grpSpPr>
        <p:sp>
          <p:nvSpPr>
            <p:cNvPr id="169" name="Google Shape;169;p32">
              <a:extLst>
                <a:ext uri="{FF2B5EF4-FFF2-40B4-BE49-F238E27FC236}">
                  <a16:creationId xmlns:a16="http://schemas.microsoft.com/office/drawing/2014/main" id="{B3237066-56BF-357E-E9F9-354E27F7D4AE}"/>
                </a:ext>
              </a:extLst>
            </p:cNvPr>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 name="Google Shape;170;p32">
              <a:extLst>
                <a:ext uri="{FF2B5EF4-FFF2-40B4-BE49-F238E27FC236}">
                  <a16:creationId xmlns:a16="http://schemas.microsoft.com/office/drawing/2014/main" id="{E3B8EE5E-1EB4-C9F6-A499-81336085D53B}"/>
                </a:ext>
              </a:extLst>
            </p:cNvPr>
            <p:cNvCxnSpPr>
              <a:stCxn id="169" idx="2"/>
              <a:endCxn id="163" idx="3"/>
            </p:cNvCxnSpPr>
            <p:nvPr/>
          </p:nvCxnSpPr>
          <p:spPr>
            <a:xfrm flipH="1" flipV="1">
              <a:off x="5816800" y="-592025"/>
              <a:ext cx="105916" cy="3780200"/>
            </a:xfrm>
            <a:prstGeom prst="bentConnector3">
              <a:avLst>
                <a:gd name="adj1" fmla="val -215831"/>
              </a:avLst>
            </a:prstGeom>
            <a:noFill/>
            <a:ln w="9525" cap="flat" cmpd="sng">
              <a:solidFill>
                <a:schemeClr val="lt1"/>
              </a:solidFill>
              <a:prstDash val="solid"/>
              <a:round/>
              <a:headEnd type="none" w="med" len="med"/>
              <a:tailEnd type="none" w="med" len="med"/>
            </a:ln>
          </p:spPr>
        </p:cxnSp>
      </p:grpSp>
      <p:sp>
        <p:nvSpPr>
          <p:cNvPr id="171" name="Google Shape;171;p32">
            <a:extLst>
              <a:ext uri="{FF2B5EF4-FFF2-40B4-BE49-F238E27FC236}">
                <a16:creationId xmlns:a16="http://schemas.microsoft.com/office/drawing/2014/main" id="{92B8C458-4559-ED36-E6A4-FB2A68331805}"/>
              </a:ext>
            </a:extLst>
          </p:cNvPr>
          <p:cNvSpPr txBox="1">
            <a:spLocks noGrp="1"/>
          </p:cNvSpPr>
          <p:nvPr>
            <p:ph type="title"/>
          </p:nvPr>
        </p:nvSpPr>
        <p:spPr>
          <a:xfrm>
            <a:off x="785097" y="2739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SUBNETTING OVERVIEW</a:t>
            </a:r>
            <a:br>
              <a:rPr lang="en-IN" dirty="0"/>
            </a:br>
            <a:br>
              <a:rPr lang="en-IN" dirty="0"/>
            </a:br>
            <a:br>
              <a:rPr lang="en-IN" dirty="0"/>
            </a:br>
            <a:br>
              <a:rPr lang="en-IN" dirty="0"/>
            </a:br>
            <a:endParaRPr lang="en-IN" dirty="0"/>
          </a:p>
        </p:txBody>
      </p:sp>
      <p:sp>
        <p:nvSpPr>
          <p:cNvPr id="3" name="Rectangle 3">
            <a:extLst>
              <a:ext uri="{FF2B5EF4-FFF2-40B4-BE49-F238E27FC236}">
                <a16:creationId xmlns:a16="http://schemas.microsoft.com/office/drawing/2014/main" id="{9250A59E-3440-74FB-56ED-0CB783F7138F}"/>
              </a:ext>
            </a:extLst>
          </p:cNvPr>
          <p:cNvSpPr>
            <a:spLocks noChangeArrowheads="1"/>
          </p:cNvSpPr>
          <p:nvPr/>
        </p:nvSpPr>
        <p:spPr bwMode="auto">
          <a:xfrm>
            <a:off x="641396" y="1008258"/>
            <a:ext cx="804515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accent5"/>
                </a:solidFill>
                <a:effectLst/>
                <a:latin typeface="Arial" panose="020B0604020202020204" pitchFamily="34" charset="0"/>
              </a:rPr>
              <a:t>Subnetting </a:t>
            </a:r>
            <a:r>
              <a:rPr kumimoji="0" lang="en-US" altLang="en-US" sz="1400" b="0" i="0" u="none" strike="noStrike" cap="none" normalizeH="0" baseline="0" dirty="0">
                <a:ln>
                  <a:noFill/>
                </a:ln>
                <a:solidFill>
                  <a:schemeClr val="bg1"/>
                </a:solidFill>
                <a:effectLst/>
                <a:latin typeface="Arial" panose="020B0604020202020204" pitchFamily="34" charset="0"/>
              </a:rPr>
              <a:t>divides a VPC’s CIDR block into smaller, manageable IP address ranges called subnets. It allows for better segmentation and efficient use of network resources.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accent5"/>
                </a:solidFill>
                <a:effectLst/>
                <a:latin typeface="Arial" panose="020B0604020202020204" pitchFamily="34" charset="0"/>
              </a:rPr>
              <a:t>Key Features of Subnetting:</a:t>
            </a:r>
          </a:p>
          <a:p>
            <a:pPr marR="0" lvl="0" algn="l" defTabSz="914400" rtl="0" eaLnBrk="0" fontAlgn="base" latinLnBrk="0" hangingPunct="0">
              <a:lnSpc>
                <a:spcPct val="100000"/>
              </a:lnSpc>
              <a:spcBef>
                <a:spcPct val="0"/>
              </a:spcBef>
              <a:spcAft>
                <a:spcPct val="0"/>
              </a:spcAft>
              <a:buClrTx/>
              <a:buSzTx/>
              <a:tabLst/>
            </a:pPr>
            <a:endParaRPr kumimoji="0" lang="en-US" altLang="en-US" sz="1400" b="1" i="0" u="none" strike="noStrike" cap="none" normalizeH="0" baseline="0" dirty="0">
              <a:ln>
                <a:noFill/>
              </a:ln>
              <a:solidFill>
                <a:schemeClr val="accent5"/>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solidFill>
                <a:effectLst/>
                <a:latin typeface="Arial" panose="020B0604020202020204" pitchFamily="34" charset="0"/>
              </a:rPr>
              <a:t>Public subnets</a:t>
            </a:r>
            <a:r>
              <a:rPr kumimoji="0" lang="en-US" altLang="en-US" sz="1400" b="0" i="0" u="none" strike="noStrike" cap="none" normalizeH="0" baseline="0" dirty="0">
                <a:ln>
                  <a:noFill/>
                </a:ln>
                <a:solidFill>
                  <a:schemeClr val="bg1"/>
                </a:solidFill>
                <a:effectLst/>
                <a:latin typeface="Arial" panose="020B0604020202020204" pitchFamily="34" charset="0"/>
              </a:rPr>
              <a:t>: Directly accessible via the internet (e.g., for web servers).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solidFill>
                <a:effectLst/>
                <a:latin typeface="Arial" panose="020B0604020202020204" pitchFamily="34" charset="0"/>
              </a:rPr>
              <a:t>Private subnets</a:t>
            </a:r>
            <a:r>
              <a:rPr kumimoji="0" lang="en-US" altLang="en-US" sz="1400" b="0" i="0" u="none" strike="noStrike" cap="none" normalizeH="0" baseline="0" dirty="0">
                <a:ln>
                  <a:noFill/>
                </a:ln>
                <a:solidFill>
                  <a:schemeClr val="bg1"/>
                </a:solidFill>
                <a:effectLst/>
                <a:latin typeface="Arial" panose="020B0604020202020204" pitchFamily="34" charset="0"/>
              </a:rPr>
              <a:t>: Restricted access, typically used for backend services like databases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solidFill>
                <a:effectLst/>
                <a:latin typeface="Arial" panose="020B0604020202020204" pitchFamily="34" charset="0"/>
              </a:rPr>
              <a:t>Isolation and Security</a:t>
            </a:r>
            <a:r>
              <a:rPr kumimoji="0" lang="en-US" altLang="en-US" sz="1400" b="0" i="0" u="none" strike="noStrike" cap="none" normalizeH="0" baseline="0" dirty="0">
                <a:ln>
                  <a:noFill/>
                </a:ln>
                <a:solidFill>
                  <a:schemeClr val="bg1"/>
                </a:solidFill>
                <a:effectLst/>
                <a:latin typeface="Arial" panose="020B0604020202020204" pitchFamily="34" charset="0"/>
              </a:rPr>
              <a:t>: Separate workloads based on security or application requirements.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solidFill>
                <a:effectLst/>
                <a:latin typeface="Arial" panose="020B0604020202020204" pitchFamily="34" charset="0"/>
              </a:rPr>
              <a:t>Efficient IP Management</a:t>
            </a:r>
            <a:r>
              <a:rPr kumimoji="0" lang="en-US" altLang="en-US" sz="1400" b="0" i="0" u="none" strike="noStrike" cap="none" normalizeH="0" baseline="0" dirty="0">
                <a:ln>
                  <a:noFill/>
                </a:ln>
                <a:solidFill>
                  <a:schemeClr val="bg1"/>
                </a:solidFill>
                <a:effectLst/>
                <a:latin typeface="Arial" panose="020B0604020202020204" pitchFamily="34" charset="0"/>
              </a:rPr>
              <a:t>: Optimize the use of IP addresses for different services.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solidFill>
                <a:effectLst/>
                <a:latin typeface="Arial" panose="020B0604020202020204" pitchFamily="34" charset="0"/>
              </a:rPr>
              <a:t>Regional Availability</a:t>
            </a:r>
            <a:r>
              <a:rPr kumimoji="0" lang="en-US" altLang="en-US" sz="1400" b="0" i="0" u="none" strike="noStrike" cap="none" normalizeH="0" baseline="0" dirty="0">
                <a:ln>
                  <a:noFill/>
                </a:ln>
                <a:solidFill>
                  <a:schemeClr val="bg1"/>
                </a:solidFill>
                <a:effectLst/>
                <a:latin typeface="Arial" panose="020B0604020202020204" pitchFamily="34" charset="0"/>
              </a:rPr>
              <a:t>: Subnets are tied to specific Availability Zones (AZs), ensuring high availability.</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solidFill>
                <a:effectLst/>
                <a:latin typeface="Arial" panose="020B0604020202020204" pitchFamily="34" charset="0"/>
              </a:rPr>
              <a:t>Subnetting Example</a:t>
            </a:r>
            <a:r>
              <a:rPr kumimoji="0" lang="en-US" altLang="en-US" sz="1400" b="0" i="0" u="none" strike="noStrike" cap="none" normalizeH="0" baseline="0" dirty="0">
                <a:ln>
                  <a:noFill/>
                </a:ln>
                <a:solidFill>
                  <a:schemeClr val="bg1"/>
                </a:solidFill>
                <a:effectLst/>
                <a:latin typeface="Arial" panose="020B0604020202020204" pitchFamily="34" charset="0"/>
              </a:rPr>
              <a:t>: VPC CIDR Block: 10.0.0.0/16Subnet 1 (Public): 10.0.1.0/24Subnet 2 (Private): 10.0.2.0/24</a:t>
            </a:r>
          </a:p>
        </p:txBody>
      </p:sp>
    </p:spTree>
    <p:extLst>
      <p:ext uri="{BB962C8B-B14F-4D97-AF65-F5344CB8AC3E}">
        <p14:creationId xmlns:p14="http://schemas.microsoft.com/office/powerpoint/2010/main" val="130217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6">
          <a:extLst>
            <a:ext uri="{FF2B5EF4-FFF2-40B4-BE49-F238E27FC236}">
              <a16:creationId xmlns:a16="http://schemas.microsoft.com/office/drawing/2014/main" id="{02031CDF-9104-7823-9047-C157F95506E2}"/>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6B7B4CC1-56F0-0560-0342-A4187B2BC341}"/>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333646" y="1054100"/>
            <a:ext cx="6476708" cy="3740931"/>
          </a:xfrm>
          <a:prstGeom prst="rect">
            <a:avLst/>
          </a:prstGeom>
          <a:ln w="57150">
            <a:solidFill>
              <a:schemeClr val="bg2"/>
            </a:solidFill>
          </a:ln>
          <a:effectLst>
            <a:softEdge rad="0"/>
          </a:effectLst>
        </p:spPr>
      </p:pic>
      <p:sp>
        <p:nvSpPr>
          <p:cNvPr id="13" name="Google Shape;713;p47">
            <a:extLst>
              <a:ext uri="{FF2B5EF4-FFF2-40B4-BE49-F238E27FC236}">
                <a16:creationId xmlns:a16="http://schemas.microsoft.com/office/drawing/2014/main" id="{37FDD240-8295-BEEC-C353-D99C2BD211E5}"/>
              </a:ext>
            </a:extLst>
          </p:cNvPr>
          <p:cNvSpPr txBox="1">
            <a:spLocks noGrp="1"/>
          </p:cNvSpPr>
          <p:nvPr>
            <p:ph type="title"/>
          </p:nvPr>
        </p:nvSpPr>
        <p:spPr>
          <a:xfrm>
            <a:off x="2647600" y="-226900"/>
            <a:ext cx="4208400" cy="12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BLOCK DIAGRAM</a:t>
            </a:r>
            <a:endParaRPr dirty="0">
              <a:solidFill>
                <a:schemeClr val="bg1"/>
              </a:solidFill>
            </a:endParaRPr>
          </a:p>
        </p:txBody>
      </p:sp>
    </p:spTree>
    <p:extLst>
      <p:ext uri="{BB962C8B-B14F-4D97-AF65-F5344CB8AC3E}">
        <p14:creationId xmlns:p14="http://schemas.microsoft.com/office/powerpoint/2010/main" val="2867544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a:extLst>
            <a:ext uri="{FF2B5EF4-FFF2-40B4-BE49-F238E27FC236}">
              <a16:creationId xmlns:a16="http://schemas.microsoft.com/office/drawing/2014/main" id="{A4E69977-D6A8-6FB0-4A3D-39EDFEFEDD29}"/>
            </a:ext>
          </a:extLst>
        </p:cNvPr>
        <p:cNvGrpSpPr/>
        <p:nvPr/>
      </p:nvGrpSpPr>
      <p:grpSpPr>
        <a:xfrm>
          <a:off x="0" y="0"/>
          <a:ext cx="0" cy="0"/>
          <a:chOff x="0" y="0"/>
          <a:chExt cx="0" cy="0"/>
        </a:xfrm>
      </p:grpSpPr>
      <p:sp>
        <p:nvSpPr>
          <p:cNvPr id="163" name="Google Shape;163;p32">
            <a:extLst>
              <a:ext uri="{FF2B5EF4-FFF2-40B4-BE49-F238E27FC236}">
                <a16:creationId xmlns:a16="http://schemas.microsoft.com/office/drawing/2014/main" id="{FAAB1E5C-09E2-3116-F612-DBEAD48FA0EB}"/>
              </a:ext>
            </a:extLst>
          </p:cNvPr>
          <p:cNvSpPr/>
          <p:nvPr/>
        </p:nvSpPr>
        <p:spPr>
          <a:xfrm>
            <a:off x="641397" y="317875"/>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32">
            <a:extLst>
              <a:ext uri="{FF2B5EF4-FFF2-40B4-BE49-F238E27FC236}">
                <a16:creationId xmlns:a16="http://schemas.microsoft.com/office/drawing/2014/main" id="{2EC99AFF-07CB-3986-33C3-9B47D44FA919}"/>
              </a:ext>
            </a:extLst>
          </p:cNvPr>
          <p:cNvGrpSpPr/>
          <p:nvPr/>
        </p:nvGrpSpPr>
        <p:grpSpPr>
          <a:xfrm>
            <a:off x="405287" y="560275"/>
            <a:ext cx="236109" cy="1130750"/>
            <a:chOff x="5816799" y="2092375"/>
            <a:chExt cx="236109" cy="1130750"/>
          </a:xfrm>
        </p:grpSpPr>
        <p:sp>
          <p:nvSpPr>
            <p:cNvPr id="166" name="Google Shape;166;p32">
              <a:extLst>
                <a:ext uri="{FF2B5EF4-FFF2-40B4-BE49-F238E27FC236}">
                  <a16:creationId xmlns:a16="http://schemas.microsoft.com/office/drawing/2014/main" id="{621129DA-2C58-DC7A-F059-491594C9A50F}"/>
                </a:ext>
              </a:extLst>
            </p:cNvPr>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 name="Google Shape;167;p32">
              <a:extLst>
                <a:ext uri="{FF2B5EF4-FFF2-40B4-BE49-F238E27FC236}">
                  <a16:creationId xmlns:a16="http://schemas.microsoft.com/office/drawing/2014/main" id="{327CEC72-7C6F-3A52-2EC0-529F9D163F27}"/>
                </a:ext>
              </a:extLst>
            </p:cNvPr>
            <p:cNvCxnSpPr>
              <a:stCxn id="166" idx="2"/>
              <a:endCxn id="163" idx="1"/>
            </p:cNvCxnSpPr>
            <p:nvPr/>
          </p:nvCxnSpPr>
          <p:spPr>
            <a:xfrm rot="10800000" flipH="1">
              <a:off x="5816799" y="2092375"/>
              <a:ext cx="236109" cy="1095800"/>
            </a:xfrm>
            <a:prstGeom prst="bentConnector3">
              <a:avLst>
                <a:gd name="adj1" fmla="val -96820"/>
              </a:avLst>
            </a:prstGeom>
            <a:noFill/>
            <a:ln w="9525" cap="flat" cmpd="sng">
              <a:solidFill>
                <a:schemeClr val="lt1"/>
              </a:solidFill>
              <a:prstDash val="solid"/>
              <a:round/>
              <a:headEnd type="none" w="med" len="med"/>
              <a:tailEnd type="none" w="med" len="med"/>
            </a:ln>
          </p:spPr>
        </p:cxnSp>
      </p:grpSp>
      <p:grpSp>
        <p:nvGrpSpPr>
          <p:cNvPr id="168" name="Google Shape;168;p32">
            <a:extLst>
              <a:ext uri="{FF2B5EF4-FFF2-40B4-BE49-F238E27FC236}">
                <a16:creationId xmlns:a16="http://schemas.microsoft.com/office/drawing/2014/main" id="{43178D24-176B-B816-AED2-EB28D6657062}"/>
              </a:ext>
            </a:extLst>
          </p:cNvPr>
          <p:cNvGrpSpPr/>
          <p:nvPr/>
        </p:nvGrpSpPr>
        <p:grpSpPr>
          <a:xfrm>
            <a:off x="8646756" y="539400"/>
            <a:ext cx="60293" cy="3815150"/>
            <a:chOff x="5816800" y="-592025"/>
            <a:chExt cx="105916" cy="3815150"/>
          </a:xfrm>
        </p:grpSpPr>
        <p:sp>
          <p:nvSpPr>
            <p:cNvPr id="169" name="Google Shape;169;p32">
              <a:extLst>
                <a:ext uri="{FF2B5EF4-FFF2-40B4-BE49-F238E27FC236}">
                  <a16:creationId xmlns:a16="http://schemas.microsoft.com/office/drawing/2014/main" id="{C763BA3D-3EFC-FA76-5C11-B559062BDB67}"/>
                </a:ext>
              </a:extLst>
            </p:cNvPr>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 name="Google Shape;170;p32">
              <a:extLst>
                <a:ext uri="{FF2B5EF4-FFF2-40B4-BE49-F238E27FC236}">
                  <a16:creationId xmlns:a16="http://schemas.microsoft.com/office/drawing/2014/main" id="{CDB2F0F9-1017-DCFD-BDA5-82AB87105A0F}"/>
                </a:ext>
              </a:extLst>
            </p:cNvPr>
            <p:cNvCxnSpPr>
              <a:stCxn id="169" idx="2"/>
              <a:endCxn id="163" idx="3"/>
            </p:cNvCxnSpPr>
            <p:nvPr/>
          </p:nvCxnSpPr>
          <p:spPr>
            <a:xfrm flipH="1" flipV="1">
              <a:off x="5816800" y="-592025"/>
              <a:ext cx="105916" cy="3780200"/>
            </a:xfrm>
            <a:prstGeom prst="bentConnector3">
              <a:avLst>
                <a:gd name="adj1" fmla="val -215831"/>
              </a:avLst>
            </a:prstGeom>
            <a:noFill/>
            <a:ln w="9525" cap="flat" cmpd="sng">
              <a:solidFill>
                <a:schemeClr val="lt1"/>
              </a:solidFill>
              <a:prstDash val="solid"/>
              <a:round/>
              <a:headEnd type="none" w="med" len="med"/>
              <a:tailEnd type="none" w="med" len="med"/>
            </a:ln>
          </p:spPr>
        </p:cxnSp>
      </p:grpSp>
      <p:sp>
        <p:nvSpPr>
          <p:cNvPr id="171" name="Google Shape;171;p32">
            <a:extLst>
              <a:ext uri="{FF2B5EF4-FFF2-40B4-BE49-F238E27FC236}">
                <a16:creationId xmlns:a16="http://schemas.microsoft.com/office/drawing/2014/main" id="{662D4E7C-9614-6492-E799-C24B05EBC8CA}"/>
              </a:ext>
            </a:extLst>
          </p:cNvPr>
          <p:cNvSpPr txBox="1">
            <a:spLocks noGrp="1"/>
          </p:cNvSpPr>
          <p:nvPr>
            <p:ph type="title"/>
          </p:nvPr>
        </p:nvSpPr>
        <p:spPr>
          <a:xfrm>
            <a:off x="785097" y="2739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METHODOLOGY</a:t>
            </a:r>
            <a:br>
              <a:rPr lang="en-IN" dirty="0"/>
            </a:br>
            <a:br>
              <a:rPr lang="en-IN" dirty="0"/>
            </a:br>
            <a:br>
              <a:rPr lang="en-IN" dirty="0"/>
            </a:br>
            <a:br>
              <a:rPr lang="en-IN" dirty="0"/>
            </a:br>
            <a:br>
              <a:rPr lang="en-IN" dirty="0"/>
            </a:br>
            <a:endParaRPr lang="en-IN" dirty="0"/>
          </a:p>
        </p:txBody>
      </p:sp>
      <p:sp>
        <p:nvSpPr>
          <p:cNvPr id="3" name="Rectangle 3">
            <a:extLst>
              <a:ext uri="{FF2B5EF4-FFF2-40B4-BE49-F238E27FC236}">
                <a16:creationId xmlns:a16="http://schemas.microsoft.com/office/drawing/2014/main" id="{42BA370C-C579-CB55-55E8-7507C21C301F}"/>
              </a:ext>
            </a:extLst>
          </p:cNvPr>
          <p:cNvSpPr>
            <a:spLocks noChangeArrowheads="1"/>
          </p:cNvSpPr>
          <p:nvPr/>
        </p:nvSpPr>
        <p:spPr bwMode="auto">
          <a:xfrm>
            <a:off x="641396" y="1331423"/>
            <a:ext cx="804515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AutoNum type="arabicPeriod"/>
            </a:pPr>
            <a:r>
              <a:rPr lang="en-US" sz="1400" dirty="0">
                <a:solidFill>
                  <a:schemeClr val="bg2"/>
                </a:solidFill>
              </a:rPr>
              <a:t>VPC Creation and Configuration </a:t>
            </a:r>
            <a:r>
              <a:rPr lang="en-US" sz="1400" dirty="0">
                <a:solidFill>
                  <a:schemeClr val="bg1"/>
                </a:solidFill>
              </a:rPr>
              <a:t>Create a Virtual Private Cloud (VPC) to host all </a:t>
            </a:r>
            <a:r>
              <a:rPr lang="en-US" sz="1400" dirty="0" err="1">
                <a:solidFill>
                  <a:schemeClr val="bg1"/>
                </a:solidFill>
              </a:rPr>
              <a:t>resources.Specify</a:t>
            </a:r>
            <a:r>
              <a:rPr lang="en-US" sz="1400" dirty="0">
                <a:solidFill>
                  <a:schemeClr val="bg1"/>
                </a:solidFill>
              </a:rPr>
              <a:t> a CIDR block to define the IP address range for the VPC.</a:t>
            </a:r>
          </a:p>
          <a:p>
            <a:pPr marL="342900" indent="-342900">
              <a:buAutoNum type="arabicPeriod"/>
            </a:pPr>
            <a:endParaRPr lang="en-US" sz="1400" dirty="0">
              <a:solidFill>
                <a:schemeClr val="bg1"/>
              </a:solidFill>
            </a:endParaRPr>
          </a:p>
          <a:p>
            <a:pPr marL="342900" indent="-342900">
              <a:buAutoNum type="arabicPeriod"/>
            </a:pPr>
            <a:r>
              <a:rPr lang="en-US" sz="1400" dirty="0">
                <a:solidFill>
                  <a:schemeClr val="bg2"/>
                </a:solidFill>
              </a:rPr>
              <a:t>Internet Gateway Setup </a:t>
            </a:r>
            <a:r>
              <a:rPr lang="en-US" sz="1400" dirty="0">
                <a:solidFill>
                  <a:schemeClr val="bg1"/>
                </a:solidFill>
              </a:rPr>
              <a:t>Create an Internet Gateway to enable internet access for resources in the </a:t>
            </a:r>
            <a:r>
              <a:rPr lang="en-US" sz="1400" dirty="0" err="1">
                <a:solidFill>
                  <a:schemeClr val="bg1"/>
                </a:solidFill>
              </a:rPr>
              <a:t>VPC.Attach</a:t>
            </a:r>
            <a:r>
              <a:rPr lang="en-US" sz="1400" dirty="0">
                <a:solidFill>
                  <a:schemeClr val="bg1"/>
                </a:solidFill>
              </a:rPr>
              <a:t> the Internet Gateway to the VPC.</a:t>
            </a:r>
          </a:p>
          <a:p>
            <a:pPr marL="342900" indent="-342900">
              <a:buAutoNum type="arabicPeriod"/>
            </a:pPr>
            <a:endParaRPr lang="en-US" sz="1400" dirty="0">
              <a:solidFill>
                <a:schemeClr val="bg1"/>
              </a:solidFill>
            </a:endParaRPr>
          </a:p>
          <a:p>
            <a:pPr marL="342900" indent="-342900">
              <a:buAutoNum type="arabicPeriod"/>
            </a:pPr>
            <a:r>
              <a:rPr lang="en-US" sz="1400" dirty="0">
                <a:solidFill>
                  <a:schemeClr val="bg2"/>
                </a:solidFill>
              </a:rPr>
              <a:t>Subnet Configuration </a:t>
            </a:r>
            <a:r>
              <a:rPr lang="en-US" sz="1400" dirty="0">
                <a:solidFill>
                  <a:schemeClr val="bg1"/>
                </a:solidFill>
              </a:rPr>
              <a:t>Create a public subnet within the </a:t>
            </a:r>
            <a:r>
              <a:rPr lang="en-US" sz="1400" dirty="0" err="1">
                <a:solidFill>
                  <a:schemeClr val="bg1"/>
                </a:solidFill>
              </a:rPr>
              <a:t>VPC.Ensure</a:t>
            </a:r>
            <a:r>
              <a:rPr lang="en-US" sz="1400" dirty="0">
                <a:solidFill>
                  <a:schemeClr val="bg1"/>
                </a:solidFill>
              </a:rPr>
              <a:t> the subnet is associated with the Internet Gateway to allow external communication.</a:t>
            </a:r>
          </a:p>
          <a:p>
            <a:pPr marL="342900" indent="-342900">
              <a:buAutoNum type="arabicPeriod"/>
            </a:pPr>
            <a:endParaRPr lang="en-US" sz="1400" dirty="0">
              <a:solidFill>
                <a:schemeClr val="bg1"/>
              </a:solidFill>
            </a:endParaRPr>
          </a:p>
          <a:p>
            <a:pPr marL="342900" indent="-342900">
              <a:buAutoNum type="arabicPeriod"/>
            </a:pPr>
            <a:r>
              <a:rPr lang="en-US" sz="1400" dirty="0">
                <a:solidFill>
                  <a:schemeClr val="bg2"/>
                </a:solidFill>
              </a:rPr>
              <a:t>Route Table Configuration </a:t>
            </a:r>
            <a:r>
              <a:rPr lang="en-US" sz="1400" dirty="0">
                <a:solidFill>
                  <a:schemeClr val="bg1"/>
                </a:solidFill>
              </a:rPr>
              <a:t>Create a Route Table for the public </a:t>
            </a:r>
            <a:r>
              <a:rPr lang="en-US" sz="1400" dirty="0" err="1">
                <a:solidFill>
                  <a:schemeClr val="bg1"/>
                </a:solidFill>
              </a:rPr>
              <a:t>subnet.Add</a:t>
            </a:r>
            <a:r>
              <a:rPr lang="en-US" sz="1400" dirty="0">
                <a:solidFill>
                  <a:schemeClr val="bg1"/>
                </a:solidFill>
              </a:rPr>
              <a:t> a route to the Internet Gateway for external </a:t>
            </a:r>
            <a:r>
              <a:rPr lang="en-US" sz="1400" dirty="0" err="1">
                <a:solidFill>
                  <a:schemeClr val="bg1"/>
                </a:solidFill>
              </a:rPr>
              <a:t>traffic.Associate</a:t>
            </a:r>
            <a:r>
              <a:rPr lang="en-US" sz="1400" dirty="0">
                <a:solidFill>
                  <a:schemeClr val="bg1"/>
                </a:solidFill>
              </a:rPr>
              <a:t> the Route Table with the public subnet.</a:t>
            </a:r>
          </a:p>
          <a:p>
            <a:pPr marL="342900" indent="-342900">
              <a:buAutoNum type="arabicPeriod"/>
            </a:pPr>
            <a:endParaRPr lang="en-US" sz="1400" dirty="0">
              <a:solidFill>
                <a:schemeClr val="bg1"/>
              </a:solidFill>
            </a:endParaRPr>
          </a:p>
          <a:p>
            <a:pPr marL="342900" indent="-342900">
              <a:buAutoNum type="arabicPeriod"/>
            </a:pPr>
            <a:r>
              <a:rPr lang="en-US" sz="1400" dirty="0">
                <a:solidFill>
                  <a:schemeClr val="bg2"/>
                </a:solidFill>
              </a:rPr>
              <a:t>EC2 Instance Launch </a:t>
            </a:r>
            <a:r>
              <a:rPr lang="en-US" sz="1400" dirty="0" err="1">
                <a:solidFill>
                  <a:schemeClr val="bg1"/>
                </a:solidFill>
              </a:rPr>
              <a:t>Launch</a:t>
            </a:r>
            <a:r>
              <a:rPr lang="en-US" sz="1400" dirty="0">
                <a:solidFill>
                  <a:schemeClr val="bg1"/>
                </a:solidFill>
              </a:rPr>
              <a:t> Amazon EC2 instances to host </a:t>
            </a:r>
            <a:r>
              <a:rPr lang="en-US" sz="1400" dirty="0" err="1">
                <a:solidFill>
                  <a:schemeClr val="bg1"/>
                </a:solidFill>
              </a:rPr>
              <a:t>applications.Choose</a:t>
            </a:r>
            <a:r>
              <a:rPr lang="en-US" sz="1400" dirty="0">
                <a:solidFill>
                  <a:schemeClr val="bg1"/>
                </a:solidFill>
              </a:rPr>
              <a:t> an appropriate Amazon Machine Image (AMI).Assign the instances to the public subnet within the </a:t>
            </a:r>
            <a:r>
              <a:rPr lang="en-US" sz="1400" dirty="0" err="1">
                <a:solidFill>
                  <a:schemeClr val="bg1"/>
                </a:solidFill>
              </a:rPr>
              <a:t>VPC.Configure</a:t>
            </a:r>
            <a:r>
              <a:rPr lang="en-US" sz="1400" dirty="0">
                <a:solidFill>
                  <a:schemeClr val="bg1"/>
                </a:solidFill>
              </a:rPr>
              <a:t> Security Groups to allow incoming HTTP/HTTPS traffic.</a:t>
            </a:r>
            <a:endParaRPr lang="en-IN" sz="1400" dirty="0">
              <a:solidFill>
                <a:schemeClr val="bg1"/>
              </a:solidFill>
            </a:endParaRPr>
          </a:p>
        </p:txBody>
      </p:sp>
    </p:spTree>
    <p:extLst>
      <p:ext uri="{BB962C8B-B14F-4D97-AF65-F5344CB8AC3E}">
        <p14:creationId xmlns:p14="http://schemas.microsoft.com/office/powerpoint/2010/main" val="1196674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a:extLst>
            <a:ext uri="{FF2B5EF4-FFF2-40B4-BE49-F238E27FC236}">
              <a16:creationId xmlns:a16="http://schemas.microsoft.com/office/drawing/2014/main" id="{6ED177EB-F262-09EF-966F-90B5CAF745D3}"/>
            </a:ext>
          </a:extLst>
        </p:cNvPr>
        <p:cNvGrpSpPr/>
        <p:nvPr/>
      </p:nvGrpSpPr>
      <p:grpSpPr>
        <a:xfrm>
          <a:off x="0" y="0"/>
          <a:ext cx="0" cy="0"/>
          <a:chOff x="0" y="0"/>
          <a:chExt cx="0" cy="0"/>
        </a:xfrm>
      </p:grpSpPr>
      <p:sp>
        <p:nvSpPr>
          <p:cNvPr id="163" name="Google Shape;163;p32">
            <a:extLst>
              <a:ext uri="{FF2B5EF4-FFF2-40B4-BE49-F238E27FC236}">
                <a16:creationId xmlns:a16="http://schemas.microsoft.com/office/drawing/2014/main" id="{80B25EF3-2C63-9E1F-BD12-F2EC81420645}"/>
              </a:ext>
            </a:extLst>
          </p:cNvPr>
          <p:cNvSpPr/>
          <p:nvPr/>
        </p:nvSpPr>
        <p:spPr>
          <a:xfrm>
            <a:off x="641397" y="317875"/>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32">
            <a:extLst>
              <a:ext uri="{FF2B5EF4-FFF2-40B4-BE49-F238E27FC236}">
                <a16:creationId xmlns:a16="http://schemas.microsoft.com/office/drawing/2014/main" id="{31200CFA-8B72-384B-3139-06CE0E00DCF4}"/>
              </a:ext>
            </a:extLst>
          </p:cNvPr>
          <p:cNvGrpSpPr/>
          <p:nvPr/>
        </p:nvGrpSpPr>
        <p:grpSpPr>
          <a:xfrm>
            <a:off x="405287" y="560275"/>
            <a:ext cx="236109" cy="1130750"/>
            <a:chOff x="5816799" y="2092375"/>
            <a:chExt cx="236109" cy="1130750"/>
          </a:xfrm>
        </p:grpSpPr>
        <p:sp>
          <p:nvSpPr>
            <p:cNvPr id="166" name="Google Shape;166;p32">
              <a:extLst>
                <a:ext uri="{FF2B5EF4-FFF2-40B4-BE49-F238E27FC236}">
                  <a16:creationId xmlns:a16="http://schemas.microsoft.com/office/drawing/2014/main" id="{BBD77A02-533B-1E1F-9174-3AC3FA81B691}"/>
                </a:ext>
              </a:extLst>
            </p:cNvPr>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 name="Google Shape;167;p32">
              <a:extLst>
                <a:ext uri="{FF2B5EF4-FFF2-40B4-BE49-F238E27FC236}">
                  <a16:creationId xmlns:a16="http://schemas.microsoft.com/office/drawing/2014/main" id="{F7AA553B-2037-6640-726E-BADA469E47EA}"/>
                </a:ext>
              </a:extLst>
            </p:cNvPr>
            <p:cNvCxnSpPr>
              <a:stCxn id="166" idx="2"/>
              <a:endCxn id="163" idx="1"/>
            </p:cNvCxnSpPr>
            <p:nvPr/>
          </p:nvCxnSpPr>
          <p:spPr>
            <a:xfrm rot="10800000" flipH="1">
              <a:off x="5816799" y="2092375"/>
              <a:ext cx="236109" cy="1095800"/>
            </a:xfrm>
            <a:prstGeom prst="bentConnector3">
              <a:avLst>
                <a:gd name="adj1" fmla="val -96820"/>
              </a:avLst>
            </a:prstGeom>
            <a:noFill/>
            <a:ln w="9525" cap="flat" cmpd="sng">
              <a:solidFill>
                <a:schemeClr val="lt1"/>
              </a:solidFill>
              <a:prstDash val="solid"/>
              <a:round/>
              <a:headEnd type="none" w="med" len="med"/>
              <a:tailEnd type="none" w="med" len="med"/>
            </a:ln>
          </p:spPr>
        </p:cxnSp>
      </p:grpSp>
      <p:grpSp>
        <p:nvGrpSpPr>
          <p:cNvPr id="168" name="Google Shape;168;p32">
            <a:extLst>
              <a:ext uri="{FF2B5EF4-FFF2-40B4-BE49-F238E27FC236}">
                <a16:creationId xmlns:a16="http://schemas.microsoft.com/office/drawing/2014/main" id="{81E791B1-105E-D396-2C2E-F082F24ECB03}"/>
              </a:ext>
            </a:extLst>
          </p:cNvPr>
          <p:cNvGrpSpPr/>
          <p:nvPr/>
        </p:nvGrpSpPr>
        <p:grpSpPr>
          <a:xfrm>
            <a:off x="8646756" y="539400"/>
            <a:ext cx="60293" cy="3815150"/>
            <a:chOff x="5816800" y="-592025"/>
            <a:chExt cx="105916" cy="3815150"/>
          </a:xfrm>
        </p:grpSpPr>
        <p:sp>
          <p:nvSpPr>
            <p:cNvPr id="169" name="Google Shape;169;p32">
              <a:extLst>
                <a:ext uri="{FF2B5EF4-FFF2-40B4-BE49-F238E27FC236}">
                  <a16:creationId xmlns:a16="http://schemas.microsoft.com/office/drawing/2014/main" id="{485C8244-627F-0ED9-1F24-8AB01A8245A6}"/>
                </a:ext>
              </a:extLst>
            </p:cNvPr>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 name="Google Shape;170;p32">
              <a:extLst>
                <a:ext uri="{FF2B5EF4-FFF2-40B4-BE49-F238E27FC236}">
                  <a16:creationId xmlns:a16="http://schemas.microsoft.com/office/drawing/2014/main" id="{A628ED4E-F6E1-8E90-121C-EF41B7B50EFE}"/>
                </a:ext>
              </a:extLst>
            </p:cNvPr>
            <p:cNvCxnSpPr>
              <a:stCxn id="169" idx="2"/>
              <a:endCxn id="163" idx="3"/>
            </p:cNvCxnSpPr>
            <p:nvPr/>
          </p:nvCxnSpPr>
          <p:spPr>
            <a:xfrm flipH="1" flipV="1">
              <a:off x="5816800" y="-592025"/>
              <a:ext cx="105916" cy="3780200"/>
            </a:xfrm>
            <a:prstGeom prst="bentConnector3">
              <a:avLst>
                <a:gd name="adj1" fmla="val -215831"/>
              </a:avLst>
            </a:prstGeom>
            <a:noFill/>
            <a:ln w="9525" cap="flat" cmpd="sng">
              <a:solidFill>
                <a:schemeClr val="lt1"/>
              </a:solidFill>
              <a:prstDash val="solid"/>
              <a:round/>
              <a:headEnd type="none" w="med" len="med"/>
              <a:tailEnd type="none" w="med" len="med"/>
            </a:ln>
          </p:spPr>
        </p:cxnSp>
      </p:grpSp>
      <p:sp>
        <p:nvSpPr>
          <p:cNvPr id="171" name="Google Shape;171;p32">
            <a:extLst>
              <a:ext uri="{FF2B5EF4-FFF2-40B4-BE49-F238E27FC236}">
                <a16:creationId xmlns:a16="http://schemas.microsoft.com/office/drawing/2014/main" id="{2E303198-416C-398E-AE8E-E93C76D5CD3F}"/>
              </a:ext>
            </a:extLst>
          </p:cNvPr>
          <p:cNvSpPr txBox="1">
            <a:spLocks noGrp="1"/>
          </p:cNvSpPr>
          <p:nvPr>
            <p:ph type="title"/>
          </p:nvPr>
        </p:nvSpPr>
        <p:spPr>
          <a:xfrm>
            <a:off x="785097" y="2739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METHODOLOGY</a:t>
            </a:r>
            <a:br>
              <a:rPr lang="en-IN" dirty="0"/>
            </a:br>
            <a:br>
              <a:rPr lang="en-IN" dirty="0"/>
            </a:br>
            <a:br>
              <a:rPr lang="en-IN" dirty="0"/>
            </a:br>
            <a:br>
              <a:rPr lang="en-IN" dirty="0"/>
            </a:br>
            <a:br>
              <a:rPr lang="en-IN" dirty="0"/>
            </a:br>
            <a:endParaRPr lang="en-IN" dirty="0"/>
          </a:p>
        </p:txBody>
      </p:sp>
      <p:sp>
        <p:nvSpPr>
          <p:cNvPr id="3" name="Rectangle 3">
            <a:extLst>
              <a:ext uri="{FF2B5EF4-FFF2-40B4-BE49-F238E27FC236}">
                <a16:creationId xmlns:a16="http://schemas.microsoft.com/office/drawing/2014/main" id="{EE4A5F7F-0855-9F02-8C75-8726782DCC5D}"/>
              </a:ext>
            </a:extLst>
          </p:cNvPr>
          <p:cNvSpPr>
            <a:spLocks noChangeArrowheads="1"/>
          </p:cNvSpPr>
          <p:nvPr/>
        </p:nvSpPr>
        <p:spPr bwMode="auto">
          <a:xfrm>
            <a:off x="601606" y="890575"/>
            <a:ext cx="804515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350" dirty="0">
                <a:solidFill>
                  <a:schemeClr val="bg2"/>
                </a:solidFill>
              </a:rPr>
              <a:t>Target Group Configuration </a:t>
            </a:r>
            <a:r>
              <a:rPr lang="en-US" sz="1350" dirty="0">
                <a:solidFill>
                  <a:schemeClr val="bg1"/>
                </a:solidFill>
              </a:rPr>
              <a:t>Create a Target Group to manage the EC2 instances as targets for the load </a:t>
            </a:r>
            <a:r>
              <a:rPr lang="en-US" sz="1350" dirty="0" err="1">
                <a:solidFill>
                  <a:schemeClr val="bg1"/>
                </a:solidFill>
              </a:rPr>
              <a:t>balancer.Register</a:t>
            </a:r>
            <a:r>
              <a:rPr lang="en-US" sz="1350" dirty="0">
                <a:solidFill>
                  <a:schemeClr val="bg1"/>
                </a:solidFill>
              </a:rPr>
              <a:t> the EC2 instances to the Target </a:t>
            </a:r>
            <a:r>
              <a:rPr lang="en-US" sz="1350" dirty="0" err="1">
                <a:solidFill>
                  <a:schemeClr val="bg1"/>
                </a:solidFill>
              </a:rPr>
              <a:t>Group.Configure</a:t>
            </a:r>
            <a:r>
              <a:rPr lang="en-US" sz="1350" dirty="0">
                <a:solidFill>
                  <a:schemeClr val="bg1"/>
                </a:solidFill>
              </a:rPr>
              <a:t> Health Checks to ensure only healthy instances receive traffic.</a:t>
            </a:r>
          </a:p>
          <a:p>
            <a:endParaRPr lang="en-US" sz="1350" dirty="0">
              <a:solidFill>
                <a:schemeClr val="bg1"/>
              </a:solidFill>
            </a:endParaRPr>
          </a:p>
          <a:p>
            <a:r>
              <a:rPr lang="en-US" sz="1350" dirty="0">
                <a:solidFill>
                  <a:schemeClr val="bg2"/>
                </a:solidFill>
              </a:rPr>
              <a:t>Application Load Balancer Setup </a:t>
            </a:r>
            <a:r>
              <a:rPr lang="en-US" sz="1350" dirty="0">
                <a:solidFill>
                  <a:schemeClr val="bg1"/>
                </a:solidFill>
              </a:rPr>
              <a:t>Navigate to the EC2 dashboard and create an Application Load Balancer (ALB).Define ALB properties, such </a:t>
            </a:r>
            <a:r>
              <a:rPr lang="en-US" sz="1350" dirty="0" err="1">
                <a:solidFill>
                  <a:schemeClr val="bg1"/>
                </a:solidFill>
              </a:rPr>
              <a:t>as:Subnet</a:t>
            </a:r>
            <a:r>
              <a:rPr lang="en-US" sz="1350" dirty="0">
                <a:solidFill>
                  <a:schemeClr val="bg1"/>
                </a:solidFill>
              </a:rPr>
              <a:t> mappings for the public </a:t>
            </a:r>
            <a:r>
              <a:rPr lang="en-US" sz="1350" dirty="0" err="1">
                <a:solidFill>
                  <a:schemeClr val="bg1"/>
                </a:solidFill>
              </a:rPr>
              <a:t>subnet.Security</a:t>
            </a:r>
            <a:r>
              <a:rPr lang="en-US" sz="1350" dirty="0">
                <a:solidFill>
                  <a:schemeClr val="bg1"/>
                </a:solidFill>
              </a:rPr>
              <a:t> Group to allow traffic to the ALB.</a:t>
            </a:r>
          </a:p>
          <a:p>
            <a:endParaRPr lang="en-US" sz="1350" dirty="0">
              <a:solidFill>
                <a:schemeClr val="bg1"/>
              </a:solidFill>
            </a:endParaRPr>
          </a:p>
          <a:p>
            <a:r>
              <a:rPr lang="en-US" sz="1350" dirty="0">
                <a:solidFill>
                  <a:schemeClr val="bg2"/>
                </a:solidFill>
              </a:rPr>
              <a:t>Listener Rules Configuration </a:t>
            </a:r>
            <a:r>
              <a:rPr lang="en-US" sz="1350" dirty="0">
                <a:solidFill>
                  <a:schemeClr val="bg1"/>
                </a:solidFill>
              </a:rPr>
              <a:t>Set up Listener Rules for the ALB to route incoming </a:t>
            </a:r>
            <a:r>
              <a:rPr lang="en-US" sz="1350" dirty="0" err="1">
                <a:solidFill>
                  <a:schemeClr val="bg1"/>
                </a:solidFill>
              </a:rPr>
              <a:t>requests.Link</a:t>
            </a:r>
            <a:r>
              <a:rPr lang="en-US" sz="1350" dirty="0">
                <a:solidFill>
                  <a:schemeClr val="bg1"/>
                </a:solidFill>
              </a:rPr>
              <a:t> the ALB to the Target </a:t>
            </a:r>
            <a:r>
              <a:rPr lang="en-US" sz="1350" dirty="0" err="1">
                <a:solidFill>
                  <a:schemeClr val="bg1"/>
                </a:solidFill>
              </a:rPr>
              <a:t>Group.Define</a:t>
            </a:r>
            <a:r>
              <a:rPr lang="en-US" sz="1350" dirty="0">
                <a:solidFill>
                  <a:schemeClr val="bg1"/>
                </a:solidFill>
              </a:rPr>
              <a:t> conditions and default actions to manage traffic flow.</a:t>
            </a:r>
          </a:p>
          <a:p>
            <a:endParaRPr lang="en-US" sz="1350" dirty="0">
              <a:solidFill>
                <a:schemeClr val="bg1"/>
              </a:solidFill>
            </a:endParaRPr>
          </a:p>
          <a:p>
            <a:r>
              <a:rPr lang="en-US" sz="1350" dirty="0">
                <a:solidFill>
                  <a:schemeClr val="bg2"/>
                </a:solidFill>
              </a:rPr>
              <a:t>Testing the Configuration </a:t>
            </a:r>
            <a:r>
              <a:rPr lang="en-US" sz="1350" dirty="0">
                <a:solidFill>
                  <a:schemeClr val="bg1"/>
                </a:solidFill>
              </a:rPr>
              <a:t>Use the ALB's public DNS URL to test traffic </a:t>
            </a:r>
            <a:r>
              <a:rPr lang="en-US" sz="1350" dirty="0" err="1">
                <a:solidFill>
                  <a:schemeClr val="bg1"/>
                </a:solidFill>
              </a:rPr>
              <a:t>distribution.Verify</a:t>
            </a:r>
            <a:r>
              <a:rPr lang="en-US" sz="1350" dirty="0">
                <a:solidFill>
                  <a:schemeClr val="bg1"/>
                </a:solidFill>
              </a:rPr>
              <a:t> that incoming requests are distributed across all registered EC2 instances.</a:t>
            </a:r>
          </a:p>
          <a:p>
            <a:endParaRPr lang="en-US" sz="1350" dirty="0">
              <a:solidFill>
                <a:schemeClr val="bg1"/>
              </a:solidFill>
            </a:endParaRPr>
          </a:p>
          <a:p>
            <a:r>
              <a:rPr lang="en-US" sz="1350" dirty="0">
                <a:solidFill>
                  <a:schemeClr val="bg2"/>
                </a:solidFill>
              </a:rPr>
              <a:t>Best Practices Implementation </a:t>
            </a:r>
            <a:r>
              <a:rPr lang="en-US" sz="1350" dirty="0" err="1">
                <a:solidFill>
                  <a:schemeClr val="bg1"/>
                </a:solidFill>
              </a:rPr>
              <a:t>Security:Use</a:t>
            </a:r>
            <a:r>
              <a:rPr lang="en-US" sz="1350" dirty="0">
                <a:solidFill>
                  <a:schemeClr val="bg1"/>
                </a:solidFill>
              </a:rPr>
              <a:t> restrictive Security Groups to minimize unauthorized access. Enable monitoring with AWS </a:t>
            </a:r>
            <a:r>
              <a:rPr lang="en-US" sz="1350" dirty="0" err="1">
                <a:solidFill>
                  <a:schemeClr val="bg1"/>
                </a:solidFill>
              </a:rPr>
              <a:t>CloudWatch.Scalability:Consider</a:t>
            </a:r>
            <a:r>
              <a:rPr lang="en-US" sz="1350" dirty="0">
                <a:solidFill>
                  <a:schemeClr val="bg1"/>
                </a:solidFill>
              </a:rPr>
              <a:t> using Auto Scaling Groups to manage dynamic scaling needs.</a:t>
            </a:r>
          </a:p>
          <a:p>
            <a:endParaRPr lang="en-US" sz="1350" dirty="0">
              <a:solidFill>
                <a:schemeClr val="bg1"/>
              </a:solidFill>
            </a:endParaRPr>
          </a:p>
          <a:p>
            <a:r>
              <a:rPr lang="en-US" sz="1350" dirty="0">
                <a:solidFill>
                  <a:schemeClr val="bg2"/>
                </a:solidFill>
              </a:rPr>
              <a:t>Cost Optimization</a:t>
            </a:r>
            <a:r>
              <a:rPr lang="en-US" sz="1350" dirty="0">
                <a:solidFill>
                  <a:schemeClr val="bg1"/>
                </a:solidFill>
              </a:rPr>
              <a:t>: Use AWS Cost Explorer to monitor and optimize resource usage.</a:t>
            </a:r>
            <a:endParaRPr lang="en-IN" sz="1350" dirty="0">
              <a:solidFill>
                <a:schemeClr val="bg1"/>
              </a:solidFill>
            </a:endParaRPr>
          </a:p>
        </p:txBody>
      </p:sp>
    </p:spTree>
    <p:extLst>
      <p:ext uri="{BB962C8B-B14F-4D97-AF65-F5344CB8AC3E}">
        <p14:creationId xmlns:p14="http://schemas.microsoft.com/office/powerpoint/2010/main" val="1196877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a:extLst>
            <a:ext uri="{FF2B5EF4-FFF2-40B4-BE49-F238E27FC236}">
              <a16:creationId xmlns:a16="http://schemas.microsoft.com/office/drawing/2014/main" id="{D2A472BB-3C2E-785A-1B0B-4F804D194580}"/>
            </a:ext>
          </a:extLst>
        </p:cNvPr>
        <p:cNvGrpSpPr/>
        <p:nvPr/>
      </p:nvGrpSpPr>
      <p:grpSpPr>
        <a:xfrm>
          <a:off x="0" y="0"/>
          <a:ext cx="0" cy="0"/>
          <a:chOff x="0" y="0"/>
          <a:chExt cx="0" cy="0"/>
        </a:xfrm>
      </p:grpSpPr>
      <p:sp>
        <p:nvSpPr>
          <p:cNvPr id="163" name="Google Shape;163;p32">
            <a:extLst>
              <a:ext uri="{FF2B5EF4-FFF2-40B4-BE49-F238E27FC236}">
                <a16:creationId xmlns:a16="http://schemas.microsoft.com/office/drawing/2014/main" id="{9EDF94EA-5CC8-38A4-F466-17F1BCB9EB17}"/>
              </a:ext>
            </a:extLst>
          </p:cNvPr>
          <p:cNvSpPr/>
          <p:nvPr/>
        </p:nvSpPr>
        <p:spPr>
          <a:xfrm>
            <a:off x="641397" y="317875"/>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32">
            <a:extLst>
              <a:ext uri="{FF2B5EF4-FFF2-40B4-BE49-F238E27FC236}">
                <a16:creationId xmlns:a16="http://schemas.microsoft.com/office/drawing/2014/main" id="{2BB49E7E-8900-6219-E322-70BF2C46A743}"/>
              </a:ext>
            </a:extLst>
          </p:cNvPr>
          <p:cNvGrpSpPr/>
          <p:nvPr/>
        </p:nvGrpSpPr>
        <p:grpSpPr>
          <a:xfrm>
            <a:off x="405287" y="560275"/>
            <a:ext cx="236109" cy="1130750"/>
            <a:chOff x="5816799" y="2092375"/>
            <a:chExt cx="236109" cy="1130750"/>
          </a:xfrm>
        </p:grpSpPr>
        <p:sp>
          <p:nvSpPr>
            <p:cNvPr id="166" name="Google Shape;166;p32">
              <a:extLst>
                <a:ext uri="{FF2B5EF4-FFF2-40B4-BE49-F238E27FC236}">
                  <a16:creationId xmlns:a16="http://schemas.microsoft.com/office/drawing/2014/main" id="{906C25BB-36C8-114F-B8E0-016B46D10E61}"/>
                </a:ext>
              </a:extLst>
            </p:cNvPr>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 name="Google Shape;167;p32">
              <a:extLst>
                <a:ext uri="{FF2B5EF4-FFF2-40B4-BE49-F238E27FC236}">
                  <a16:creationId xmlns:a16="http://schemas.microsoft.com/office/drawing/2014/main" id="{6370257A-79D5-46AE-766C-22DB4E2BA3D6}"/>
                </a:ext>
              </a:extLst>
            </p:cNvPr>
            <p:cNvCxnSpPr>
              <a:stCxn id="166" idx="2"/>
              <a:endCxn id="163" idx="1"/>
            </p:cNvCxnSpPr>
            <p:nvPr/>
          </p:nvCxnSpPr>
          <p:spPr>
            <a:xfrm rot="10800000" flipH="1">
              <a:off x="5816799" y="2092375"/>
              <a:ext cx="236109" cy="1095800"/>
            </a:xfrm>
            <a:prstGeom prst="bentConnector3">
              <a:avLst>
                <a:gd name="adj1" fmla="val -96820"/>
              </a:avLst>
            </a:prstGeom>
            <a:noFill/>
            <a:ln w="9525" cap="flat" cmpd="sng">
              <a:solidFill>
                <a:schemeClr val="lt1"/>
              </a:solidFill>
              <a:prstDash val="solid"/>
              <a:round/>
              <a:headEnd type="none" w="med" len="med"/>
              <a:tailEnd type="none" w="med" len="med"/>
            </a:ln>
          </p:spPr>
        </p:cxnSp>
      </p:grpSp>
      <p:grpSp>
        <p:nvGrpSpPr>
          <p:cNvPr id="168" name="Google Shape;168;p32">
            <a:extLst>
              <a:ext uri="{FF2B5EF4-FFF2-40B4-BE49-F238E27FC236}">
                <a16:creationId xmlns:a16="http://schemas.microsoft.com/office/drawing/2014/main" id="{92832132-00BC-DD57-6081-3D3E5DC81715}"/>
              </a:ext>
            </a:extLst>
          </p:cNvPr>
          <p:cNvGrpSpPr/>
          <p:nvPr/>
        </p:nvGrpSpPr>
        <p:grpSpPr>
          <a:xfrm>
            <a:off x="8646753" y="539400"/>
            <a:ext cx="60293" cy="3815150"/>
            <a:chOff x="5816794" y="-592025"/>
            <a:chExt cx="105916" cy="3815150"/>
          </a:xfrm>
        </p:grpSpPr>
        <p:sp>
          <p:nvSpPr>
            <p:cNvPr id="169" name="Google Shape;169;p32">
              <a:extLst>
                <a:ext uri="{FF2B5EF4-FFF2-40B4-BE49-F238E27FC236}">
                  <a16:creationId xmlns:a16="http://schemas.microsoft.com/office/drawing/2014/main" id="{078F3D7F-6FEC-EDA7-663A-391A66AEDD15}"/>
                </a:ext>
              </a:extLst>
            </p:cNvPr>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 name="Google Shape;170;p32">
              <a:extLst>
                <a:ext uri="{FF2B5EF4-FFF2-40B4-BE49-F238E27FC236}">
                  <a16:creationId xmlns:a16="http://schemas.microsoft.com/office/drawing/2014/main" id="{B9EBA415-712B-AC7D-5088-AF9966CD9E5F}"/>
                </a:ext>
              </a:extLst>
            </p:cNvPr>
            <p:cNvCxnSpPr>
              <a:stCxn id="169" idx="2"/>
              <a:endCxn id="163" idx="3"/>
            </p:cNvCxnSpPr>
            <p:nvPr/>
          </p:nvCxnSpPr>
          <p:spPr>
            <a:xfrm flipH="1" flipV="1">
              <a:off x="5816800" y="-592025"/>
              <a:ext cx="105916" cy="3780200"/>
            </a:xfrm>
            <a:prstGeom prst="bentConnector3">
              <a:avLst>
                <a:gd name="adj1" fmla="val -215831"/>
              </a:avLst>
            </a:prstGeom>
            <a:noFill/>
            <a:ln w="9525" cap="flat" cmpd="sng">
              <a:solidFill>
                <a:schemeClr val="lt1"/>
              </a:solidFill>
              <a:prstDash val="solid"/>
              <a:round/>
              <a:headEnd type="none" w="med" len="med"/>
              <a:tailEnd type="none" w="med" len="med"/>
            </a:ln>
          </p:spPr>
        </p:cxnSp>
      </p:grpSp>
      <p:sp>
        <p:nvSpPr>
          <p:cNvPr id="171" name="Google Shape;171;p32">
            <a:extLst>
              <a:ext uri="{FF2B5EF4-FFF2-40B4-BE49-F238E27FC236}">
                <a16:creationId xmlns:a16="http://schemas.microsoft.com/office/drawing/2014/main" id="{0856567F-0DF1-5BB2-F9AC-507AA5144B1B}"/>
              </a:ext>
            </a:extLst>
          </p:cNvPr>
          <p:cNvSpPr txBox="1">
            <a:spLocks noGrp="1"/>
          </p:cNvSpPr>
          <p:nvPr>
            <p:ph type="title"/>
          </p:nvPr>
        </p:nvSpPr>
        <p:spPr>
          <a:xfrm>
            <a:off x="785097" y="2739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APPLICATIONS</a:t>
            </a:r>
            <a:br>
              <a:rPr lang="en-IN" dirty="0"/>
            </a:br>
            <a:br>
              <a:rPr lang="en-IN" dirty="0"/>
            </a:br>
            <a:br>
              <a:rPr lang="en-IN" dirty="0"/>
            </a:br>
            <a:br>
              <a:rPr lang="en-IN" dirty="0"/>
            </a:br>
            <a:br>
              <a:rPr lang="en-IN" dirty="0"/>
            </a:br>
            <a:br>
              <a:rPr lang="en-IN" dirty="0"/>
            </a:br>
            <a:endParaRPr lang="en-IN" dirty="0"/>
          </a:p>
        </p:txBody>
      </p:sp>
      <p:sp>
        <p:nvSpPr>
          <p:cNvPr id="3" name="Rectangle 3">
            <a:extLst>
              <a:ext uri="{FF2B5EF4-FFF2-40B4-BE49-F238E27FC236}">
                <a16:creationId xmlns:a16="http://schemas.microsoft.com/office/drawing/2014/main" id="{0D02552C-6853-9AF9-3AE0-797FED6A4CCF}"/>
              </a:ext>
            </a:extLst>
          </p:cNvPr>
          <p:cNvSpPr>
            <a:spLocks noChangeArrowheads="1"/>
          </p:cNvSpPr>
          <p:nvPr/>
        </p:nvSpPr>
        <p:spPr bwMode="auto">
          <a:xfrm>
            <a:off x="601606" y="1321462"/>
            <a:ext cx="804515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b="1" dirty="0">
                <a:solidFill>
                  <a:schemeClr val="bg2"/>
                </a:solidFill>
              </a:rPr>
              <a:t>High Availability and Fault Tolerance</a:t>
            </a:r>
          </a:p>
          <a:p>
            <a:r>
              <a:rPr lang="en-US" sz="1400" dirty="0">
                <a:solidFill>
                  <a:schemeClr val="bg1"/>
                </a:solidFill>
              </a:rPr>
              <a:t>Ensures uninterrupted service by distributing traffic across multiple EC2 instances in different Availability </a:t>
            </a:r>
            <a:r>
              <a:rPr lang="en-US" sz="1400" dirty="0" err="1">
                <a:solidFill>
                  <a:schemeClr val="bg1"/>
                </a:solidFill>
              </a:rPr>
              <a:t>Zones.Prevents</a:t>
            </a:r>
            <a:r>
              <a:rPr lang="en-US" sz="1400" dirty="0">
                <a:solidFill>
                  <a:schemeClr val="bg1"/>
                </a:solidFill>
              </a:rPr>
              <a:t> downtime in case of an instance or zone failure.</a:t>
            </a:r>
          </a:p>
          <a:p>
            <a:endParaRPr lang="en-US" sz="1400" dirty="0">
              <a:solidFill>
                <a:schemeClr val="bg1"/>
              </a:solidFill>
            </a:endParaRPr>
          </a:p>
          <a:p>
            <a:r>
              <a:rPr lang="en-US" sz="1400" b="1" dirty="0">
                <a:solidFill>
                  <a:schemeClr val="bg2"/>
                </a:solidFill>
              </a:rPr>
              <a:t>Scalable Web Applications.</a:t>
            </a:r>
          </a:p>
          <a:p>
            <a:r>
              <a:rPr lang="en-US" sz="1400" dirty="0">
                <a:solidFill>
                  <a:schemeClr val="bg1"/>
                </a:solidFill>
              </a:rPr>
              <a:t>Supports dynamic scaling for web and mobile applications by integrating with Auto Scaling </a:t>
            </a:r>
            <a:r>
              <a:rPr lang="en-US" sz="1400" dirty="0" err="1">
                <a:solidFill>
                  <a:schemeClr val="bg1"/>
                </a:solidFill>
              </a:rPr>
              <a:t>Groups.Automatically</a:t>
            </a:r>
            <a:r>
              <a:rPr lang="en-US" sz="1400" dirty="0">
                <a:solidFill>
                  <a:schemeClr val="bg1"/>
                </a:solidFill>
              </a:rPr>
              <a:t> handles fluctuating traffic loads during peak times.</a:t>
            </a:r>
          </a:p>
          <a:p>
            <a:endParaRPr lang="en-US" sz="1400" dirty="0">
              <a:solidFill>
                <a:schemeClr val="bg1"/>
              </a:solidFill>
            </a:endParaRPr>
          </a:p>
          <a:p>
            <a:r>
              <a:rPr lang="en-US" sz="1400" b="1" dirty="0">
                <a:solidFill>
                  <a:schemeClr val="bg2"/>
                </a:solidFill>
              </a:rPr>
              <a:t>Secure and Optimized Traffic Management</a:t>
            </a:r>
          </a:p>
          <a:p>
            <a:r>
              <a:rPr lang="en-US" sz="1400" dirty="0">
                <a:solidFill>
                  <a:schemeClr val="bg1"/>
                </a:solidFill>
              </a:rPr>
              <a:t>Handles secure HTTPS traffic with SSL/TLS certificates for web </a:t>
            </a:r>
            <a:r>
              <a:rPr lang="en-US" sz="1400" dirty="0" err="1">
                <a:solidFill>
                  <a:schemeClr val="bg1"/>
                </a:solidFill>
              </a:rPr>
              <a:t>applications.Enables</a:t>
            </a:r>
            <a:r>
              <a:rPr lang="en-US" sz="1400" dirty="0">
                <a:solidFill>
                  <a:schemeClr val="bg1"/>
                </a:solidFill>
              </a:rPr>
              <a:t> fine-grained control over routing using listener rules, such as path-based or host-based routing.</a:t>
            </a:r>
          </a:p>
          <a:p>
            <a:endParaRPr lang="en-US" sz="1400" dirty="0">
              <a:solidFill>
                <a:schemeClr val="bg1"/>
              </a:solidFill>
            </a:endParaRPr>
          </a:p>
          <a:p>
            <a:r>
              <a:rPr lang="en-US" sz="1400" b="1" dirty="0">
                <a:solidFill>
                  <a:schemeClr val="bg2"/>
                </a:solidFill>
              </a:rPr>
              <a:t>Microservices Architecture</a:t>
            </a:r>
          </a:p>
          <a:p>
            <a:r>
              <a:rPr lang="en-US" sz="1400" dirty="0">
                <a:solidFill>
                  <a:schemeClr val="bg1"/>
                </a:solidFill>
              </a:rPr>
              <a:t>Ideal for directing traffic between different services in a microservices-based </a:t>
            </a:r>
            <a:r>
              <a:rPr lang="en-US" sz="1400" dirty="0" err="1">
                <a:solidFill>
                  <a:schemeClr val="bg1"/>
                </a:solidFill>
              </a:rPr>
              <a:t>setup.Efficiently</a:t>
            </a:r>
            <a:r>
              <a:rPr lang="en-US" sz="1400" dirty="0">
                <a:solidFill>
                  <a:schemeClr val="bg1"/>
                </a:solidFill>
              </a:rPr>
              <a:t> routes requests to the appropriate service or container.</a:t>
            </a:r>
          </a:p>
        </p:txBody>
      </p:sp>
    </p:spTree>
    <p:extLst>
      <p:ext uri="{BB962C8B-B14F-4D97-AF65-F5344CB8AC3E}">
        <p14:creationId xmlns:p14="http://schemas.microsoft.com/office/powerpoint/2010/main" val="1604041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6">
          <a:extLst>
            <a:ext uri="{FF2B5EF4-FFF2-40B4-BE49-F238E27FC236}">
              <a16:creationId xmlns:a16="http://schemas.microsoft.com/office/drawing/2014/main" id="{62AAE6D2-EE3F-61BC-6710-5EF442923AB0}"/>
            </a:ext>
          </a:extLst>
        </p:cNvPr>
        <p:cNvGrpSpPr/>
        <p:nvPr/>
      </p:nvGrpSpPr>
      <p:grpSpPr>
        <a:xfrm>
          <a:off x="0" y="0"/>
          <a:ext cx="0" cy="0"/>
          <a:chOff x="0" y="0"/>
          <a:chExt cx="0" cy="0"/>
        </a:xfrm>
      </p:grpSpPr>
      <p:sp>
        <p:nvSpPr>
          <p:cNvPr id="13" name="Google Shape;713;p47">
            <a:extLst>
              <a:ext uri="{FF2B5EF4-FFF2-40B4-BE49-F238E27FC236}">
                <a16:creationId xmlns:a16="http://schemas.microsoft.com/office/drawing/2014/main" id="{7C33128F-2CC7-4248-ECC1-2E29D5FE240E}"/>
              </a:ext>
            </a:extLst>
          </p:cNvPr>
          <p:cNvSpPr txBox="1">
            <a:spLocks noGrp="1"/>
          </p:cNvSpPr>
          <p:nvPr>
            <p:ph type="title"/>
          </p:nvPr>
        </p:nvSpPr>
        <p:spPr>
          <a:xfrm>
            <a:off x="2711100" y="-976200"/>
            <a:ext cx="4208400" cy="12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bg1"/>
                </a:solidFill>
              </a:rPr>
              <a:t>LITERATURE SURVEY </a:t>
            </a:r>
          </a:p>
        </p:txBody>
      </p:sp>
      <p:graphicFrame>
        <p:nvGraphicFramePr>
          <p:cNvPr id="2" name="Table 5">
            <a:extLst>
              <a:ext uri="{FF2B5EF4-FFF2-40B4-BE49-F238E27FC236}">
                <a16:creationId xmlns:a16="http://schemas.microsoft.com/office/drawing/2014/main" id="{4BC0BF7A-9953-033D-BF0C-51DDE633AA58}"/>
              </a:ext>
            </a:extLst>
          </p:cNvPr>
          <p:cNvGraphicFramePr>
            <a:graphicFrameLocks noGrp="1"/>
          </p:cNvGraphicFramePr>
          <p:nvPr>
            <p:extLst>
              <p:ext uri="{D42A27DB-BD31-4B8C-83A1-F6EECF244321}">
                <p14:modId xmlns:p14="http://schemas.microsoft.com/office/powerpoint/2010/main" val="3247967245"/>
              </p:ext>
            </p:extLst>
          </p:nvPr>
        </p:nvGraphicFramePr>
        <p:xfrm>
          <a:off x="0" y="0"/>
          <a:ext cx="9247600" cy="5715242"/>
        </p:xfrm>
        <a:graphic>
          <a:graphicData uri="http://schemas.openxmlformats.org/drawingml/2006/table">
            <a:tbl>
              <a:tblPr>
                <a:tableStyleId>{775DCB02-9BB8-47FD-8907-85C794F793BA}</a:tableStyleId>
              </a:tblPr>
              <a:tblGrid>
                <a:gridCol w="2544918">
                  <a:extLst>
                    <a:ext uri="{9D8B030D-6E8A-4147-A177-3AD203B41FA5}">
                      <a16:colId xmlns:a16="http://schemas.microsoft.com/office/drawing/2014/main" val="20000"/>
                    </a:ext>
                  </a:extLst>
                </a:gridCol>
                <a:gridCol w="2092590">
                  <a:extLst>
                    <a:ext uri="{9D8B030D-6E8A-4147-A177-3AD203B41FA5}">
                      <a16:colId xmlns:a16="http://schemas.microsoft.com/office/drawing/2014/main" val="20001"/>
                    </a:ext>
                  </a:extLst>
                </a:gridCol>
                <a:gridCol w="796470">
                  <a:extLst>
                    <a:ext uri="{9D8B030D-6E8A-4147-A177-3AD203B41FA5}">
                      <a16:colId xmlns:a16="http://schemas.microsoft.com/office/drawing/2014/main" val="20002"/>
                    </a:ext>
                  </a:extLst>
                </a:gridCol>
                <a:gridCol w="1156164">
                  <a:extLst>
                    <a:ext uri="{9D8B030D-6E8A-4147-A177-3AD203B41FA5}">
                      <a16:colId xmlns:a16="http://schemas.microsoft.com/office/drawing/2014/main" val="20003"/>
                    </a:ext>
                  </a:extLst>
                </a:gridCol>
                <a:gridCol w="2657458">
                  <a:extLst>
                    <a:ext uri="{9D8B030D-6E8A-4147-A177-3AD203B41FA5}">
                      <a16:colId xmlns:a16="http://schemas.microsoft.com/office/drawing/2014/main" val="20004"/>
                    </a:ext>
                  </a:extLst>
                </a:gridCol>
              </a:tblGrid>
              <a:tr h="684466">
                <a:tc>
                  <a:txBody>
                    <a:bodyPr/>
                    <a:lstStyle/>
                    <a:p>
                      <a:pPr algn="ctr">
                        <a:lnSpc>
                          <a:spcPts val="2100"/>
                        </a:lnSpc>
                        <a:defRPr/>
                      </a:pPr>
                      <a:r>
                        <a:rPr lang="en-US" sz="1050" b="1">
                          <a:solidFill>
                            <a:schemeClr val="tx1"/>
                          </a:solidFill>
                          <a:sym typeface="Canva Sans Bold"/>
                        </a:rPr>
                        <a:t>Author(s)</a:t>
                      </a:r>
                      <a:endParaRPr lang="en-US" sz="800">
                        <a:solidFill>
                          <a:schemeClr val="tx1"/>
                        </a:solidFill>
                      </a:endParaRPr>
                    </a:p>
                  </a:txBody>
                  <a:tcPr marL="114300" marR="114300" marT="114300" marB="114300" anchor="ctr"/>
                </a:tc>
                <a:tc>
                  <a:txBody>
                    <a:bodyPr/>
                    <a:lstStyle/>
                    <a:p>
                      <a:pPr algn="ctr">
                        <a:lnSpc>
                          <a:spcPts val="2100"/>
                        </a:lnSpc>
                        <a:defRPr/>
                      </a:pPr>
                      <a:r>
                        <a:rPr lang="en-US" sz="1050" b="1" dirty="0">
                          <a:solidFill>
                            <a:schemeClr val="tx1"/>
                          </a:solidFill>
                          <a:sym typeface="Canva Sans Bold"/>
                        </a:rPr>
                        <a:t>Title</a:t>
                      </a:r>
                      <a:endParaRPr lang="en-US" sz="800" dirty="0">
                        <a:solidFill>
                          <a:schemeClr val="tx1"/>
                        </a:solidFill>
                      </a:endParaRPr>
                    </a:p>
                  </a:txBody>
                  <a:tcPr marL="114300" marR="114300" marT="114300" marB="114300" anchor="ctr"/>
                </a:tc>
                <a:tc>
                  <a:txBody>
                    <a:bodyPr/>
                    <a:lstStyle/>
                    <a:p>
                      <a:pPr algn="ctr">
                        <a:lnSpc>
                          <a:spcPts val="2100"/>
                        </a:lnSpc>
                        <a:defRPr/>
                      </a:pPr>
                      <a:r>
                        <a:rPr lang="en-US" sz="1050" b="1" dirty="0">
                          <a:solidFill>
                            <a:schemeClr val="tx1"/>
                          </a:solidFill>
                          <a:sym typeface="Canva Sans Bold"/>
                        </a:rPr>
                        <a:t>Year</a:t>
                      </a:r>
                      <a:endParaRPr lang="en-US" sz="800" dirty="0">
                        <a:solidFill>
                          <a:schemeClr val="tx1"/>
                        </a:solidFill>
                      </a:endParaRPr>
                    </a:p>
                  </a:txBody>
                  <a:tcPr marL="114300" marR="114300" marT="114300" marB="114300" anchor="ctr"/>
                </a:tc>
                <a:tc>
                  <a:txBody>
                    <a:bodyPr/>
                    <a:lstStyle/>
                    <a:p>
                      <a:pPr algn="ctr">
                        <a:lnSpc>
                          <a:spcPts val="2100"/>
                        </a:lnSpc>
                        <a:defRPr/>
                      </a:pPr>
                      <a:r>
                        <a:rPr lang="en-US" sz="1050" b="1">
                          <a:solidFill>
                            <a:schemeClr val="tx1"/>
                          </a:solidFill>
                          <a:sym typeface="Canva Sans Bold"/>
                        </a:rPr>
                        <a:t>Journal/Conference</a:t>
                      </a:r>
                      <a:endParaRPr lang="en-US" sz="800">
                        <a:solidFill>
                          <a:schemeClr val="tx1"/>
                        </a:solidFill>
                      </a:endParaRPr>
                    </a:p>
                  </a:txBody>
                  <a:tcPr marL="114300" marR="114300" marT="114300" marB="114300" anchor="ctr"/>
                </a:tc>
                <a:tc>
                  <a:txBody>
                    <a:bodyPr/>
                    <a:lstStyle/>
                    <a:p>
                      <a:pPr algn="ctr">
                        <a:lnSpc>
                          <a:spcPts val="2100"/>
                        </a:lnSpc>
                        <a:defRPr/>
                      </a:pPr>
                      <a:r>
                        <a:rPr lang="en-US" sz="1050" b="1" dirty="0">
                          <a:solidFill>
                            <a:schemeClr val="tx1"/>
                          </a:solidFill>
                          <a:sym typeface="Canva Sans Bold"/>
                        </a:rPr>
                        <a:t>Key</a:t>
                      </a:r>
                      <a:endParaRPr lang="en-US" sz="800" dirty="0">
                        <a:solidFill>
                          <a:schemeClr val="tx1"/>
                        </a:solidFill>
                      </a:endParaRPr>
                    </a:p>
                    <a:p>
                      <a:pPr algn="ctr">
                        <a:lnSpc>
                          <a:spcPts val="2100"/>
                        </a:lnSpc>
                      </a:pPr>
                      <a:r>
                        <a:rPr lang="en-US" sz="1050" b="1" dirty="0">
                          <a:solidFill>
                            <a:schemeClr val="tx1"/>
                          </a:solidFill>
                          <a:sym typeface="Canva Sans Bold"/>
                        </a:rPr>
                        <a:t>  Contribution</a:t>
                      </a:r>
                      <a:endParaRPr lang="en-US" sz="1050" b="1" dirty="0">
                        <a:solidFill>
                          <a:schemeClr val="tx1"/>
                        </a:solidFill>
                        <a:latin typeface="Canva Sans Bold"/>
                        <a:ea typeface="Canva Sans Bold"/>
                        <a:cs typeface="Canva Sans Bold"/>
                        <a:sym typeface="Canva Sans Bold"/>
                      </a:endParaRPr>
                    </a:p>
                  </a:txBody>
                  <a:tcPr marL="114300" marR="114300" marT="114300" marB="114300" anchor="ctr"/>
                </a:tc>
                <a:extLst>
                  <a:ext uri="{0D108BD9-81ED-4DB2-BD59-A6C34878D82A}">
                    <a16:rowId xmlns:a16="http://schemas.microsoft.com/office/drawing/2014/main" val="10000"/>
                  </a:ext>
                </a:extLst>
              </a:tr>
              <a:tr h="673802">
                <a:tc>
                  <a:txBody>
                    <a:bodyPr/>
                    <a:lstStyle/>
                    <a:p>
                      <a:pPr algn="l">
                        <a:lnSpc>
                          <a:spcPts val="2100"/>
                        </a:lnSpc>
                        <a:defRPr/>
                      </a:pPr>
                      <a:r>
                        <a:rPr lang="en-US" sz="700">
                          <a:solidFill>
                            <a:schemeClr val="tx1"/>
                          </a:solidFill>
                          <a:sym typeface="Canva Sans"/>
                        </a:rPr>
                        <a:t>G. R. Andrews, D. P. Dobkin, P.</a:t>
                      </a:r>
                      <a:endParaRPr lang="en-US" sz="400">
                        <a:solidFill>
                          <a:schemeClr val="tx1"/>
                        </a:solidFill>
                      </a:endParaRPr>
                    </a:p>
                    <a:p>
                      <a:pPr algn="l">
                        <a:lnSpc>
                          <a:spcPts val="2100"/>
                        </a:lnSpc>
                      </a:pPr>
                      <a:r>
                        <a:rPr lang="en-US" sz="700">
                          <a:solidFill>
                            <a:schemeClr val="tx1"/>
                          </a:solidFill>
                          <a:sym typeface="Canva Sans"/>
                        </a:rPr>
                        <a:t>  J. Downey</a:t>
                      </a:r>
                      <a:endParaRPr lang="en-US" sz="700">
                        <a:solidFill>
                          <a:schemeClr val="tx1"/>
                        </a:solidFill>
                        <a:latin typeface="Canva Sans"/>
                        <a:ea typeface="Canva Sans"/>
                        <a:cs typeface="Canva Sans"/>
                        <a:sym typeface="Canva Sans"/>
                      </a:endParaRPr>
                    </a:p>
                  </a:txBody>
                  <a:tcPr marL="114300" marR="114300" marT="114300" marB="114300" anchor="ctr"/>
                </a:tc>
                <a:tc>
                  <a:txBody>
                    <a:bodyPr/>
                    <a:lstStyle/>
                    <a:p>
                      <a:pPr algn="l">
                        <a:lnSpc>
                          <a:spcPts val="2100"/>
                        </a:lnSpc>
                        <a:defRPr/>
                      </a:pPr>
                      <a:r>
                        <a:rPr lang="en-US" sz="700">
                          <a:solidFill>
                            <a:schemeClr val="tx1"/>
                          </a:solidFill>
                          <a:sym typeface="Canva Sans"/>
                        </a:rPr>
                        <a:t>Distributed</a:t>
                      </a:r>
                      <a:endParaRPr lang="en-US" sz="400">
                        <a:solidFill>
                          <a:schemeClr val="tx1"/>
                        </a:solidFill>
                      </a:endParaRPr>
                    </a:p>
                    <a:p>
                      <a:pPr algn="l">
                        <a:lnSpc>
                          <a:spcPts val="2100"/>
                        </a:lnSpc>
                      </a:pPr>
                      <a:r>
                        <a:rPr lang="en-US" sz="700">
                          <a:solidFill>
                            <a:schemeClr val="tx1"/>
                          </a:solidFill>
                          <a:sym typeface="Canva Sans"/>
                        </a:rPr>
                        <a:t>  Allocation with Pools of Servers</a:t>
                      </a:r>
                      <a:endParaRPr lang="en-US" sz="700">
                        <a:solidFill>
                          <a:schemeClr val="tx1"/>
                        </a:solidFill>
                        <a:latin typeface="Canva Sans"/>
                        <a:ea typeface="Canva Sans"/>
                        <a:cs typeface="Canva Sans"/>
                        <a:sym typeface="Canva Sans"/>
                      </a:endParaRPr>
                    </a:p>
                  </a:txBody>
                  <a:tcPr marL="114300" marR="114300" marT="114300" marB="114300" anchor="ctr"/>
                </a:tc>
                <a:tc>
                  <a:txBody>
                    <a:bodyPr/>
                    <a:lstStyle/>
                    <a:p>
                      <a:pPr algn="l">
                        <a:lnSpc>
                          <a:spcPts val="2100"/>
                        </a:lnSpc>
                        <a:defRPr/>
                      </a:pPr>
                      <a:r>
                        <a:rPr lang="en-US" sz="700">
                          <a:solidFill>
                            <a:schemeClr val="tx1"/>
                          </a:solidFill>
                          <a:sym typeface="Canva Sans"/>
                        </a:rPr>
                        <a:t>1982</a:t>
                      </a:r>
                      <a:endParaRPr lang="en-US" sz="400">
                        <a:solidFill>
                          <a:schemeClr val="tx1"/>
                        </a:solidFill>
                      </a:endParaRPr>
                    </a:p>
                  </a:txBody>
                  <a:tcPr marL="114300" marR="114300" marT="114300" marB="114300" anchor="ctr"/>
                </a:tc>
                <a:tc>
                  <a:txBody>
                    <a:bodyPr/>
                    <a:lstStyle/>
                    <a:p>
                      <a:pPr algn="l">
                        <a:lnSpc>
                          <a:spcPts val="2100"/>
                        </a:lnSpc>
                        <a:defRPr/>
                      </a:pPr>
                      <a:r>
                        <a:rPr lang="en-US" sz="700">
                          <a:solidFill>
                            <a:schemeClr val="tx1"/>
                          </a:solidFill>
                          <a:sym typeface="Canva Sans"/>
                        </a:rPr>
                        <a:t>ACM</a:t>
                      </a:r>
                      <a:endParaRPr lang="en-US" sz="400">
                        <a:solidFill>
                          <a:schemeClr val="tx1"/>
                        </a:solidFill>
                      </a:endParaRPr>
                    </a:p>
                    <a:p>
                      <a:pPr algn="l">
                        <a:lnSpc>
                          <a:spcPts val="2100"/>
                        </a:lnSpc>
                      </a:pPr>
                      <a:r>
                        <a:rPr lang="en-US" sz="700">
                          <a:solidFill>
                            <a:schemeClr val="tx1"/>
                          </a:solidFill>
                          <a:sym typeface="Canva Sans"/>
                        </a:rPr>
                        <a:t>  SIGACT-SIGOPS</a:t>
                      </a:r>
                      <a:endParaRPr lang="en-US" sz="700">
                        <a:solidFill>
                          <a:schemeClr val="tx1"/>
                        </a:solidFill>
                        <a:latin typeface="Canva Sans"/>
                        <a:ea typeface="Canva Sans"/>
                        <a:cs typeface="Canva Sans"/>
                        <a:sym typeface="Canva Sans"/>
                      </a:endParaRPr>
                    </a:p>
                  </a:txBody>
                  <a:tcPr marL="114300" marR="114300" marT="114300" marB="114300" anchor="ctr"/>
                </a:tc>
                <a:tc>
                  <a:txBody>
                    <a:bodyPr/>
                    <a:lstStyle/>
                    <a:p>
                      <a:pPr algn="l">
                        <a:lnSpc>
                          <a:spcPts val="2100"/>
                        </a:lnSpc>
                        <a:defRPr/>
                      </a:pPr>
                      <a:r>
                        <a:rPr lang="en-US" sz="700">
                          <a:solidFill>
                            <a:schemeClr val="tx1"/>
                          </a:solidFill>
                          <a:sym typeface="Canva Sans"/>
                        </a:rPr>
                        <a:t>Proposed</a:t>
                      </a:r>
                      <a:endParaRPr lang="en-US" sz="400">
                        <a:solidFill>
                          <a:schemeClr val="tx1"/>
                        </a:solidFill>
                      </a:endParaRPr>
                    </a:p>
                    <a:p>
                      <a:pPr algn="l">
                        <a:lnSpc>
                          <a:spcPts val="2100"/>
                        </a:lnSpc>
                      </a:pPr>
                      <a:r>
                        <a:rPr lang="en-US" sz="700">
                          <a:solidFill>
                            <a:schemeClr val="tx1"/>
                          </a:solidFill>
                          <a:sym typeface="Canva Sans"/>
                        </a:rPr>
                        <a:t>  initial load balancing models for server pools.</a:t>
                      </a:r>
                      <a:endParaRPr lang="en-US" sz="700">
                        <a:solidFill>
                          <a:schemeClr val="tx1"/>
                        </a:solidFill>
                        <a:latin typeface="Canva Sans"/>
                        <a:ea typeface="Canva Sans"/>
                        <a:cs typeface="Canva Sans"/>
                        <a:sym typeface="Canva Sans"/>
                      </a:endParaRPr>
                    </a:p>
                  </a:txBody>
                  <a:tcPr marL="114300" marR="114300" marT="114300" marB="114300" anchor="ctr"/>
                </a:tc>
                <a:extLst>
                  <a:ext uri="{0D108BD9-81ED-4DB2-BD59-A6C34878D82A}">
                    <a16:rowId xmlns:a16="http://schemas.microsoft.com/office/drawing/2014/main" val="10001"/>
                  </a:ext>
                </a:extLst>
              </a:tr>
              <a:tr h="673802">
                <a:tc>
                  <a:txBody>
                    <a:bodyPr/>
                    <a:lstStyle/>
                    <a:p>
                      <a:pPr algn="l">
                        <a:lnSpc>
                          <a:spcPts val="2100"/>
                        </a:lnSpc>
                        <a:defRPr/>
                      </a:pPr>
                      <a:r>
                        <a:rPr lang="en-US" sz="700" dirty="0">
                          <a:solidFill>
                            <a:schemeClr val="tx1"/>
                          </a:solidFill>
                          <a:sym typeface="Canva Sans"/>
                        </a:rPr>
                        <a:t>Derek</a:t>
                      </a:r>
                      <a:endParaRPr lang="en-US" sz="400" dirty="0">
                        <a:solidFill>
                          <a:schemeClr val="tx1"/>
                        </a:solidFill>
                      </a:endParaRPr>
                    </a:p>
                    <a:p>
                      <a:pPr algn="l">
                        <a:lnSpc>
                          <a:spcPts val="2100"/>
                        </a:lnSpc>
                      </a:pPr>
                      <a:r>
                        <a:rPr lang="en-US" sz="700" dirty="0">
                          <a:solidFill>
                            <a:schemeClr val="tx1"/>
                          </a:solidFill>
                          <a:sym typeface="Canva Sans"/>
                        </a:rPr>
                        <a:t>  L. Eager, Edward D. </a:t>
                      </a:r>
                      <a:r>
                        <a:rPr lang="en-US" sz="700" dirty="0" err="1">
                          <a:solidFill>
                            <a:schemeClr val="tx1"/>
                          </a:solidFill>
                          <a:sym typeface="Canva Sans"/>
                        </a:rPr>
                        <a:t>Lazowska</a:t>
                      </a:r>
                      <a:r>
                        <a:rPr lang="en-US" sz="700" dirty="0">
                          <a:solidFill>
                            <a:schemeClr val="tx1"/>
                          </a:solidFill>
                          <a:sym typeface="Canva Sans"/>
                        </a:rPr>
                        <a:t>, John </a:t>
                      </a:r>
                      <a:r>
                        <a:rPr lang="en-US" sz="700" dirty="0" err="1">
                          <a:solidFill>
                            <a:schemeClr val="tx1"/>
                          </a:solidFill>
                          <a:sym typeface="Canva Sans"/>
                        </a:rPr>
                        <a:t>Zahorjan</a:t>
                      </a:r>
                      <a:endParaRPr lang="en-US" sz="700" dirty="0">
                        <a:solidFill>
                          <a:schemeClr val="tx1"/>
                        </a:solidFill>
                        <a:latin typeface="Canva Sans"/>
                        <a:ea typeface="Canva Sans"/>
                        <a:cs typeface="Canva Sans"/>
                        <a:sym typeface="Canva Sans"/>
                      </a:endParaRPr>
                    </a:p>
                  </a:txBody>
                  <a:tcPr marL="114300" marR="114300" marT="114300" marB="114300" anchor="ctr"/>
                </a:tc>
                <a:tc>
                  <a:txBody>
                    <a:bodyPr/>
                    <a:lstStyle/>
                    <a:p>
                      <a:pPr algn="l">
                        <a:lnSpc>
                          <a:spcPts val="2100"/>
                        </a:lnSpc>
                        <a:defRPr/>
                      </a:pPr>
                      <a:r>
                        <a:rPr lang="en-US" sz="700">
                          <a:solidFill>
                            <a:schemeClr val="tx1"/>
                          </a:solidFill>
                          <a:sym typeface="Canva Sans"/>
                        </a:rPr>
                        <a:t>Adaptive Load Sharing in Homogeneous</a:t>
                      </a:r>
                      <a:endParaRPr lang="en-US" sz="400">
                        <a:solidFill>
                          <a:schemeClr val="tx1"/>
                        </a:solidFill>
                      </a:endParaRPr>
                    </a:p>
                    <a:p>
                      <a:pPr algn="l">
                        <a:lnSpc>
                          <a:spcPts val="2100"/>
                        </a:lnSpc>
                      </a:pPr>
                      <a:r>
                        <a:rPr lang="en-US" sz="700">
                          <a:solidFill>
                            <a:schemeClr val="tx1"/>
                          </a:solidFill>
                          <a:sym typeface="Canva Sans"/>
                        </a:rPr>
                        <a:t>  Systems</a:t>
                      </a:r>
                      <a:endParaRPr lang="en-US" sz="700">
                        <a:solidFill>
                          <a:schemeClr val="tx1"/>
                        </a:solidFill>
                        <a:latin typeface="Canva Sans"/>
                        <a:ea typeface="Canva Sans"/>
                        <a:cs typeface="Canva Sans"/>
                        <a:sym typeface="Canva Sans"/>
                      </a:endParaRPr>
                    </a:p>
                  </a:txBody>
                  <a:tcPr marL="114300" marR="114300" marT="114300" marB="114300" anchor="ctr"/>
                </a:tc>
                <a:tc>
                  <a:txBody>
                    <a:bodyPr/>
                    <a:lstStyle/>
                    <a:p>
                      <a:pPr algn="l">
                        <a:lnSpc>
                          <a:spcPts val="2100"/>
                        </a:lnSpc>
                        <a:defRPr/>
                      </a:pPr>
                      <a:r>
                        <a:rPr lang="en-US" sz="700">
                          <a:solidFill>
                            <a:schemeClr val="tx1"/>
                          </a:solidFill>
                          <a:sym typeface="Canva Sans"/>
                        </a:rPr>
                        <a:t>1986</a:t>
                      </a:r>
                      <a:endParaRPr lang="en-US" sz="400">
                        <a:solidFill>
                          <a:schemeClr val="tx1"/>
                        </a:solidFill>
                      </a:endParaRPr>
                    </a:p>
                  </a:txBody>
                  <a:tcPr marL="114300" marR="114300" marT="114300" marB="114300" anchor="ctr"/>
                </a:tc>
                <a:tc>
                  <a:txBody>
                    <a:bodyPr/>
                    <a:lstStyle/>
                    <a:p>
                      <a:pPr algn="l">
                        <a:lnSpc>
                          <a:spcPts val="2100"/>
                        </a:lnSpc>
                        <a:defRPr/>
                      </a:pPr>
                      <a:r>
                        <a:rPr lang="en-US" sz="700">
                          <a:solidFill>
                            <a:schemeClr val="tx1"/>
                          </a:solidFill>
                          <a:sym typeface="Canva Sans"/>
                        </a:rPr>
                        <a:t>IEEE Transactions</a:t>
                      </a:r>
                      <a:endParaRPr lang="en-US" sz="400">
                        <a:solidFill>
                          <a:schemeClr val="tx1"/>
                        </a:solidFill>
                      </a:endParaRPr>
                    </a:p>
                  </a:txBody>
                  <a:tcPr marL="114300" marR="114300" marT="114300" marB="114300" anchor="ctr"/>
                </a:tc>
                <a:tc>
                  <a:txBody>
                    <a:bodyPr/>
                    <a:lstStyle/>
                    <a:p>
                      <a:pPr algn="l">
                        <a:lnSpc>
                          <a:spcPts val="2100"/>
                        </a:lnSpc>
                        <a:defRPr/>
                      </a:pPr>
                      <a:r>
                        <a:rPr lang="en-US" sz="700">
                          <a:solidFill>
                            <a:schemeClr val="tx1"/>
                          </a:solidFill>
                          <a:sym typeface="Canva Sans"/>
                        </a:rPr>
                        <a:t>Explored adaptive load sharing for</a:t>
                      </a:r>
                      <a:endParaRPr lang="en-US" sz="400">
                        <a:solidFill>
                          <a:schemeClr val="tx1"/>
                        </a:solidFill>
                      </a:endParaRPr>
                    </a:p>
                    <a:p>
                      <a:pPr algn="l">
                        <a:lnSpc>
                          <a:spcPts val="2100"/>
                        </a:lnSpc>
                      </a:pPr>
                      <a:r>
                        <a:rPr lang="en-US" sz="700">
                          <a:solidFill>
                            <a:schemeClr val="tx1"/>
                          </a:solidFill>
                          <a:sym typeface="Canva Sans"/>
                        </a:rPr>
                        <a:t>  homogeneous distributed systems.</a:t>
                      </a:r>
                      <a:endParaRPr lang="en-US" sz="700">
                        <a:solidFill>
                          <a:schemeClr val="tx1"/>
                        </a:solidFill>
                        <a:latin typeface="Canva Sans"/>
                        <a:ea typeface="Canva Sans"/>
                        <a:cs typeface="Canva Sans"/>
                        <a:sym typeface="Canva Sans"/>
                      </a:endParaRPr>
                    </a:p>
                  </a:txBody>
                  <a:tcPr marL="114300" marR="114300" marT="114300" marB="114300" anchor="ctr"/>
                </a:tc>
                <a:extLst>
                  <a:ext uri="{0D108BD9-81ED-4DB2-BD59-A6C34878D82A}">
                    <a16:rowId xmlns:a16="http://schemas.microsoft.com/office/drawing/2014/main" val="10002"/>
                  </a:ext>
                </a:extLst>
              </a:tr>
              <a:tr h="924042">
                <a:tc>
                  <a:txBody>
                    <a:bodyPr/>
                    <a:lstStyle/>
                    <a:p>
                      <a:pPr algn="l">
                        <a:lnSpc>
                          <a:spcPts val="2100"/>
                        </a:lnSpc>
                        <a:defRPr/>
                      </a:pPr>
                      <a:r>
                        <a:rPr lang="en-US" sz="700">
                          <a:solidFill>
                            <a:schemeClr val="tx1"/>
                          </a:solidFill>
                          <a:sym typeface="Canva Sans"/>
                        </a:rPr>
                        <a:t>M. Zaki, W. Li, S. Parthasarathy</a:t>
                      </a:r>
                      <a:endParaRPr lang="en-US" sz="400">
                        <a:solidFill>
                          <a:schemeClr val="tx1"/>
                        </a:solidFill>
                      </a:endParaRPr>
                    </a:p>
                  </a:txBody>
                  <a:tcPr marL="114300" marR="114300" marT="114300" marB="114300" anchor="ctr"/>
                </a:tc>
                <a:tc>
                  <a:txBody>
                    <a:bodyPr/>
                    <a:lstStyle/>
                    <a:p>
                      <a:pPr algn="l">
                        <a:lnSpc>
                          <a:spcPts val="2100"/>
                        </a:lnSpc>
                        <a:defRPr/>
                      </a:pPr>
                      <a:r>
                        <a:rPr lang="en-US" sz="700">
                          <a:solidFill>
                            <a:schemeClr val="tx1"/>
                          </a:solidFill>
                          <a:sym typeface="Canva Sans"/>
                        </a:rPr>
                        <a:t>Customized</a:t>
                      </a:r>
                      <a:endParaRPr lang="en-US" sz="400">
                        <a:solidFill>
                          <a:schemeClr val="tx1"/>
                        </a:solidFill>
                      </a:endParaRPr>
                    </a:p>
                    <a:p>
                      <a:pPr algn="l">
                        <a:lnSpc>
                          <a:spcPts val="2100"/>
                        </a:lnSpc>
                      </a:pPr>
                      <a:r>
                        <a:rPr lang="en-US" sz="700">
                          <a:solidFill>
                            <a:schemeClr val="tx1"/>
                          </a:solidFill>
                          <a:sym typeface="Canva Sans"/>
                        </a:rPr>
                        <a:t>  Dynamic Load Balancing for Workstations</a:t>
                      </a:r>
                      <a:endParaRPr lang="en-US" sz="700">
                        <a:solidFill>
                          <a:schemeClr val="tx1"/>
                        </a:solidFill>
                        <a:latin typeface="Canva Sans"/>
                        <a:ea typeface="Canva Sans"/>
                        <a:cs typeface="Canva Sans"/>
                        <a:sym typeface="Canva Sans"/>
                      </a:endParaRPr>
                    </a:p>
                  </a:txBody>
                  <a:tcPr marL="114300" marR="114300" marT="114300" marB="114300" anchor="ctr"/>
                </a:tc>
                <a:tc>
                  <a:txBody>
                    <a:bodyPr/>
                    <a:lstStyle/>
                    <a:p>
                      <a:pPr algn="l">
                        <a:lnSpc>
                          <a:spcPts val="2100"/>
                        </a:lnSpc>
                        <a:defRPr/>
                      </a:pPr>
                      <a:r>
                        <a:rPr lang="en-US" sz="700">
                          <a:solidFill>
                            <a:schemeClr val="tx1"/>
                          </a:solidFill>
                          <a:sym typeface="Canva Sans"/>
                        </a:rPr>
                        <a:t>1997</a:t>
                      </a:r>
                      <a:endParaRPr lang="en-US" sz="400">
                        <a:solidFill>
                          <a:schemeClr val="tx1"/>
                        </a:solidFill>
                      </a:endParaRPr>
                    </a:p>
                  </a:txBody>
                  <a:tcPr marL="114300" marR="114300" marT="114300" marB="114300" anchor="ctr"/>
                </a:tc>
                <a:tc>
                  <a:txBody>
                    <a:bodyPr/>
                    <a:lstStyle/>
                    <a:p>
                      <a:pPr algn="l">
                        <a:lnSpc>
                          <a:spcPts val="2100"/>
                        </a:lnSpc>
                        <a:defRPr/>
                      </a:pPr>
                      <a:r>
                        <a:rPr lang="en-US" sz="700">
                          <a:solidFill>
                            <a:schemeClr val="tx1"/>
                          </a:solidFill>
                          <a:sym typeface="Canva Sans"/>
                        </a:rPr>
                        <a:t>Journal</a:t>
                      </a:r>
                      <a:endParaRPr lang="en-US" sz="400">
                        <a:solidFill>
                          <a:schemeClr val="tx1"/>
                        </a:solidFill>
                      </a:endParaRPr>
                    </a:p>
                    <a:p>
                      <a:pPr algn="l">
                        <a:lnSpc>
                          <a:spcPts val="2100"/>
                        </a:lnSpc>
                      </a:pPr>
                      <a:r>
                        <a:rPr lang="en-US" sz="700">
                          <a:solidFill>
                            <a:schemeClr val="tx1"/>
                          </a:solidFill>
                          <a:sym typeface="Canva Sans"/>
                        </a:rPr>
                        <a:t>  of Parallel and Distributed Computing</a:t>
                      </a:r>
                      <a:endParaRPr lang="en-US" sz="700">
                        <a:solidFill>
                          <a:schemeClr val="tx1"/>
                        </a:solidFill>
                        <a:latin typeface="Canva Sans"/>
                        <a:ea typeface="Canva Sans"/>
                        <a:cs typeface="Canva Sans"/>
                        <a:sym typeface="Canva Sans"/>
                      </a:endParaRPr>
                    </a:p>
                  </a:txBody>
                  <a:tcPr marL="114300" marR="114300" marT="114300" marB="114300" anchor="ctr"/>
                </a:tc>
                <a:tc>
                  <a:txBody>
                    <a:bodyPr/>
                    <a:lstStyle/>
                    <a:p>
                      <a:pPr algn="l">
                        <a:lnSpc>
                          <a:spcPts val="2100"/>
                        </a:lnSpc>
                        <a:defRPr/>
                      </a:pPr>
                      <a:r>
                        <a:rPr lang="en-US" sz="700" dirty="0">
                          <a:solidFill>
                            <a:schemeClr val="tx1"/>
                          </a:solidFill>
                          <a:sym typeface="Canva Sans"/>
                        </a:rPr>
                        <a:t>Developed</a:t>
                      </a:r>
                      <a:endParaRPr lang="en-US" sz="400" dirty="0">
                        <a:solidFill>
                          <a:schemeClr val="tx1"/>
                        </a:solidFill>
                      </a:endParaRPr>
                    </a:p>
                    <a:p>
                      <a:pPr algn="l">
                        <a:lnSpc>
                          <a:spcPts val="2100"/>
                        </a:lnSpc>
                      </a:pPr>
                      <a:r>
                        <a:rPr lang="en-US" sz="700" dirty="0">
                          <a:solidFill>
                            <a:schemeClr val="tx1"/>
                          </a:solidFill>
                          <a:sym typeface="Canva Sans"/>
                        </a:rPr>
                        <a:t>  dynamic load balancing strategies for workstation networks.</a:t>
                      </a:r>
                      <a:endParaRPr lang="en-US" sz="700" dirty="0">
                        <a:solidFill>
                          <a:schemeClr val="tx1"/>
                        </a:solidFill>
                        <a:latin typeface="Canva Sans"/>
                        <a:ea typeface="Canva Sans"/>
                        <a:cs typeface="Canva Sans"/>
                        <a:sym typeface="Canva Sans"/>
                      </a:endParaRPr>
                    </a:p>
                  </a:txBody>
                  <a:tcPr marL="114300" marR="114300" marT="114300" marB="114300" anchor="ctr"/>
                </a:tc>
                <a:extLst>
                  <a:ext uri="{0D108BD9-81ED-4DB2-BD59-A6C34878D82A}">
                    <a16:rowId xmlns:a16="http://schemas.microsoft.com/office/drawing/2014/main" val="10003"/>
                  </a:ext>
                </a:extLst>
              </a:tr>
              <a:tr h="673802">
                <a:tc>
                  <a:txBody>
                    <a:bodyPr/>
                    <a:lstStyle/>
                    <a:p>
                      <a:pPr algn="l">
                        <a:lnSpc>
                          <a:spcPts val="2100"/>
                        </a:lnSpc>
                        <a:defRPr/>
                      </a:pPr>
                      <a:r>
                        <a:rPr lang="en-US" sz="700">
                          <a:solidFill>
                            <a:schemeClr val="tx1"/>
                          </a:solidFill>
                          <a:sym typeface="Canva Sans"/>
                        </a:rPr>
                        <a:t>S.</a:t>
                      </a:r>
                      <a:endParaRPr lang="en-US" sz="400">
                        <a:solidFill>
                          <a:schemeClr val="tx1"/>
                        </a:solidFill>
                      </a:endParaRPr>
                    </a:p>
                    <a:p>
                      <a:pPr algn="l">
                        <a:lnSpc>
                          <a:spcPts val="2100"/>
                        </a:lnSpc>
                      </a:pPr>
                      <a:r>
                        <a:rPr lang="en-US" sz="700">
                          <a:solidFill>
                            <a:schemeClr val="tx1"/>
                          </a:solidFill>
                          <a:sym typeface="Canva Sans"/>
                        </a:rPr>
                        <a:t>  P. Dandamudi</a:t>
                      </a:r>
                      <a:endParaRPr lang="en-US" sz="700">
                        <a:solidFill>
                          <a:schemeClr val="tx1"/>
                        </a:solidFill>
                        <a:latin typeface="Canva Sans"/>
                        <a:ea typeface="Canva Sans"/>
                        <a:cs typeface="Canva Sans"/>
                        <a:sym typeface="Canva Sans"/>
                      </a:endParaRPr>
                    </a:p>
                  </a:txBody>
                  <a:tcPr marL="114300" marR="114300" marT="114300" marB="114300" anchor="ctr"/>
                </a:tc>
                <a:tc>
                  <a:txBody>
                    <a:bodyPr/>
                    <a:lstStyle/>
                    <a:p>
                      <a:pPr algn="l">
                        <a:lnSpc>
                          <a:spcPts val="2100"/>
                        </a:lnSpc>
                        <a:defRPr/>
                      </a:pPr>
                      <a:r>
                        <a:rPr lang="en-US" sz="700">
                          <a:solidFill>
                            <a:schemeClr val="tx1"/>
                          </a:solidFill>
                          <a:sym typeface="Canva Sans"/>
                        </a:rPr>
                        <a:t>Sensitivity Evaluation of Dynamic Load</a:t>
                      </a:r>
                      <a:endParaRPr lang="en-US" sz="400">
                        <a:solidFill>
                          <a:schemeClr val="tx1"/>
                        </a:solidFill>
                      </a:endParaRPr>
                    </a:p>
                    <a:p>
                      <a:pPr algn="l">
                        <a:lnSpc>
                          <a:spcPts val="2100"/>
                        </a:lnSpc>
                      </a:pPr>
                      <a:r>
                        <a:rPr lang="en-US" sz="700">
                          <a:solidFill>
                            <a:schemeClr val="tx1"/>
                          </a:solidFill>
                          <a:sym typeface="Canva Sans"/>
                        </a:rPr>
                        <a:t>  Sharing</a:t>
                      </a:r>
                      <a:endParaRPr lang="en-US" sz="700">
                        <a:solidFill>
                          <a:schemeClr val="tx1"/>
                        </a:solidFill>
                        <a:latin typeface="Canva Sans"/>
                        <a:ea typeface="Canva Sans"/>
                        <a:cs typeface="Canva Sans"/>
                        <a:sym typeface="Canva Sans"/>
                      </a:endParaRPr>
                    </a:p>
                  </a:txBody>
                  <a:tcPr marL="114300" marR="114300" marT="114300" marB="114300" anchor="ctr"/>
                </a:tc>
                <a:tc>
                  <a:txBody>
                    <a:bodyPr/>
                    <a:lstStyle/>
                    <a:p>
                      <a:pPr algn="l">
                        <a:lnSpc>
                          <a:spcPts val="2100"/>
                        </a:lnSpc>
                        <a:defRPr/>
                      </a:pPr>
                      <a:r>
                        <a:rPr lang="en-US" sz="700">
                          <a:solidFill>
                            <a:schemeClr val="tx1"/>
                          </a:solidFill>
                          <a:sym typeface="Canva Sans"/>
                        </a:rPr>
                        <a:t>1998</a:t>
                      </a:r>
                      <a:endParaRPr lang="en-US" sz="400">
                        <a:solidFill>
                          <a:schemeClr val="tx1"/>
                        </a:solidFill>
                      </a:endParaRPr>
                    </a:p>
                  </a:txBody>
                  <a:tcPr marL="114300" marR="114300" marT="114300" marB="114300" anchor="ctr"/>
                </a:tc>
                <a:tc>
                  <a:txBody>
                    <a:bodyPr/>
                    <a:lstStyle/>
                    <a:p>
                      <a:pPr algn="l">
                        <a:lnSpc>
                          <a:spcPts val="2100"/>
                        </a:lnSpc>
                        <a:defRPr/>
                      </a:pPr>
                      <a:r>
                        <a:rPr lang="en-US" sz="700">
                          <a:solidFill>
                            <a:schemeClr val="tx1"/>
                          </a:solidFill>
                          <a:sym typeface="Canva Sans"/>
                        </a:rPr>
                        <a:t>IEEE Concurrency</a:t>
                      </a:r>
                      <a:endParaRPr lang="en-US" sz="400">
                        <a:solidFill>
                          <a:schemeClr val="tx1"/>
                        </a:solidFill>
                      </a:endParaRPr>
                    </a:p>
                  </a:txBody>
                  <a:tcPr marL="114300" marR="114300" marT="114300" marB="114300" anchor="ctr"/>
                </a:tc>
                <a:tc>
                  <a:txBody>
                    <a:bodyPr/>
                    <a:lstStyle/>
                    <a:p>
                      <a:pPr algn="l">
                        <a:lnSpc>
                          <a:spcPts val="2100"/>
                        </a:lnSpc>
                        <a:defRPr/>
                      </a:pPr>
                      <a:r>
                        <a:rPr lang="en-US" sz="700">
                          <a:solidFill>
                            <a:schemeClr val="tx1"/>
                          </a:solidFill>
                          <a:sym typeface="Canva Sans"/>
                        </a:rPr>
                        <a:t>Analyzed the sensitivity of dynamic</a:t>
                      </a:r>
                      <a:endParaRPr lang="en-US" sz="400">
                        <a:solidFill>
                          <a:schemeClr val="tx1"/>
                        </a:solidFill>
                      </a:endParaRPr>
                    </a:p>
                    <a:p>
                      <a:pPr algn="l">
                        <a:lnSpc>
                          <a:spcPts val="2100"/>
                        </a:lnSpc>
                      </a:pPr>
                      <a:r>
                        <a:rPr lang="en-US" sz="700">
                          <a:solidFill>
                            <a:schemeClr val="tx1"/>
                          </a:solidFill>
                          <a:sym typeface="Canva Sans"/>
                        </a:rPr>
                        <a:t>  load sharing in distributed systems.</a:t>
                      </a:r>
                      <a:endParaRPr lang="en-US" sz="700">
                        <a:solidFill>
                          <a:schemeClr val="tx1"/>
                        </a:solidFill>
                        <a:latin typeface="Canva Sans"/>
                        <a:ea typeface="Canva Sans"/>
                        <a:cs typeface="Canva Sans"/>
                        <a:sym typeface="Canva Sans"/>
                      </a:endParaRPr>
                    </a:p>
                  </a:txBody>
                  <a:tcPr marL="114300" marR="114300" marT="114300" marB="114300" anchor="ctr"/>
                </a:tc>
                <a:extLst>
                  <a:ext uri="{0D108BD9-81ED-4DB2-BD59-A6C34878D82A}">
                    <a16:rowId xmlns:a16="http://schemas.microsoft.com/office/drawing/2014/main" val="10004"/>
                  </a:ext>
                </a:extLst>
              </a:tr>
              <a:tr h="861744">
                <a:tc>
                  <a:txBody>
                    <a:bodyPr/>
                    <a:lstStyle/>
                    <a:p>
                      <a:pPr algn="l">
                        <a:lnSpc>
                          <a:spcPts val="2100"/>
                        </a:lnSpc>
                        <a:defRPr/>
                      </a:pPr>
                      <a:r>
                        <a:rPr lang="en-US" sz="700">
                          <a:solidFill>
                            <a:schemeClr val="tx1"/>
                          </a:solidFill>
                          <a:sym typeface="Canva Sans"/>
                        </a:rPr>
                        <a:t>Y. Wang, R. Morris</a:t>
                      </a:r>
                      <a:endParaRPr lang="en-US" sz="400">
                        <a:solidFill>
                          <a:schemeClr val="tx1"/>
                        </a:solidFill>
                      </a:endParaRPr>
                    </a:p>
                  </a:txBody>
                  <a:tcPr marL="114300" marR="114300" marT="114300" marB="114300" anchor="ctr"/>
                </a:tc>
                <a:tc>
                  <a:txBody>
                    <a:bodyPr/>
                    <a:lstStyle/>
                    <a:p>
                      <a:pPr algn="l">
                        <a:lnSpc>
                          <a:spcPts val="2100"/>
                        </a:lnSpc>
                        <a:defRPr/>
                      </a:pPr>
                      <a:r>
                        <a:rPr lang="en-US" sz="700">
                          <a:solidFill>
                            <a:schemeClr val="tx1"/>
                          </a:solidFill>
                          <a:sym typeface="Canva Sans"/>
                        </a:rPr>
                        <a:t>Load</a:t>
                      </a:r>
                      <a:endParaRPr lang="en-US" sz="400">
                        <a:solidFill>
                          <a:schemeClr val="tx1"/>
                        </a:solidFill>
                      </a:endParaRPr>
                    </a:p>
                    <a:p>
                      <a:pPr algn="l">
                        <a:lnSpc>
                          <a:spcPts val="2100"/>
                        </a:lnSpc>
                      </a:pPr>
                      <a:r>
                        <a:rPr lang="en-US" sz="700">
                          <a:solidFill>
                            <a:schemeClr val="tx1"/>
                          </a:solidFill>
                          <a:sym typeface="Canva Sans"/>
                        </a:rPr>
                        <a:t>  Balancing in Distributed Systems</a:t>
                      </a:r>
                      <a:endParaRPr lang="en-US" sz="700">
                        <a:solidFill>
                          <a:schemeClr val="tx1"/>
                        </a:solidFill>
                        <a:latin typeface="Canva Sans"/>
                        <a:ea typeface="Canva Sans"/>
                        <a:cs typeface="Canva Sans"/>
                        <a:sym typeface="Canva Sans"/>
                      </a:endParaRPr>
                    </a:p>
                  </a:txBody>
                  <a:tcPr marL="114300" marR="114300" marT="114300" marB="114300" anchor="ctr"/>
                </a:tc>
                <a:tc>
                  <a:txBody>
                    <a:bodyPr/>
                    <a:lstStyle/>
                    <a:p>
                      <a:pPr algn="l">
                        <a:lnSpc>
                          <a:spcPts val="2100"/>
                        </a:lnSpc>
                        <a:defRPr/>
                      </a:pPr>
                      <a:r>
                        <a:rPr lang="en-US" sz="700">
                          <a:solidFill>
                            <a:schemeClr val="tx1"/>
                          </a:solidFill>
                          <a:sym typeface="Canva Sans"/>
                        </a:rPr>
                        <a:t>1985</a:t>
                      </a:r>
                      <a:endParaRPr lang="en-US" sz="400">
                        <a:solidFill>
                          <a:schemeClr val="tx1"/>
                        </a:solidFill>
                      </a:endParaRPr>
                    </a:p>
                  </a:txBody>
                  <a:tcPr marL="114300" marR="114300" marT="114300" marB="114300" anchor="ctr"/>
                </a:tc>
                <a:tc>
                  <a:txBody>
                    <a:bodyPr/>
                    <a:lstStyle/>
                    <a:p>
                      <a:pPr algn="l">
                        <a:lnSpc>
                          <a:spcPts val="2100"/>
                        </a:lnSpc>
                        <a:defRPr/>
                      </a:pPr>
                      <a:r>
                        <a:rPr lang="en-US" sz="700" dirty="0">
                          <a:solidFill>
                            <a:schemeClr val="tx1"/>
                          </a:solidFill>
                          <a:sym typeface="Canva Sans"/>
                        </a:rPr>
                        <a:t>IEEE</a:t>
                      </a:r>
                      <a:endParaRPr lang="en-US" sz="400" dirty="0">
                        <a:solidFill>
                          <a:schemeClr val="tx1"/>
                        </a:solidFill>
                      </a:endParaRPr>
                    </a:p>
                    <a:p>
                      <a:pPr algn="l">
                        <a:lnSpc>
                          <a:spcPts val="2100"/>
                        </a:lnSpc>
                      </a:pPr>
                      <a:r>
                        <a:rPr lang="en-US" sz="700" dirty="0">
                          <a:solidFill>
                            <a:schemeClr val="tx1"/>
                          </a:solidFill>
                          <a:sym typeface="Canva Sans"/>
                        </a:rPr>
                        <a:t>  Transactions</a:t>
                      </a:r>
                      <a:endParaRPr lang="en-US" sz="700" dirty="0">
                        <a:solidFill>
                          <a:schemeClr val="tx1"/>
                        </a:solidFill>
                        <a:latin typeface="Canva Sans"/>
                        <a:ea typeface="Canva Sans"/>
                        <a:cs typeface="Canva Sans"/>
                        <a:sym typeface="Canva Sans"/>
                      </a:endParaRPr>
                    </a:p>
                  </a:txBody>
                  <a:tcPr marL="114300" marR="114300" marT="114300" marB="114300" anchor="ctr"/>
                </a:tc>
                <a:tc>
                  <a:txBody>
                    <a:bodyPr/>
                    <a:lstStyle/>
                    <a:p>
                      <a:pPr algn="l">
                        <a:lnSpc>
                          <a:spcPts val="2100"/>
                        </a:lnSpc>
                        <a:defRPr/>
                      </a:pPr>
                      <a:r>
                        <a:rPr lang="en-US" sz="700" dirty="0">
                          <a:solidFill>
                            <a:schemeClr val="tx1"/>
                          </a:solidFill>
                          <a:sym typeface="Canva Sans"/>
                        </a:rPr>
                        <a:t>Proposed</a:t>
                      </a:r>
                      <a:endParaRPr lang="en-US" sz="400" dirty="0">
                        <a:solidFill>
                          <a:schemeClr val="tx1"/>
                        </a:solidFill>
                      </a:endParaRPr>
                    </a:p>
                    <a:p>
                      <a:pPr algn="l">
                        <a:lnSpc>
                          <a:spcPts val="2100"/>
                        </a:lnSpc>
                      </a:pPr>
                      <a:r>
                        <a:rPr lang="en-US" sz="700" dirty="0">
                          <a:solidFill>
                            <a:schemeClr val="tx1"/>
                          </a:solidFill>
                          <a:sym typeface="Canva Sans"/>
                        </a:rPr>
                        <a:t>  new models for load balancing in distributed environments.</a:t>
                      </a:r>
                      <a:endParaRPr lang="en-US" sz="700" dirty="0">
                        <a:solidFill>
                          <a:schemeClr val="tx1"/>
                        </a:solidFill>
                        <a:latin typeface="Canva Sans"/>
                        <a:ea typeface="Canva Sans"/>
                        <a:cs typeface="Canva Sans"/>
                        <a:sym typeface="Canva Sans"/>
                      </a:endParaRPr>
                    </a:p>
                  </a:txBody>
                  <a:tcPr marL="114300" marR="114300" marT="114300" marB="114300" anchor="ctr"/>
                </a:tc>
                <a:extLst>
                  <a:ext uri="{0D108BD9-81ED-4DB2-BD59-A6C34878D82A}">
                    <a16:rowId xmlns:a16="http://schemas.microsoft.com/office/drawing/2014/main" val="10005"/>
                  </a:ext>
                </a:extLst>
              </a:tr>
              <a:tr h="924042">
                <a:tc>
                  <a:txBody>
                    <a:bodyPr/>
                    <a:lstStyle/>
                    <a:p>
                      <a:pPr algn="l">
                        <a:lnSpc>
                          <a:spcPts val="2100"/>
                        </a:lnSpc>
                        <a:defRPr/>
                      </a:pPr>
                      <a:r>
                        <a:rPr lang="en-US" sz="700" dirty="0">
                          <a:solidFill>
                            <a:schemeClr val="tx1"/>
                          </a:solidFill>
                          <a:sym typeface="Canva Sans"/>
                        </a:rPr>
                        <a:t>L. Rudolph, M. </a:t>
                      </a:r>
                      <a:r>
                        <a:rPr lang="en-US" sz="700" dirty="0" err="1">
                          <a:solidFill>
                            <a:schemeClr val="tx1"/>
                          </a:solidFill>
                          <a:sym typeface="Canva Sans"/>
                        </a:rPr>
                        <a:t>Slivkin-Allalouf</a:t>
                      </a:r>
                      <a:r>
                        <a:rPr lang="en-US" sz="700" dirty="0">
                          <a:solidFill>
                            <a:schemeClr val="tx1"/>
                          </a:solidFill>
                          <a:sym typeface="Canva Sans"/>
                        </a:rPr>
                        <a:t>, E. </a:t>
                      </a:r>
                      <a:r>
                        <a:rPr lang="en-US" sz="700" dirty="0" err="1">
                          <a:solidFill>
                            <a:schemeClr val="tx1"/>
                          </a:solidFill>
                          <a:sym typeface="Canva Sans"/>
                        </a:rPr>
                        <a:t>Upfal</a:t>
                      </a:r>
                      <a:endParaRPr lang="en-US" sz="400" dirty="0">
                        <a:solidFill>
                          <a:schemeClr val="tx1"/>
                        </a:solidFill>
                      </a:endParaRPr>
                    </a:p>
                  </a:txBody>
                  <a:tcPr marL="114300" marR="114300" marT="114300" marB="114300" anchor="ctr"/>
                </a:tc>
                <a:tc>
                  <a:txBody>
                    <a:bodyPr/>
                    <a:lstStyle/>
                    <a:p>
                      <a:pPr algn="l">
                        <a:lnSpc>
                          <a:spcPts val="2100"/>
                        </a:lnSpc>
                        <a:defRPr/>
                      </a:pPr>
                      <a:r>
                        <a:rPr lang="en-US" sz="700" dirty="0">
                          <a:solidFill>
                            <a:schemeClr val="tx1"/>
                          </a:solidFill>
                          <a:sym typeface="Canva Sans"/>
                        </a:rPr>
                        <a:t>Simple Load Balancing</a:t>
                      </a:r>
                      <a:endParaRPr lang="en-US" sz="400" dirty="0">
                        <a:solidFill>
                          <a:schemeClr val="tx1"/>
                        </a:solidFill>
                      </a:endParaRPr>
                    </a:p>
                    <a:p>
                      <a:pPr algn="l">
                        <a:lnSpc>
                          <a:spcPts val="2100"/>
                        </a:lnSpc>
                      </a:pPr>
                      <a:r>
                        <a:rPr lang="en-US" sz="700" dirty="0">
                          <a:solidFill>
                            <a:schemeClr val="tx1"/>
                          </a:solidFill>
                          <a:sym typeface="Canva Sans"/>
                        </a:rPr>
                        <a:t>  Scheme for Task Allocation</a:t>
                      </a:r>
                      <a:endParaRPr lang="en-US" sz="700" dirty="0">
                        <a:solidFill>
                          <a:schemeClr val="tx1"/>
                        </a:solidFill>
                        <a:latin typeface="Canva Sans"/>
                        <a:ea typeface="Canva Sans"/>
                        <a:cs typeface="Canva Sans"/>
                        <a:sym typeface="Canva Sans"/>
                      </a:endParaRPr>
                    </a:p>
                  </a:txBody>
                  <a:tcPr marL="114300" marR="114300" marT="114300" marB="114300" anchor="ctr"/>
                </a:tc>
                <a:tc>
                  <a:txBody>
                    <a:bodyPr/>
                    <a:lstStyle/>
                    <a:p>
                      <a:pPr algn="l">
                        <a:lnSpc>
                          <a:spcPts val="2100"/>
                        </a:lnSpc>
                        <a:defRPr/>
                      </a:pPr>
                      <a:r>
                        <a:rPr lang="en-US" sz="700">
                          <a:solidFill>
                            <a:schemeClr val="tx1"/>
                          </a:solidFill>
                          <a:sym typeface="Canva Sans"/>
                        </a:rPr>
                        <a:t>1991</a:t>
                      </a:r>
                      <a:endParaRPr lang="en-US" sz="400">
                        <a:solidFill>
                          <a:schemeClr val="tx1"/>
                        </a:solidFill>
                      </a:endParaRPr>
                    </a:p>
                  </a:txBody>
                  <a:tcPr marL="114300" marR="114300" marT="114300" marB="114300" anchor="ctr"/>
                </a:tc>
                <a:tc>
                  <a:txBody>
                    <a:bodyPr/>
                    <a:lstStyle/>
                    <a:p>
                      <a:pPr algn="l">
                        <a:lnSpc>
                          <a:spcPts val="2100"/>
                        </a:lnSpc>
                        <a:defRPr/>
                      </a:pPr>
                      <a:r>
                        <a:rPr lang="en-US" sz="700">
                          <a:solidFill>
                            <a:schemeClr val="tx1"/>
                          </a:solidFill>
                          <a:sym typeface="Canva Sans"/>
                        </a:rPr>
                        <a:t>ACM Symposium on Parallel</a:t>
                      </a:r>
                      <a:endParaRPr lang="en-US" sz="400">
                        <a:solidFill>
                          <a:schemeClr val="tx1"/>
                        </a:solidFill>
                      </a:endParaRPr>
                    </a:p>
                    <a:p>
                      <a:pPr algn="l">
                        <a:lnSpc>
                          <a:spcPts val="2100"/>
                        </a:lnSpc>
                      </a:pPr>
                      <a:r>
                        <a:rPr lang="en-US" sz="700">
                          <a:solidFill>
                            <a:schemeClr val="tx1"/>
                          </a:solidFill>
                          <a:sym typeface="Canva Sans"/>
                        </a:rPr>
                        <a:t>  Algorithms</a:t>
                      </a:r>
                      <a:endParaRPr lang="en-US" sz="700">
                        <a:solidFill>
                          <a:schemeClr val="tx1"/>
                        </a:solidFill>
                        <a:latin typeface="Canva Sans"/>
                        <a:ea typeface="Canva Sans"/>
                        <a:cs typeface="Canva Sans"/>
                        <a:sym typeface="Canva Sans"/>
                      </a:endParaRPr>
                    </a:p>
                  </a:txBody>
                  <a:tcPr marL="114300" marR="114300" marT="114300" marB="114300" anchor="ctr"/>
                </a:tc>
                <a:tc>
                  <a:txBody>
                    <a:bodyPr/>
                    <a:lstStyle/>
                    <a:p>
                      <a:pPr algn="l">
                        <a:lnSpc>
                          <a:spcPts val="2100"/>
                        </a:lnSpc>
                        <a:defRPr/>
                      </a:pPr>
                      <a:r>
                        <a:rPr lang="en-US" sz="700" dirty="0">
                          <a:solidFill>
                            <a:schemeClr val="tx1"/>
                          </a:solidFill>
                          <a:sym typeface="Canva Sans"/>
                        </a:rPr>
                        <a:t>Developed a simple and</a:t>
                      </a:r>
                      <a:endParaRPr lang="en-US" sz="400" dirty="0">
                        <a:solidFill>
                          <a:schemeClr val="tx1"/>
                        </a:solidFill>
                      </a:endParaRPr>
                    </a:p>
                    <a:p>
                      <a:pPr algn="l">
                        <a:lnSpc>
                          <a:spcPts val="2100"/>
                        </a:lnSpc>
                      </a:pPr>
                      <a:r>
                        <a:rPr lang="en-US" sz="700" dirty="0">
                          <a:solidFill>
                            <a:schemeClr val="tx1"/>
                          </a:solidFill>
                          <a:sym typeface="Canva Sans"/>
                        </a:rPr>
                        <a:t>  efficient load balancing scheme for parallel machines.</a:t>
                      </a:r>
                      <a:endParaRPr lang="en-US" sz="700" dirty="0">
                        <a:solidFill>
                          <a:schemeClr val="tx1"/>
                        </a:solidFill>
                        <a:latin typeface="Canva Sans"/>
                        <a:ea typeface="Canva Sans"/>
                        <a:cs typeface="Canva Sans"/>
                        <a:sym typeface="Canva Sans"/>
                      </a:endParaRPr>
                    </a:p>
                  </a:txBody>
                  <a:tcPr marL="114300" marR="114300" marT="114300" marB="11430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75712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a:extLst>
            <a:ext uri="{FF2B5EF4-FFF2-40B4-BE49-F238E27FC236}">
              <a16:creationId xmlns:a16="http://schemas.microsoft.com/office/drawing/2014/main" id="{6402274E-60AE-3787-543D-DE6B3C6E98BD}"/>
            </a:ext>
          </a:extLst>
        </p:cNvPr>
        <p:cNvGrpSpPr/>
        <p:nvPr/>
      </p:nvGrpSpPr>
      <p:grpSpPr>
        <a:xfrm>
          <a:off x="0" y="0"/>
          <a:ext cx="0" cy="0"/>
          <a:chOff x="0" y="0"/>
          <a:chExt cx="0" cy="0"/>
        </a:xfrm>
      </p:grpSpPr>
      <p:sp>
        <p:nvSpPr>
          <p:cNvPr id="163" name="Google Shape;163;p32">
            <a:extLst>
              <a:ext uri="{FF2B5EF4-FFF2-40B4-BE49-F238E27FC236}">
                <a16:creationId xmlns:a16="http://schemas.microsoft.com/office/drawing/2014/main" id="{245CCE13-9976-8BE4-16FC-9425277D0FDB}"/>
              </a:ext>
            </a:extLst>
          </p:cNvPr>
          <p:cNvSpPr/>
          <p:nvPr/>
        </p:nvSpPr>
        <p:spPr>
          <a:xfrm>
            <a:off x="641397" y="317875"/>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32">
            <a:extLst>
              <a:ext uri="{FF2B5EF4-FFF2-40B4-BE49-F238E27FC236}">
                <a16:creationId xmlns:a16="http://schemas.microsoft.com/office/drawing/2014/main" id="{FC24071C-1AC6-A583-8BD9-D7B14ECF390F}"/>
              </a:ext>
            </a:extLst>
          </p:cNvPr>
          <p:cNvGrpSpPr/>
          <p:nvPr/>
        </p:nvGrpSpPr>
        <p:grpSpPr>
          <a:xfrm>
            <a:off x="405287" y="560275"/>
            <a:ext cx="236109" cy="1130750"/>
            <a:chOff x="5816799" y="2092375"/>
            <a:chExt cx="236109" cy="1130750"/>
          </a:xfrm>
        </p:grpSpPr>
        <p:sp>
          <p:nvSpPr>
            <p:cNvPr id="166" name="Google Shape;166;p32">
              <a:extLst>
                <a:ext uri="{FF2B5EF4-FFF2-40B4-BE49-F238E27FC236}">
                  <a16:creationId xmlns:a16="http://schemas.microsoft.com/office/drawing/2014/main" id="{9CD2F829-05B9-9A33-AA9A-6295C421BD74}"/>
                </a:ext>
              </a:extLst>
            </p:cNvPr>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 name="Google Shape;167;p32">
              <a:extLst>
                <a:ext uri="{FF2B5EF4-FFF2-40B4-BE49-F238E27FC236}">
                  <a16:creationId xmlns:a16="http://schemas.microsoft.com/office/drawing/2014/main" id="{ADCA8BBA-7B1C-F480-2C13-1F3AA9091FD7}"/>
                </a:ext>
              </a:extLst>
            </p:cNvPr>
            <p:cNvCxnSpPr>
              <a:stCxn id="166" idx="2"/>
              <a:endCxn id="163" idx="1"/>
            </p:cNvCxnSpPr>
            <p:nvPr/>
          </p:nvCxnSpPr>
          <p:spPr>
            <a:xfrm rot="10800000" flipH="1">
              <a:off x="5816799" y="2092375"/>
              <a:ext cx="236109" cy="1095800"/>
            </a:xfrm>
            <a:prstGeom prst="bentConnector3">
              <a:avLst>
                <a:gd name="adj1" fmla="val -96820"/>
              </a:avLst>
            </a:prstGeom>
            <a:noFill/>
            <a:ln w="9525" cap="flat" cmpd="sng">
              <a:solidFill>
                <a:schemeClr val="lt1"/>
              </a:solidFill>
              <a:prstDash val="solid"/>
              <a:round/>
              <a:headEnd type="none" w="med" len="med"/>
              <a:tailEnd type="none" w="med" len="med"/>
            </a:ln>
          </p:spPr>
        </p:cxnSp>
      </p:grpSp>
      <p:grpSp>
        <p:nvGrpSpPr>
          <p:cNvPr id="168" name="Google Shape;168;p32">
            <a:extLst>
              <a:ext uri="{FF2B5EF4-FFF2-40B4-BE49-F238E27FC236}">
                <a16:creationId xmlns:a16="http://schemas.microsoft.com/office/drawing/2014/main" id="{48376B62-D2CD-65A7-8332-5B3ABCCC549A}"/>
              </a:ext>
            </a:extLst>
          </p:cNvPr>
          <p:cNvGrpSpPr/>
          <p:nvPr/>
        </p:nvGrpSpPr>
        <p:grpSpPr>
          <a:xfrm>
            <a:off x="8646756" y="539400"/>
            <a:ext cx="60293" cy="3815150"/>
            <a:chOff x="5816800" y="-592025"/>
            <a:chExt cx="105916" cy="3815150"/>
          </a:xfrm>
        </p:grpSpPr>
        <p:sp>
          <p:nvSpPr>
            <p:cNvPr id="169" name="Google Shape;169;p32">
              <a:extLst>
                <a:ext uri="{FF2B5EF4-FFF2-40B4-BE49-F238E27FC236}">
                  <a16:creationId xmlns:a16="http://schemas.microsoft.com/office/drawing/2014/main" id="{54D68C5F-F363-7963-AF89-2827C77A3CCE}"/>
                </a:ext>
              </a:extLst>
            </p:cNvPr>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 name="Google Shape;170;p32">
              <a:extLst>
                <a:ext uri="{FF2B5EF4-FFF2-40B4-BE49-F238E27FC236}">
                  <a16:creationId xmlns:a16="http://schemas.microsoft.com/office/drawing/2014/main" id="{65F6FF60-6780-02CA-C432-D2982E33D9E2}"/>
                </a:ext>
              </a:extLst>
            </p:cNvPr>
            <p:cNvCxnSpPr>
              <a:stCxn id="169" idx="2"/>
              <a:endCxn id="163" idx="3"/>
            </p:cNvCxnSpPr>
            <p:nvPr/>
          </p:nvCxnSpPr>
          <p:spPr>
            <a:xfrm flipH="1" flipV="1">
              <a:off x="5816800" y="-592025"/>
              <a:ext cx="105916" cy="3780200"/>
            </a:xfrm>
            <a:prstGeom prst="bentConnector3">
              <a:avLst>
                <a:gd name="adj1" fmla="val -215831"/>
              </a:avLst>
            </a:prstGeom>
            <a:noFill/>
            <a:ln w="9525" cap="flat" cmpd="sng">
              <a:solidFill>
                <a:schemeClr val="lt1"/>
              </a:solidFill>
              <a:prstDash val="solid"/>
              <a:round/>
              <a:headEnd type="none" w="med" len="med"/>
              <a:tailEnd type="none" w="med" len="med"/>
            </a:ln>
          </p:spPr>
        </p:cxnSp>
      </p:grpSp>
      <p:sp>
        <p:nvSpPr>
          <p:cNvPr id="171" name="Google Shape;171;p32">
            <a:extLst>
              <a:ext uri="{FF2B5EF4-FFF2-40B4-BE49-F238E27FC236}">
                <a16:creationId xmlns:a16="http://schemas.microsoft.com/office/drawing/2014/main" id="{01DC7C03-A0BA-E90F-17CD-8B2153F81218}"/>
              </a:ext>
            </a:extLst>
          </p:cNvPr>
          <p:cNvSpPr txBox="1">
            <a:spLocks noGrp="1"/>
          </p:cNvSpPr>
          <p:nvPr>
            <p:ph type="title"/>
          </p:nvPr>
        </p:nvSpPr>
        <p:spPr>
          <a:xfrm>
            <a:off x="785097" y="2739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CONCLUSION</a:t>
            </a:r>
            <a:br>
              <a:rPr lang="en-IN" dirty="0"/>
            </a:br>
            <a:br>
              <a:rPr lang="en-IN" dirty="0"/>
            </a:br>
            <a:br>
              <a:rPr lang="en-IN" dirty="0"/>
            </a:br>
            <a:br>
              <a:rPr lang="en-IN" dirty="0"/>
            </a:br>
            <a:br>
              <a:rPr lang="en-IN" dirty="0"/>
            </a:br>
            <a:br>
              <a:rPr lang="en-IN" dirty="0"/>
            </a:br>
            <a:endParaRPr lang="en-IN" dirty="0"/>
          </a:p>
        </p:txBody>
      </p:sp>
      <p:sp>
        <p:nvSpPr>
          <p:cNvPr id="3" name="Rectangle 3">
            <a:extLst>
              <a:ext uri="{FF2B5EF4-FFF2-40B4-BE49-F238E27FC236}">
                <a16:creationId xmlns:a16="http://schemas.microsoft.com/office/drawing/2014/main" id="{A5135FD7-9C43-F17E-D5E3-74646448FF61}"/>
              </a:ext>
            </a:extLst>
          </p:cNvPr>
          <p:cNvSpPr>
            <a:spLocks noChangeArrowheads="1"/>
          </p:cNvSpPr>
          <p:nvPr/>
        </p:nvSpPr>
        <p:spPr bwMode="auto">
          <a:xfrm>
            <a:off x="601606" y="1275295"/>
            <a:ext cx="804515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350" dirty="0">
                <a:solidFill>
                  <a:schemeClr val="bg2"/>
                </a:solidFill>
              </a:rPr>
              <a:t>Static vs. Dynamic Trade-off: </a:t>
            </a:r>
            <a:r>
              <a:rPr lang="en-US" sz="1350" dirty="0">
                <a:solidFill>
                  <a:schemeClr val="bg1"/>
                </a:solidFill>
              </a:rPr>
              <a:t>Static load balancing provides predictability and stability but lacks flexibility, whereas dynamic load balancing is more adaptive to changing workloads but introduces overhead.</a:t>
            </a:r>
          </a:p>
          <a:p>
            <a:endParaRPr lang="en-US" sz="1350" dirty="0">
              <a:solidFill>
                <a:schemeClr val="bg1"/>
              </a:solidFill>
            </a:endParaRPr>
          </a:p>
          <a:p>
            <a:r>
              <a:rPr lang="en-US" sz="1350" dirty="0">
                <a:solidFill>
                  <a:schemeClr val="bg2"/>
                </a:solidFill>
              </a:rPr>
              <a:t>Efficiency Based on Use Case: </a:t>
            </a:r>
            <a:r>
              <a:rPr lang="en-US" sz="1350" dirty="0">
                <a:solidFill>
                  <a:schemeClr val="bg1"/>
                </a:solidFill>
              </a:rPr>
              <a:t>Static algorithms are ideal for systems with predictable workloads, while dynamic algorithms perform better in environments with varying or unpredictable loads.</a:t>
            </a:r>
          </a:p>
          <a:p>
            <a:endParaRPr lang="en-US" sz="1350" dirty="0">
              <a:solidFill>
                <a:schemeClr val="bg1"/>
              </a:solidFill>
            </a:endParaRPr>
          </a:p>
          <a:p>
            <a:r>
              <a:rPr lang="en-US" sz="1350" dirty="0">
                <a:solidFill>
                  <a:schemeClr val="bg2"/>
                </a:solidFill>
              </a:rPr>
              <a:t>Resource Utilization: </a:t>
            </a:r>
            <a:r>
              <a:rPr lang="en-US" sz="1350" dirty="0">
                <a:solidFill>
                  <a:schemeClr val="bg1"/>
                </a:solidFill>
              </a:rPr>
              <a:t>Dynamic algorithms generally ensure better resource utilization by adjusting tasks in real-time, preventing idle processors and improving system efficiency.</a:t>
            </a:r>
          </a:p>
          <a:p>
            <a:endParaRPr lang="en-US" sz="1350" dirty="0">
              <a:solidFill>
                <a:schemeClr val="bg1"/>
              </a:solidFill>
            </a:endParaRPr>
          </a:p>
          <a:p>
            <a:r>
              <a:rPr lang="en-US" sz="1350" dirty="0">
                <a:solidFill>
                  <a:schemeClr val="bg2"/>
                </a:solidFill>
              </a:rPr>
              <a:t>Scalability Challenges: </a:t>
            </a:r>
            <a:r>
              <a:rPr lang="en-US" sz="1350" dirty="0">
                <a:solidFill>
                  <a:schemeClr val="bg1"/>
                </a:solidFill>
              </a:rPr>
              <a:t>Centralized static algorithms can face bottlenecks, while dynamic approaches, though scalable, may increase communication overhead in large distributed systems.</a:t>
            </a:r>
          </a:p>
          <a:p>
            <a:endParaRPr lang="en-US" sz="1350" dirty="0">
              <a:solidFill>
                <a:schemeClr val="bg1"/>
              </a:solidFill>
            </a:endParaRPr>
          </a:p>
          <a:p>
            <a:r>
              <a:rPr lang="en-US" sz="1350" dirty="0">
                <a:solidFill>
                  <a:schemeClr val="bg2"/>
                </a:solidFill>
              </a:rPr>
              <a:t>Future Outlook: </a:t>
            </a:r>
            <a:r>
              <a:rPr lang="en-US" sz="1350" dirty="0">
                <a:solidFill>
                  <a:schemeClr val="bg1"/>
                </a:solidFill>
              </a:rPr>
              <a:t>A hybrid approach, combining the strengths of both static and dynamic methods, could offer improved performance, adaptability, and resource optimization in distributed systems.</a:t>
            </a:r>
          </a:p>
          <a:p>
            <a:r>
              <a:rPr lang="en-US" sz="1350" dirty="0">
                <a:solidFill>
                  <a:schemeClr val="bg1"/>
                </a:solidFill>
              </a:rPr>
              <a:t>.</a:t>
            </a:r>
            <a:endParaRPr lang="en-IN" sz="1350" dirty="0">
              <a:solidFill>
                <a:schemeClr val="bg1"/>
              </a:solidFill>
            </a:endParaRPr>
          </a:p>
        </p:txBody>
      </p:sp>
    </p:spTree>
    <p:extLst>
      <p:ext uri="{BB962C8B-B14F-4D97-AF65-F5344CB8AC3E}">
        <p14:creationId xmlns:p14="http://schemas.microsoft.com/office/powerpoint/2010/main" val="2337831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a:extLst>
            <a:ext uri="{FF2B5EF4-FFF2-40B4-BE49-F238E27FC236}">
              <a16:creationId xmlns:a16="http://schemas.microsoft.com/office/drawing/2014/main" id="{F9307EA3-E29D-65AB-A9A0-BF207031A01F}"/>
            </a:ext>
          </a:extLst>
        </p:cNvPr>
        <p:cNvGrpSpPr/>
        <p:nvPr/>
      </p:nvGrpSpPr>
      <p:grpSpPr>
        <a:xfrm>
          <a:off x="0" y="0"/>
          <a:ext cx="0" cy="0"/>
          <a:chOff x="0" y="0"/>
          <a:chExt cx="0" cy="0"/>
        </a:xfrm>
      </p:grpSpPr>
      <p:sp>
        <p:nvSpPr>
          <p:cNvPr id="163" name="Google Shape;163;p32">
            <a:extLst>
              <a:ext uri="{FF2B5EF4-FFF2-40B4-BE49-F238E27FC236}">
                <a16:creationId xmlns:a16="http://schemas.microsoft.com/office/drawing/2014/main" id="{4B32A05C-3093-3A65-64A6-A606468A013E}"/>
              </a:ext>
            </a:extLst>
          </p:cNvPr>
          <p:cNvSpPr/>
          <p:nvPr/>
        </p:nvSpPr>
        <p:spPr>
          <a:xfrm>
            <a:off x="641397" y="317875"/>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32">
            <a:extLst>
              <a:ext uri="{FF2B5EF4-FFF2-40B4-BE49-F238E27FC236}">
                <a16:creationId xmlns:a16="http://schemas.microsoft.com/office/drawing/2014/main" id="{E5B80CC7-6C3B-DE90-F684-32DC603937F9}"/>
              </a:ext>
            </a:extLst>
          </p:cNvPr>
          <p:cNvGrpSpPr/>
          <p:nvPr/>
        </p:nvGrpSpPr>
        <p:grpSpPr>
          <a:xfrm>
            <a:off x="405287" y="560275"/>
            <a:ext cx="236109" cy="1130750"/>
            <a:chOff x="5816799" y="2092375"/>
            <a:chExt cx="236109" cy="1130750"/>
          </a:xfrm>
        </p:grpSpPr>
        <p:sp>
          <p:nvSpPr>
            <p:cNvPr id="166" name="Google Shape;166;p32">
              <a:extLst>
                <a:ext uri="{FF2B5EF4-FFF2-40B4-BE49-F238E27FC236}">
                  <a16:creationId xmlns:a16="http://schemas.microsoft.com/office/drawing/2014/main" id="{DF8BA40E-8F73-5314-A369-DF3D61346FF2}"/>
                </a:ext>
              </a:extLst>
            </p:cNvPr>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 name="Google Shape;167;p32">
              <a:extLst>
                <a:ext uri="{FF2B5EF4-FFF2-40B4-BE49-F238E27FC236}">
                  <a16:creationId xmlns:a16="http://schemas.microsoft.com/office/drawing/2014/main" id="{B4BF09B6-013C-30C9-EE35-02BA66022375}"/>
                </a:ext>
              </a:extLst>
            </p:cNvPr>
            <p:cNvCxnSpPr>
              <a:stCxn id="166" idx="2"/>
              <a:endCxn id="163" idx="1"/>
            </p:cNvCxnSpPr>
            <p:nvPr/>
          </p:nvCxnSpPr>
          <p:spPr>
            <a:xfrm rot="10800000" flipH="1">
              <a:off x="5816799" y="2092375"/>
              <a:ext cx="236109" cy="1095800"/>
            </a:xfrm>
            <a:prstGeom prst="bentConnector3">
              <a:avLst>
                <a:gd name="adj1" fmla="val -96820"/>
              </a:avLst>
            </a:prstGeom>
            <a:noFill/>
            <a:ln w="9525" cap="flat" cmpd="sng">
              <a:solidFill>
                <a:schemeClr val="lt1"/>
              </a:solidFill>
              <a:prstDash val="solid"/>
              <a:round/>
              <a:headEnd type="none" w="med" len="med"/>
              <a:tailEnd type="none" w="med" len="med"/>
            </a:ln>
          </p:spPr>
        </p:cxnSp>
      </p:grpSp>
      <p:grpSp>
        <p:nvGrpSpPr>
          <p:cNvPr id="168" name="Google Shape;168;p32">
            <a:extLst>
              <a:ext uri="{FF2B5EF4-FFF2-40B4-BE49-F238E27FC236}">
                <a16:creationId xmlns:a16="http://schemas.microsoft.com/office/drawing/2014/main" id="{6C060051-BE94-968F-51B9-C7BA6492ED9A}"/>
              </a:ext>
            </a:extLst>
          </p:cNvPr>
          <p:cNvGrpSpPr/>
          <p:nvPr/>
        </p:nvGrpSpPr>
        <p:grpSpPr>
          <a:xfrm>
            <a:off x="8646756" y="539400"/>
            <a:ext cx="60293" cy="3815150"/>
            <a:chOff x="5816800" y="-592025"/>
            <a:chExt cx="105916" cy="3815150"/>
          </a:xfrm>
        </p:grpSpPr>
        <p:sp>
          <p:nvSpPr>
            <p:cNvPr id="169" name="Google Shape;169;p32">
              <a:extLst>
                <a:ext uri="{FF2B5EF4-FFF2-40B4-BE49-F238E27FC236}">
                  <a16:creationId xmlns:a16="http://schemas.microsoft.com/office/drawing/2014/main" id="{A5350012-F9F9-CA99-05C0-D1B2B1B5181A}"/>
                </a:ext>
              </a:extLst>
            </p:cNvPr>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 name="Google Shape;170;p32">
              <a:extLst>
                <a:ext uri="{FF2B5EF4-FFF2-40B4-BE49-F238E27FC236}">
                  <a16:creationId xmlns:a16="http://schemas.microsoft.com/office/drawing/2014/main" id="{74FE3939-17FC-5376-0008-9C7C622894F5}"/>
                </a:ext>
              </a:extLst>
            </p:cNvPr>
            <p:cNvCxnSpPr>
              <a:stCxn id="169" idx="2"/>
              <a:endCxn id="163" idx="3"/>
            </p:cNvCxnSpPr>
            <p:nvPr/>
          </p:nvCxnSpPr>
          <p:spPr>
            <a:xfrm flipH="1" flipV="1">
              <a:off x="5816800" y="-592025"/>
              <a:ext cx="105916" cy="3780200"/>
            </a:xfrm>
            <a:prstGeom prst="bentConnector3">
              <a:avLst>
                <a:gd name="adj1" fmla="val -215831"/>
              </a:avLst>
            </a:prstGeom>
            <a:noFill/>
            <a:ln w="9525" cap="flat" cmpd="sng">
              <a:solidFill>
                <a:schemeClr val="lt1"/>
              </a:solidFill>
              <a:prstDash val="solid"/>
              <a:round/>
              <a:headEnd type="none" w="med" len="med"/>
              <a:tailEnd type="none" w="med" len="med"/>
            </a:ln>
          </p:spPr>
        </p:cxnSp>
      </p:grpSp>
      <p:sp>
        <p:nvSpPr>
          <p:cNvPr id="171" name="Google Shape;171;p32">
            <a:extLst>
              <a:ext uri="{FF2B5EF4-FFF2-40B4-BE49-F238E27FC236}">
                <a16:creationId xmlns:a16="http://schemas.microsoft.com/office/drawing/2014/main" id="{80A9DA3F-F791-4B42-EB5B-C637878CC42C}"/>
              </a:ext>
            </a:extLst>
          </p:cNvPr>
          <p:cNvSpPr txBox="1">
            <a:spLocks noGrp="1"/>
          </p:cNvSpPr>
          <p:nvPr>
            <p:ph type="title"/>
          </p:nvPr>
        </p:nvSpPr>
        <p:spPr>
          <a:xfrm>
            <a:off x="785097" y="2739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REFERENCES</a:t>
            </a:r>
            <a:br>
              <a:rPr lang="en-IN" dirty="0"/>
            </a:br>
            <a:br>
              <a:rPr lang="en-IN" dirty="0"/>
            </a:br>
            <a:br>
              <a:rPr lang="en-IN" dirty="0"/>
            </a:br>
            <a:br>
              <a:rPr lang="en-IN" dirty="0"/>
            </a:br>
            <a:br>
              <a:rPr lang="en-IN" dirty="0"/>
            </a:br>
            <a:br>
              <a:rPr lang="en-IN" dirty="0"/>
            </a:br>
            <a:br>
              <a:rPr lang="en-IN" dirty="0"/>
            </a:br>
            <a:endParaRPr lang="en-IN" dirty="0"/>
          </a:p>
        </p:txBody>
      </p:sp>
      <p:sp>
        <p:nvSpPr>
          <p:cNvPr id="3" name="Rectangle 3">
            <a:extLst>
              <a:ext uri="{FF2B5EF4-FFF2-40B4-BE49-F238E27FC236}">
                <a16:creationId xmlns:a16="http://schemas.microsoft.com/office/drawing/2014/main" id="{360AADDB-60AF-0AAD-0073-09949ED1447B}"/>
              </a:ext>
            </a:extLst>
          </p:cNvPr>
          <p:cNvSpPr>
            <a:spLocks noChangeArrowheads="1"/>
          </p:cNvSpPr>
          <p:nvPr/>
        </p:nvSpPr>
        <p:spPr bwMode="auto">
          <a:xfrm>
            <a:off x="523341" y="1047262"/>
            <a:ext cx="835375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200" dirty="0">
                <a:solidFill>
                  <a:schemeClr val="bg1"/>
                </a:solidFill>
              </a:rPr>
              <a:t>Zhong Xu, Rong Huang, "Performance Study of Load Balancing Algorithms in Distributed Web Server Systems," CS213 Parallel and Distributed Processing Project Report, 2000.</a:t>
            </a:r>
          </a:p>
          <a:p>
            <a:endParaRPr lang="en-US" sz="1200" dirty="0">
              <a:solidFill>
                <a:schemeClr val="bg1"/>
              </a:solidFill>
            </a:endParaRPr>
          </a:p>
          <a:p>
            <a:r>
              <a:rPr lang="en-US" sz="1200" dirty="0">
                <a:solidFill>
                  <a:schemeClr val="bg1"/>
                </a:solidFill>
              </a:rPr>
              <a:t>William </a:t>
            </a:r>
            <a:r>
              <a:rPr lang="en-US" sz="1200" dirty="0" err="1">
                <a:solidFill>
                  <a:schemeClr val="bg1"/>
                </a:solidFill>
              </a:rPr>
              <a:t>Leinberger</a:t>
            </a:r>
            <a:r>
              <a:rPr lang="en-US" sz="1200" dirty="0">
                <a:solidFill>
                  <a:schemeClr val="bg1"/>
                </a:solidFill>
              </a:rPr>
              <a:t>, George </a:t>
            </a:r>
            <a:r>
              <a:rPr lang="en-US" sz="1200" dirty="0" err="1">
                <a:solidFill>
                  <a:schemeClr val="bg1"/>
                </a:solidFill>
              </a:rPr>
              <a:t>Karypis</a:t>
            </a:r>
            <a:r>
              <a:rPr lang="en-US" sz="1200" dirty="0">
                <a:solidFill>
                  <a:schemeClr val="bg1"/>
                </a:solidFill>
              </a:rPr>
              <a:t>, Vipin Kumar, "Load Balancing Across Near-Homogeneous Multi-Resource Servers," IEEE Conference, 2000.</a:t>
            </a:r>
          </a:p>
          <a:p>
            <a:endParaRPr lang="en-US" sz="1200" dirty="0">
              <a:solidFill>
                <a:schemeClr val="bg1"/>
              </a:solidFill>
            </a:endParaRPr>
          </a:p>
          <a:p>
            <a:r>
              <a:rPr lang="en-US" sz="1200" dirty="0">
                <a:solidFill>
                  <a:schemeClr val="bg1"/>
                </a:solidFill>
              </a:rPr>
              <a:t>M. Zaki, W. Li, and S. Parthasarathy, “Customized Dynamic Load Balancing for a Network of Workstations,” Journal of Parallel and Distributed Computing: Special Issue on Performance Evaluation, Scheduling, and Fault Tolerance, June 1997.</a:t>
            </a:r>
          </a:p>
          <a:p>
            <a:endParaRPr lang="en-US" sz="1200" dirty="0">
              <a:solidFill>
                <a:schemeClr val="bg1"/>
              </a:solidFill>
            </a:endParaRPr>
          </a:p>
          <a:p>
            <a:r>
              <a:rPr lang="en-US" sz="1200" dirty="0">
                <a:solidFill>
                  <a:schemeClr val="bg1"/>
                </a:solidFill>
              </a:rPr>
              <a:t>G. R. Andrews, D. P. Dobkin, and P. J. Downey, "Distributed allocation with pools of servers," in ACM SIGACT-SIGOPS Symposium on Principles of Distributed Computing, Aug. 1982, pp. 73-83.</a:t>
            </a:r>
          </a:p>
          <a:p>
            <a:endParaRPr lang="en-US" sz="1200" dirty="0">
              <a:solidFill>
                <a:schemeClr val="bg1"/>
              </a:solidFill>
            </a:endParaRPr>
          </a:p>
          <a:p>
            <a:r>
              <a:rPr lang="en-US" sz="1200" dirty="0">
                <a:solidFill>
                  <a:schemeClr val="bg1"/>
                </a:solidFill>
              </a:rPr>
              <a:t>S. Malik, “Dynamic Load Balancing in a Network of Workstations,” 95.515 Research Report, 19 November, 2000.</a:t>
            </a:r>
          </a:p>
          <a:p>
            <a:endParaRPr lang="en-US" sz="1200" dirty="0">
              <a:solidFill>
                <a:schemeClr val="bg1"/>
              </a:solidFill>
            </a:endParaRPr>
          </a:p>
          <a:p>
            <a:r>
              <a:rPr lang="en-US" sz="1200" dirty="0">
                <a:solidFill>
                  <a:schemeClr val="bg1"/>
                </a:solidFill>
              </a:rPr>
              <a:t>Derek L. Eager, Edward D. </a:t>
            </a:r>
            <a:r>
              <a:rPr lang="en-US" sz="1200" dirty="0" err="1">
                <a:solidFill>
                  <a:schemeClr val="bg1"/>
                </a:solidFill>
              </a:rPr>
              <a:t>Lazowska</a:t>
            </a:r>
            <a:r>
              <a:rPr lang="en-US" sz="1200" dirty="0">
                <a:solidFill>
                  <a:schemeClr val="bg1"/>
                </a:solidFill>
              </a:rPr>
              <a:t>, John </a:t>
            </a:r>
            <a:r>
              <a:rPr lang="en-US" sz="1200" dirty="0" err="1">
                <a:solidFill>
                  <a:schemeClr val="bg1"/>
                </a:solidFill>
              </a:rPr>
              <a:t>Zahorjan</a:t>
            </a:r>
            <a:r>
              <a:rPr lang="en-US" sz="1200" dirty="0">
                <a:solidFill>
                  <a:schemeClr val="bg1"/>
                </a:solidFill>
              </a:rPr>
              <a:t>, “Adaptive Load Sharing in Homogeneous Distributed Systems,” IEEE Transactions on Software Engineering, Vol. 12, No. 5, May 1986.</a:t>
            </a:r>
          </a:p>
          <a:p>
            <a:endParaRPr lang="en-US" sz="1200" dirty="0">
              <a:solidFill>
                <a:schemeClr val="bg1"/>
              </a:solidFill>
            </a:endParaRPr>
          </a:p>
          <a:p>
            <a:r>
              <a:rPr lang="en-US" sz="1200" dirty="0">
                <a:solidFill>
                  <a:schemeClr val="bg1"/>
                </a:solidFill>
              </a:rPr>
              <a:t>H.S. Stone, “Critical Load Factors in Two-Processor Distributed Systems,” IEEE Transactions on Software Engineering, Vol. 4, No. 3, May 1978.</a:t>
            </a:r>
          </a:p>
        </p:txBody>
      </p:sp>
    </p:spTree>
    <p:extLst>
      <p:ext uri="{BB962C8B-B14F-4D97-AF65-F5344CB8AC3E}">
        <p14:creationId xmlns:p14="http://schemas.microsoft.com/office/powerpoint/2010/main" val="3142086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32"/>
          <p:cNvGrpSpPr/>
          <p:nvPr/>
        </p:nvGrpSpPr>
        <p:grpSpPr>
          <a:xfrm>
            <a:off x="405288" y="860175"/>
            <a:ext cx="171000" cy="830850"/>
            <a:chOff x="5816800" y="2392275"/>
            <a:chExt cx="171000" cy="830850"/>
          </a:xfrm>
        </p:grpSpPr>
        <p:sp>
          <p:nvSpPr>
            <p:cNvPr id="166" name="Google Shape;166;p32"/>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 name="Google Shape;167;p32"/>
            <p:cNvCxnSpPr>
              <a:stCxn id="166" idx="2"/>
              <a:endCxn id="163" idx="1"/>
            </p:cNvCxnSpPr>
            <p:nvPr/>
          </p:nvCxnSpPr>
          <p:spPr>
            <a:xfrm rot="10800000" flipH="1">
              <a:off x="5816800" y="2392275"/>
              <a:ext cx="171000" cy="7959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168" name="Google Shape;168;p32"/>
          <p:cNvGrpSpPr/>
          <p:nvPr/>
        </p:nvGrpSpPr>
        <p:grpSpPr>
          <a:xfrm flipH="1">
            <a:off x="8567713" y="860175"/>
            <a:ext cx="171000" cy="3515250"/>
            <a:chOff x="5816800" y="-292125"/>
            <a:chExt cx="171000" cy="3515250"/>
          </a:xfrm>
        </p:grpSpPr>
        <p:sp>
          <p:nvSpPr>
            <p:cNvPr id="169" name="Google Shape;169;p32"/>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 name="Google Shape;170;p32"/>
            <p:cNvCxnSpPr>
              <a:stCxn id="169" idx="2"/>
              <a:endCxn id="163" idx="3"/>
            </p:cNvCxnSpPr>
            <p:nvPr/>
          </p:nvCxnSpPr>
          <p:spPr>
            <a:xfrm rot="10800000" flipH="1">
              <a:off x="5816800" y="-292125"/>
              <a:ext cx="171000" cy="3480300"/>
            </a:xfrm>
            <a:prstGeom prst="bentConnector3">
              <a:avLst>
                <a:gd name="adj1" fmla="val -139254"/>
              </a:avLst>
            </a:prstGeom>
            <a:noFill/>
            <a:ln w="9525" cap="flat" cmpd="sng">
              <a:solidFill>
                <a:schemeClr val="lt1"/>
              </a:solidFill>
              <a:prstDash val="solid"/>
              <a:round/>
              <a:headEnd type="none" w="med" len="med"/>
              <a:tailEnd type="none" w="med" len="med"/>
            </a:ln>
          </p:spPr>
        </p:cxnSp>
      </p:grpSp>
      <p:sp>
        <p:nvSpPr>
          <p:cNvPr id="171" name="Google Shape;171;p32"/>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 &amp; OBJECTIVES</a:t>
            </a:r>
            <a:endParaRPr dirty="0"/>
          </a:p>
        </p:txBody>
      </p:sp>
      <p:sp>
        <p:nvSpPr>
          <p:cNvPr id="2" name="TextBox 1">
            <a:extLst>
              <a:ext uri="{FF2B5EF4-FFF2-40B4-BE49-F238E27FC236}">
                <a16:creationId xmlns:a16="http://schemas.microsoft.com/office/drawing/2014/main" id="{D707075C-5A7E-E790-B5AB-4DED50506DA4}"/>
              </a:ext>
            </a:extLst>
          </p:cNvPr>
          <p:cNvSpPr txBox="1"/>
          <p:nvPr/>
        </p:nvSpPr>
        <p:spPr>
          <a:xfrm>
            <a:off x="475188" y="1478665"/>
            <a:ext cx="8330689" cy="3493264"/>
          </a:xfrm>
          <a:prstGeom prst="rect">
            <a:avLst/>
          </a:prstGeom>
          <a:noFill/>
        </p:spPr>
        <p:txBody>
          <a:bodyPr wrap="square">
            <a:spAutoFit/>
          </a:bodyPr>
          <a:lstStyle/>
          <a:p>
            <a:r>
              <a:rPr lang="en-US" sz="1700" b="1" dirty="0">
                <a:solidFill>
                  <a:schemeClr val="accent5"/>
                </a:solidFill>
              </a:rPr>
              <a:t>Problem Statement:</a:t>
            </a:r>
            <a:r>
              <a:rPr lang="en-US" sz="1700" dirty="0">
                <a:solidFill>
                  <a:schemeClr val="accent5"/>
                </a:solidFill>
              </a:rPr>
              <a:t> </a:t>
            </a:r>
            <a:r>
              <a:rPr lang="en-US" sz="1700" dirty="0">
                <a:solidFill>
                  <a:schemeClr val="bg1"/>
                </a:solidFill>
              </a:rPr>
              <a:t>The  challenge of effectively distributing incoming traffic across multiple servers in a distributed system to ensure optimal resource utilization, high availability, and minimal response times. Traditional approaches to load balancing often suffer from uneven load distribution, increased downtime, and inefficient resource allocation, which can lead to poor system performance and user experience.</a:t>
            </a:r>
          </a:p>
          <a:p>
            <a:endParaRPr lang="en-US" sz="1700" dirty="0">
              <a:solidFill>
                <a:schemeClr val="bg1"/>
              </a:solidFill>
            </a:endParaRPr>
          </a:p>
          <a:p>
            <a:r>
              <a:rPr lang="en-US" sz="1700" b="1" dirty="0">
                <a:solidFill>
                  <a:schemeClr val="accent5"/>
                </a:solidFill>
              </a:rPr>
              <a:t>Objective: </a:t>
            </a:r>
            <a:r>
              <a:rPr lang="en-US" sz="1700" dirty="0">
                <a:solidFill>
                  <a:schemeClr val="bg1"/>
                </a:solidFill>
              </a:rPr>
              <a:t>To design and implement a scalable and secure infrastructure using AWS services to achieve dynamic load balancing for distributed systems. This involves configuring a Virtual Private Cloud (VPC) with public subnets, setting up an Application Load Balancer (ALB) to distribute traffic across EC2 instances, and ensuring high availability, performance optimization, security, and cost efficiency through best practices and robust configurations.</a:t>
            </a:r>
            <a:endParaRPr lang="en-IN" sz="17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p:nvPr/>
        </p:nvSpPr>
        <p:spPr>
          <a:xfrm>
            <a:off x="4561475" y="30504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3"/>
          <p:cNvSpPr/>
          <p:nvPr/>
        </p:nvSpPr>
        <p:spPr>
          <a:xfrm>
            <a:off x="410700" y="30504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3"/>
          <p:cNvSpPr/>
          <p:nvPr/>
        </p:nvSpPr>
        <p:spPr>
          <a:xfrm>
            <a:off x="449506" y="773475"/>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3"/>
          <p:cNvSpPr/>
          <p:nvPr/>
        </p:nvSpPr>
        <p:spPr>
          <a:xfrm>
            <a:off x="4891175" y="34500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3"/>
          <p:cNvSpPr/>
          <p:nvPr/>
        </p:nvSpPr>
        <p:spPr>
          <a:xfrm>
            <a:off x="740325" y="34500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3"/>
          <p:cNvSpPr/>
          <p:nvPr/>
        </p:nvSpPr>
        <p:spPr>
          <a:xfrm>
            <a:off x="734324" y="1163564"/>
            <a:ext cx="963600" cy="956344"/>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3"/>
          <p:cNvSpPr/>
          <p:nvPr/>
        </p:nvSpPr>
        <p:spPr>
          <a:xfrm>
            <a:off x="596623" y="274471"/>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33"/>
          <p:cNvSpPr txBox="1">
            <a:spLocks noGrp="1"/>
          </p:cNvSpPr>
          <p:nvPr>
            <p:ph type="title" idx="2"/>
          </p:nvPr>
        </p:nvSpPr>
        <p:spPr>
          <a:xfrm>
            <a:off x="1754112" y="1072446"/>
            <a:ext cx="24636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a:t>
            </a:r>
            <a:endParaRPr dirty="0"/>
          </a:p>
        </p:txBody>
      </p:sp>
      <p:sp>
        <p:nvSpPr>
          <p:cNvPr id="189" name="Google Shape;189;p33"/>
          <p:cNvSpPr txBox="1">
            <a:spLocks noGrp="1"/>
          </p:cNvSpPr>
          <p:nvPr>
            <p:ph type="title" idx="5"/>
          </p:nvPr>
        </p:nvSpPr>
        <p:spPr>
          <a:xfrm>
            <a:off x="1802317" y="3568802"/>
            <a:ext cx="2559512"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Step By Step</a:t>
            </a:r>
            <a:br>
              <a:rPr lang="en" dirty="0"/>
            </a:br>
            <a:r>
              <a:rPr lang="en" dirty="0"/>
              <a:t>Implementaion</a:t>
            </a:r>
            <a:endParaRPr dirty="0"/>
          </a:p>
        </p:txBody>
      </p:sp>
      <p:sp>
        <p:nvSpPr>
          <p:cNvPr id="191" name="Google Shape;191;p33"/>
          <p:cNvSpPr txBox="1">
            <a:spLocks noGrp="1"/>
          </p:cNvSpPr>
          <p:nvPr>
            <p:ph type="title" idx="7"/>
          </p:nvPr>
        </p:nvSpPr>
        <p:spPr>
          <a:xfrm>
            <a:off x="5940175" y="3336103"/>
            <a:ext cx="24636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sp>
        <p:nvSpPr>
          <p:cNvPr id="193" name="Google Shape;193;p33"/>
          <p:cNvSpPr txBox="1">
            <a:spLocks noGrp="1"/>
          </p:cNvSpPr>
          <p:nvPr>
            <p:ph type="title" idx="9"/>
          </p:nvPr>
        </p:nvSpPr>
        <p:spPr>
          <a:xfrm>
            <a:off x="812794" y="1376800"/>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01</a:t>
            </a:r>
            <a:endParaRPr dirty="0">
              <a:solidFill>
                <a:schemeClr val="dk1"/>
              </a:solidFill>
            </a:endParaRPr>
          </a:p>
        </p:txBody>
      </p:sp>
      <p:sp>
        <p:nvSpPr>
          <p:cNvPr id="194" name="Google Shape;194;p33"/>
          <p:cNvSpPr txBox="1">
            <a:spLocks noGrp="1"/>
          </p:cNvSpPr>
          <p:nvPr>
            <p:ph type="title" idx="13"/>
          </p:nvPr>
        </p:nvSpPr>
        <p:spPr>
          <a:xfrm>
            <a:off x="819375" y="3568802"/>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02</a:t>
            </a:r>
            <a:endParaRPr>
              <a:solidFill>
                <a:schemeClr val="dk1"/>
              </a:solidFill>
            </a:endParaRPr>
          </a:p>
        </p:txBody>
      </p:sp>
      <p:sp>
        <p:nvSpPr>
          <p:cNvPr id="196" name="Google Shape;196;p33"/>
          <p:cNvSpPr txBox="1">
            <a:spLocks noGrp="1"/>
          </p:cNvSpPr>
          <p:nvPr>
            <p:ph type="title" idx="15"/>
          </p:nvPr>
        </p:nvSpPr>
        <p:spPr>
          <a:xfrm>
            <a:off x="4970225" y="3569825"/>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04</a:t>
            </a:r>
            <a:endParaRPr>
              <a:solidFill>
                <a:schemeClr val="dk1"/>
              </a:solidFill>
            </a:endParaRPr>
          </a:p>
        </p:txBody>
      </p:sp>
      <p:grpSp>
        <p:nvGrpSpPr>
          <p:cNvPr id="197" name="Google Shape;197;p33"/>
          <p:cNvGrpSpPr/>
          <p:nvPr/>
        </p:nvGrpSpPr>
        <p:grpSpPr>
          <a:xfrm>
            <a:off x="425513" y="516871"/>
            <a:ext cx="171110" cy="3617528"/>
            <a:chOff x="5816800" y="2348797"/>
            <a:chExt cx="171110" cy="3617528"/>
          </a:xfrm>
        </p:grpSpPr>
        <p:sp>
          <p:nvSpPr>
            <p:cNvPr id="198" name="Google Shape;198;p33"/>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 name="Google Shape;199;p33"/>
            <p:cNvCxnSpPr>
              <a:stCxn id="198" idx="2"/>
              <a:endCxn id="184" idx="1"/>
            </p:cNvCxnSpPr>
            <p:nvPr/>
          </p:nvCxnSpPr>
          <p:spPr>
            <a:xfrm rot="10800000" flipH="1">
              <a:off x="5816800" y="2348797"/>
              <a:ext cx="171110" cy="3582578"/>
            </a:xfrm>
            <a:prstGeom prst="bentConnector3">
              <a:avLst>
                <a:gd name="adj1" fmla="val -133598"/>
              </a:avLst>
            </a:prstGeom>
            <a:noFill/>
            <a:ln w="9525" cap="flat" cmpd="sng">
              <a:solidFill>
                <a:schemeClr val="lt1"/>
              </a:solidFill>
              <a:prstDash val="solid"/>
              <a:round/>
              <a:headEnd type="none" w="med" len="med"/>
              <a:tailEnd type="none" w="med" len="med"/>
            </a:ln>
          </p:spPr>
        </p:cxnSp>
      </p:grpSp>
      <p:grpSp>
        <p:nvGrpSpPr>
          <p:cNvPr id="200" name="Google Shape;200;p33"/>
          <p:cNvGrpSpPr/>
          <p:nvPr/>
        </p:nvGrpSpPr>
        <p:grpSpPr>
          <a:xfrm>
            <a:off x="8579463" y="481921"/>
            <a:ext cx="179490" cy="3582578"/>
            <a:chOff x="5707210" y="2462562"/>
            <a:chExt cx="179490" cy="3582578"/>
          </a:xfrm>
        </p:grpSpPr>
        <p:sp>
          <p:nvSpPr>
            <p:cNvPr id="201" name="Google Shape;201;p33"/>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 name="Google Shape;202;p33"/>
            <p:cNvCxnSpPr>
              <a:cxnSpLocks/>
            </p:cNvCxnSpPr>
            <p:nvPr/>
          </p:nvCxnSpPr>
          <p:spPr>
            <a:xfrm flipH="1" flipV="1">
              <a:off x="5707210" y="2462562"/>
              <a:ext cx="171000" cy="3582578"/>
            </a:xfrm>
            <a:prstGeom prst="bentConnector3">
              <a:avLst>
                <a:gd name="adj1" fmla="val -133684"/>
              </a:avLst>
            </a:prstGeom>
            <a:noFill/>
            <a:ln w="9525" cap="flat" cmpd="sng">
              <a:solidFill>
                <a:schemeClr val="lt1"/>
              </a:solidFill>
              <a:prstDash val="solid"/>
              <a:round/>
              <a:headEnd type="none" w="med" len="med"/>
              <a:tailEnd type="none" w="med" len="med"/>
            </a:ln>
          </p:spPr>
        </p:cxnSp>
      </p:grpSp>
      <p:grpSp>
        <p:nvGrpSpPr>
          <p:cNvPr id="206" name="Google Shape;206;p33"/>
          <p:cNvGrpSpPr/>
          <p:nvPr/>
        </p:nvGrpSpPr>
        <p:grpSpPr>
          <a:xfrm>
            <a:off x="965924" y="975033"/>
            <a:ext cx="1305900" cy="163050"/>
            <a:chOff x="4580800" y="3153225"/>
            <a:chExt cx="1305900" cy="163050"/>
          </a:xfrm>
        </p:grpSpPr>
        <p:sp>
          <p:nvSpPr>
            <p:cNvPr id="207" name="Google Shape;207;p33"/>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8" name="Google Shape;208;p33"/>
            <p:cNvCxnSpPr>
              <a:cxnSpLocks/>
              <a:stCxn id="207" idx="2"/>
            </p:cNvCxnSpPr>
            <p:nvPr/>
          </p:nvCxnSpPr>
          <p:spPr>
            <a:xfrm flipH="1">
              <a:off x="4580800" y="3188175"/>
              <a:ext cx="1236000" cy="128100"/>
            </a:xfrm>
            <a:prstGeom prst="bentConnector2">
              <a:avLst/>
            </a:prstGeom>
            <a:noFill/>
            <a:ln w="9525" cap="flat" cmpd="sng">
              <a:solidFill>
                <a:schemeClr val="lt1"/>
              </a:solidFill>
              <a:prstDash val="solid"/>
              <a:round/>
              <a:headEnd type="none" w="med" len="med"/>
              <a:tailEnd type="none" w="med" len="med"/>
            </a:ln>
          </p:spPr>
        </p:cxnSp>
      </p:grpSp>
      <p:grpSp>
        <p:nvGrpSpPr>
          <p:cNvPr id="209" name="Google Shape;209;p33"/>
          <p:cNvGrpSpPr/>
          <p:nvPr/>
        </p:nvGrpSpPr>
        <p:grpSpPr>
          <a:xfrm>
            <a:off x="1222156" y="3286950"/>
            <a:ext cx="1294800" cy="163050"/>
            <a:chOff x="4588669" y="3153225"/>
            <a:chExt cx="1294800" cy="163050"/>
          </a:xfrm>
        </p:grpSpPr>
        <p:sp>
          <p:nvSpPr>
            <p:cNvPr id="210" name="Google Shape;210;p33"/>
            <p:cNvSpPr/>
            <p:nvPr/>
          </p:nvSpPr>
          <p:spPr>
            <a:xfrm>
              <a:off x="5813569"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 name="Google Shape;211;p33"/>
            <p:cNvCxnSpPr>
              <a:stCxn id="210" idx="2"/>
              <a:endCxn id="182" idx="0"/>
            </p:cNvCxnSpPr>
            <p:nvPr/>
          </p:nvCxnSpPr>
          <p:spPr>
            <a:xfrm flipH="1">
              <a:off x="4588669" y="3188175"/>
              <a:ext cx="1224900" cy="128100"/>
            </a:xfrm>
            <a:prstGeom prst="bentConnector2">
              <a:avLst/>
            </a:prstGeom>
            <a:noFill/>
            <a:ln w="9525" cap="flat" cmpd="sng">
              <a:solidFill>
                <a:schemeClr val="lt1"/>
              </a:solidFill>
              <a:prstDash val="solid"/>
              <a:round/>
              <a:headEnd type="none" w="med" len="med"/>
              <a:tailEnd type="none" w="med" len="med"/>
            </a:ln>
          </p:spPr>
        </p:cxnSp>
      </p:grpSp>
      <p:grpSp>
        <p:nvGrpSpPr>
          <p:cNvPr id="212" name="Google Shape;212;p33"/>
          <p:cNvGrpSpPr/>
          <p:nvPr/>
        </p:nvGrpSpPr>
        <p:grpSpPr>
          <a:xfrm>
            <a:off x="5372863" y="3286950"/>
            <a:ext cx="1305900" cy="163050"/>
            <a:chOff x="4580800" y="3153225"/>
            <a:chExt cx="1305900" cy="163050"/>
          </a:xfrm>
        </p:grpSpPr>
        <p:sp>
          <p:nvSpPr>
            <p:cNvPr id="213" name="Google Shape;213;p33"/>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4" name="Google Shape;214;p33"/>
            <p:cNvCxnSpPr>
              <a:stCxn id="213" idx="2"/>
              <a:endCxn id="180" idx="0"/>
            </p:cNvCxnSpPr>
            <p:nvPr/>
          </p:nvCxnSpPr>
          <p:spPr>
            <a:xfrm flipH="1">
              <a:off x="4580800" y="3188175"/>
              <a:ext cx="1236000" cy="128100"/>
            </a:xfrm>
            <a:prstGeom prst="bentConnector2">
              <a:avLst/>
            </a:prstGeom>
            <a:noFill/>
            <a:ln w="9525" cap="flat" cmpd="sng">
              <a:solidFill>
                <a:schemeClr val="lt1"/>
              </a:solidFill>
              <a:prstDash val="solid"/>
              <a:round/>
              <a:headEnd type="none" w="med" len="med"/>
              <a:tailEnd type="none" w="med" len="med"/>
            </a:ln>
          </p:spPr>
        </p:cxnSp>
      </p:grpSp>
      <p:sp>
        <p:nvSpPr>
          <p:cNvPr id="215" name="Google Shape;215;p33"/>
          <p:cNvSpPr txBox="1">
            <a:spLocks noGrp="1"/>
          </p:cNvSpPr>
          <p:nvPr>
            <p:ph type="title"/>
          </p:nvPr>
        </p:nvSpPr>
        <p:spPr>
          <a:xfrm>
            <a:off x="740225" y="23957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OUTLINE</a:t>
            </a:r>
            <a:endParaRPr dirty="0">
              <a:solidFill>
                <a:schemeClr val="dk1"/>
              </a:solidFill>
            </a:endParaRPr>
          </a:p>
        </p:txBody>
      </p:sp>
      <p:sp>
        <p:nvSpPr>
          <p:cNvPr id="9" name="Google Shape;185;p33">
            <a:extLst>
              <a:ext uri="{FF2B5EF4-FFF2-40B4-BE49-F238E27FC236}">
                <a16:creationId xmlns:a16="http://schemas.microsoft.com/office/drawing/2014/main" id="{7F6C1B65-4C60-A5E2-4B01-4B7F1E8EA79B}"/>
              </a:ext>
            </a:extLst>
          </p:cNvPr>
          <p:cNvSpPr txBox="1">
            <a:spLocks/>
          </p:cNvSpPr>
          <p:nvPr/>
        </p:nvSpPr>
        <p:spPr>
          <a:xfrm>
            <a:off x="1776974" y="1392099"/>
            <a:ext cx="2575976"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500"/>
              <a:buFont typeface="Fugaz One"/>
              <a:buNone/>
              <a:defRPr sz="2500" b="0" i="0" u="none" strike="noStrike" cap="none">
                <a:solidFill>
                  <a:schemeClr val="lt1"/>
                </a:solidFill>
                <a:latin typeface="Fugaz One"/>
                <a:ea typeface="Fugaz One"/>
                <a:cs typeface="Fugaz One"/>
                <a:sym typeface="Fugaz One"/>
              </a:defRPr>
            </a:lvl1pPr>
            <a:lvl2pPr marR="0" lvl="1"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2pPr>
            <a:lvl3pPr marR="0" lvl="2"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3pPr>
            <a:lvl4pPr marR="0" lvl="3"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4pPr>
            <a:lvl5pPr marR="0" lvl="4"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5pPr>
            <a:lvl6pPr marR="0" lvl="5"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6pPr>
            <a:lvl7pPr marR="0" lvl="6"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7pPr>
            <a:lvl8pPr marR="0" lvl="7"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8pPr>
            <a:lvl9pPr marR="0" lvl="8"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9pPr>
          </a:lstStyle>
          <a:p>
            <a:r>
              <a:rPr lang="en-US" sz="2000" dirty="0"/>
              <a:t>Requirements</a:t>
            </a:r>
            <a:r>
              <a:rPr lang="en-IN" sz="2000" dirty="0"/>
              <a:t> </a:t>
            </a:r>
          </a:p>
        </p:txBody>
      </p:sp>
      <p:sp>
        <p:nvSpPr>
          <p:cNvPr id="10" name="Google Shape;185;p33">
            <a:extLst>
              <a:ext uri="{FF2B5EF4-FFF2-40B4-BE49-F238E27FC236}">
                <a16:creationId xmlns:a16="http://schemas.microsoft.com/office/drawing/2014/main" id="{99708365-923F-E7FE-E6FC-F50CFA470DE5}"/>
              </a:ext>
            </a:extLst>
          </p:cNvPr>
          <p:cNvSpPr txBox="1">
            <a:spLocks/>
          </p:cNvSpPr>
          <p:nvPr/>
        </p:nvSpPr>
        <p:spPr>
          <a:xfrm>
            <a:off x="1737795" y="1741096"/>
            <a:ext cx="3216113"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500"/>
              <a:buFont typeface="Fugaz One"/>
              <a:buNone/>
              <a:defRPr sz="2500" b="0" i="0" u="none" strike="noStrike" cap="none">
                <a:solidFill>
                  <a:schemeClr val="lt1"/>
                </a:solidFill>
                <a:latin typeface="Fugaz One"/>
                <a:ea typeface="Fugaz One"/>
                <a:cs typeface="Fugaz One"/>
                <a:sym typeface="Fugaz One"/>
              </a:defRPr>
            </a:lvl1pPr>
            <a:lvl2pPr marR="0" lvl="1"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2pPr>
            <a:lvl3pPr marR="0" lvl="2"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3pPr>
            <a:lvl4pPr marR="0" lvl="3"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4pPr>
            <a:lvl5pPr marR="0" lvl="4"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5pPr>
            <a:lvl6pPr marR="0" lvl="5"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6pPr>
            <a:lvl7pPr marR="0" lvl="6"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7pPr>
            <a:lvl8pPr marR="0" lvl="7"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8pPr>
            <a:lvl9pPr marR="0" lvl="8"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9pPr>
          </a:lstStyle>
          <a:p>
            <a:r>
              <a:rPr lang="en-US" sz="2000" dirty="0"/>
              <a:t>Architecture Design</a:t>
            </a:r>
            <a:r>
              <a:rPr lang="en-IN" sz="2000" dirty="0"/>
              <a:t> </a:t>
            </a:r>
          </a:p>
        </p:txBody>
      </p:sp>
      <p:grpSp>
        <p:nvGrpSpPr>
          <p:cNvPr id="14" name="Google Shape;206;p33">
            <a:extLst>
              <a:ext uri="{FF2B5EF4-FFF2-40B4-BE49-F238E27FC236}">
                <a16:creationId xmlns:a16="http://schemas.microsoft.com/office/drawing/2014/main" id="{EFC8C376-3F21-AEB2-7F7F-69AA052788AE}"/>
              </a:ext>
            </a:extLst>
          </p:cNvPr>
          <p:cNvGrpSpPr/>
          <p:nvPr/>
        </p:nvGrpSpPr>
        <p:grpSpPr>
          <a:xfrm>
            <a:off x="5079418" y="273527"/>
            <a:ext cx="1305900" cy="163050"/>
            <a:chOff x="4580800" y="3153225"/>
            <a:chExt cx="1305900" cy="163050"/>
          </a:xfrm>
        </p:grpSpPr>
        <p:sp>
          <p:nvSpPr>
            <p:cNvPr id="15" name="Google Shape;207;p33">
              <a:extLst>
                <a:ext uri="{FF2B5EF4-FFF2-40B4-BE49-F238E27FC236}">
                  <a16:creationId xmlns:a16="http://schemas.microsoft.com/office/drawing/2014/main" id="{0456AB9E-D2F9-FE84-6BF3-C867E5B82EC5}"/>
                </a:ext>
              </a:extLst>
            </p:cNvPr>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208;p33">
              <a:extLst>
                <a:ext uri="{FF2B5EF4-FFF2-40B4-BE49-F238E27FC236}">
                  <a16:creationId xmlns:a16="http://schemas.microsoft.com/office/drawing/2014/main" id="{2BD95598-5603-D107-F3CB-5F803FA2AEBB}"/>
                </a:ext>
              </a:extLst>
            </p:cNvPr>
            <p:cNvCxnSpPr>
              <a:stCxn id="15" idx="2"/>
            </p:cNvCxnSpPr>
            <p:nvPr/>
          </p:nvCxnSpPr>
          <p:spPr>
            <a:xfrm flipH="1">
              <a:off x="4580800" y="3188175"/>
              <a:ext cx="1236000" cy="128100"/>
            </a:xfrm>
            <a:prstGeom prst="bentConnector2">
              <a:avLst/>
            </a:prstGeom>
            <a:noFill/>
            <a:ln w="9525" cap="flat" cmpd="sng">
              <a:solidFill>
                <a:schemeClr val="lt1"/>
              </a:solidFill>
              <a:prstDash val="solid"/>
              <a:round/>
              <a:headEnd type="none" w="med" len="med"/>
              <a:tailEnd type="none" w="med" len="med"/>
            </a:ln>
          </p:spPr>
        </p:cxnSp>
      </p:grpSp>
      <p:sp>
        <p:nvSpPr>
          <p:cNvPr id="24" name="Google Shape;183;p33">
            <a:extLst>
              <a:ext uri="{FF2B5EF4-FFF2-40B4-BE49-F238E27FC236}">
                <a16:creationId xmlns:a16="http://schemas.microsoft.com/office/drawing/2014/main" id="{1EF80286-CCD2-8BDC-6A5F-86816852C681}"/>
              </a:ext>
            </a:extLst>
          </p:cNvPr>
          <p:cNvSpPr/>
          <p:nvPr/>
        </p:nvSpPr>
        <p:spPr>
          <a:xfrm>
            <a:off x="5164687" y="1186170"/>
            <a:ext cx="963600" cy="956344"/>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5;p33">
            <a:extLst>
              <a:ext uri="{FF2B5EF4-FFF2-40B4-BE49-F238E27FC236}">
                <a16:creationId xmlns:a16="http://schemas.microsoft.com/office/drawing/2014/main" id="{C9C289A0-AFFB-7540-CCDF-3340A5570C6E}"/>
              </a:ext>
            </a:extLst>
          </p:cNvPr>
          <p:cNvSpPr txBox="1">
            <a:spLocks/>
          </p:cNvSpPr>
          <p:nvPr/>
        </p:nvSpPr>
        <p:spPr>
          <a:xfrm>
            <a:off x="6184475" y="1095052"/>
            <a:ext cx="24636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500"/>
              <a:buFont typeface="Fugaz One"/>
              <a:buNone/>
              <a:defRPr sz="2500" b="0" i="0" u="none" strike="noStrike" cap="none">
                <a:solidFill>
                  <a:schemeClr val="lt1"/>
                </a:solidFill>
                <a:latin typeface="Fugaz One"/>
                <a:ea typeface="Fugaz One"/>
                <a:cs typeface="Fugaz One"/>
                <a:sym typeface="Fugaz One"/>
              </a:defRPr>
            </a:lvl1pPr>
            <a:lvl2pPr marR="0" lvl="1"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2pPr>
            <a:lvl3pPr marR="0" lvl="2"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3pPr>
            <a:lvl4pPr marR="0" lvl="3"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4pPr>
            <a:lvl5pPr marR="0" lvl="4"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5pPr>
            <a:lvl6pPr marR="0" lvl="5"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6pPr>
            <a:lvl7pPr marR="0" lvl="6"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7pPr>
            <a:lvl8pPr marR="0" lvl="7"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8pPr>
            <a:lvl9pPr marR="0" lvl="8"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9pPr>
          </a:lstStyle>
          <a:p>
            <a:r>
              <a:rPr lang="en-US" dirty="0"/>
              <a:t>A</a:t>
            </a:r>
            <a:r>
              <a:rPr lang="en-IN" dirty="0"/>
              <a:t>PPLICATIONS</a:t>
            </a:r>
          </a:p>
        </p:txBody>
      </p:sp>
      <p:sp>
        <p:nvSpPr>
          <p:cNvPr id="26" name="Google Shape;193;p33">
            <a:extLst>
              <a:ext uri="{FF2B5EF4-FFF2-40B4-BE49-F238E27FC236}">
                <a16:creationId xmlns:a16="http://schemas.microsoft.com/office/drawing/2014/main" id="{F5798380-17E8-46E4-C6F0-734B244839A5}"/>
              </a:ext>
            </a:extLst>
          </p:cNvPr>
          <p:cNvSpPr txBox="1">
            <a:spLocks/>
          </p:cNvSpPr>
          <p:nvPr/>
        </p:nvSpPr>
        <p:spPr>
          <a:xfrm>
            <a:off x="5243157" y="1399406"/>
            <a:ext cx="8055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Fugaz One"/>
              <a:buNone/>
              <a:defRPr sz="3600" b="0" i="0" u="none" strike="noStrike" cap="none">
                <a:solidFill>
                  <a:schemeClr val="lt1"/>
                </a:solidFill>
                <a:latin typeface="Fugaz One"/>
                <a:ea typeface="Fugaz One"/>
                <a:cs typeface="Fugaz One"/>
                <a:sym typeface="Fugaz One"/>
              </a:defRPr>
            </a:lvl1pPr>
            <a:lvl2pPr marR="0" lvl="1" algn="ctr" rtl="0">
              <a:lnSpc>
                <a:spcPct val="100000"/>
              </a:lnSpc>
              <a:spcBef>
                <a:spcPts val="0"/>
              </a:spcBef>
              <a:spcAft>
                <a:spcPts val="0"/>
              </a:spcAft>
              <a:buClr>
                <a:schemeClr val="lt1"/>
              </a:buClr>
              <a:buSzPts val="3600"/>
              <a:buFont typeface="Fugaz One"/>
              <a:buNone/>
              <a:defRPr sz="3600" b="0" i="0" u="none" strike="noStrike" cap="none">
                <a:solidFill>
                  <a:schemeClr val="lt1"/>
                </a:solidFill>
                <a:latin typeface="Fugaz One"/>
                <a:ea typeface="Fugaz One"/>
                <a:cs typeface="Fugaz One"/>
                <a:sym typeface="Fugaz One"/>
              </a:defRPr>
            </a:lvl2pPr>
            <a:lvl3pPr marR="0" lvl="2" algn="ctr" rtl="0">
              <a:lnSpc>
                <a:spcPct val="100000"/>
              </a:lnSpc>
              <a:spcBef>
                <a:spcPts val="0"/>
              </a:spcBef>
              <a:spcAft>
                <a:spcPts val="0"/>
              </a:spcAft>
              <a:buClr>
                <a:schemeClr val="lt1"/>
              </a:buClr>
              <a:buSzPts val="3600"/>
              <a:buFont typeface="Fugaz One"/>
              <a:buNone/>
              <a:defRPr sz="3600" b="0" i="0" u="none" strike="noStrike" cap="none">
                <a:solidFill>
                  <a:schemeClr val="lt1"/>
                </a:solidFill>
                <a:latin typeface="Fugaz One"/>
                <a:ea typeface="Fugaz One"/>
                <a:cs typeface="Fugaz One"/>
                <a:sym typeface="Fugaz One"/>
              </a:defRPr>
            </a:lvl3pPr>
            <a:lvl4pPr marR="0" lvl="3" algn="ctr" rtl="0">
              <a:lnSpc>
                <a:spcPct val="100000"/>
              </a:lnSpc>
              <a:spcBef>
                <a:spcPts val="0"/>
              </a:spcBef>
              <a:spcAft>
                <a:spcPts val="0"/>
              </a:spcAft>
              <a:buClr>
                <a:schemeClr val="lt1"/>
              </a:buClr>
              <a:buSzPts val="3600"/>
              <a:buFont typeface="Fugaz One"/>
              <a:buNone/>
              <a:defRPr sz="3600" b="0" i="0" u="none" strike="noStrike" cap="none">
                <a:solidFill>
                  <a:schemeClr val="lt1"/>
                </a:solidFill>
                <a:latin typeface="Fugaz One"/>
                <a:ea typeface="Fugaz One"/>
                <a:cs typeface="Fugaz One"/>
                <a:sym typeface="Fugaz One"/>
              </a:defRPr>
            </a:lvl4pPr>
            <a:lvl5pPr marR="0" lvl="4" algn="ctr" rtl="0">
              <a:lnSpc>
                <a:spcPct val="100000"/>
              </a:lnSpc>
              <a:spcBef>
                <a:spcPts val="0"/>
              </a:spcBef>
              <a:spcAft>
                <a:spcPts val="0"/>
              </a:spcAft>
              <a:buClr>
                <a:schemeClr val="lt1"/>
              </a:buClr>
              <a:buSzPts val="3600"/>
              <a:buFont typeface="Fugaz One"/>
              <a:buNone/>
              <a:defRPr sz="3600" b="0" i="0" u="none" strike="noStrike" cap="none">
                <a:solidFill>
                  <a:schemeClr val="lt1"/>
                </a:solidFill>
                <a:latin typeface="Fugaz One"/>
                <a:ea typeface="Fugaz One"/>
                <a:cs typeface="Fugaz One"/>
                <a:sym typeface="Fugaz One"/>
              </a:defRPr>
            </a:lvl5pPr>
            <a:lvl6pPr marR="0" lvl="5" algn="ctr" rtl="0">
              <a:lnSpc>
                <a:spcPct val="100000"/>
              </a:lnSpc>
              <a:spcBef>
                <a:spcPts val="0"/>
              </a:spcBef>
              <a:spcAft>
                <a:spcPts val="0"/>
              </a:spcAft>
              <a:buClr>
                <a:schemeClr val="lt1"/>
              </a:buClr>
              <a:buSzPts val="3600"/>
              <a:buFont typeface="Fugaz One"/>
              <a:buNone/>
              <a:defRPr sz="3600" b="0" i="0" u="none" strike="noStrike" cap="none">
                <a:solidFill>
                  <a:schemeClr val="lt1"/>
                </a:solidFill>
                <a:latin typeface="Fugaz One"/>
                <a:ea typeface="Fugaz One"/>
                <a:cs typeface="Fugaz One"/>
                <a:sym typeface="Fugaz One"/>
              </a:defRPr>
            </a:lvl6pPr>
            <a:lvl7pPr marR="0" lvl="6" algn="ctr" rtl="0">
              <a:lnSpc>
                <a:spcPct val="100000"/>
              </a:lnSpc>
              <a:spcBef>
                <a:spcPts val="0"/>
              </a:spcBef>
              <a:spcAft>
                <a:spcPts val="0"/>
              </a:spcAft>
              <a:buClr>
                <a:schemeClr val="lt1"/>
              </a:buClr>
              <a:buSzPts val="3600"/>
              <a:buFont typeface="Fugaz One"/>
              <a:buNone/>
              <a:defRPr sz="3600" b="0" i="0" u="none" strike="noStrike" cap="none">
                <a:solidFill>
                  <a:schemeClr val="lt1"/>
                </a:solidFill>
                <a:latin typeface="Fugaz One"/>
                <a:ea typeface="Fugaz One"/>
                <a:cs typeface="Fugaz One"/>
                <a:sym typeface="Fugaz One"/>
              </a:defRPr>
            </a:lvl7pPr>
            <a:lvl8pPr marR="0" lvl="7" algn="ctr" rtl="0">
              <a:lnSpc>
                <a:spcPct val="100000"/>
              </a:lnSpc>
              <a:spcBef>
                <a:spcPts val="0"/>
              </a:spcBef>
              <a:spcAft>
                <a:spcPts val="0"/>
              </a:spcAft>
              <a:buClr>
                <a:schemeClr val="lt1"/>
              </a:buClr>
              <a:buSzPts val="3600"/>
              <a:buFont typeface="Fugaz One"/>
              <a:buNone/>
              <a:defRPr sz="3600" b="0" i="0" u="none" strike="noStrike" cap="none">
                <a:solidFill>
                  <a:schemeClr val="lt1"/>
                </a:solidFill>
                <a:latin typeface="Fugaz One"/>
                <a:ea typeface="Fugaz One"/>
                <a:cs typeface="Fugaz One"/>
                <a:sym typeface="Fugaz One"/>
              </a:defRPr>
            </a:lvl8pPr>
            <a:lvl9pPr marR="0" lvl="8" algn="ctr" rtl="0">
              <a:lnSpc>
                <a:spcPct val="100000"/>
              </a:lnSpc>
              <a:spcBef>
                <a:spcPts val="0"/>
              </a:spcBef>
              <a:spcAft>
                <a:spcPts val="0"/>
              </a:spcAft>
              <a:buClr>
                <a:schemeClr val="lt1"/>
              </a:buClr>
              <a:buSzPts val="3600"/>
              <a:buFont typeface="Fugaz One"/>
              <a:buNone/>
              <a:defRPr sz="3600" b="0" i="0" u="none" strike="noStrike" cap="none">
                <a:solidFill>
                  <a:schemeClr val="lt1"/>
                </a:solidFill>
                <a:latin typeface="Fugaz One"/>
                <a:ea typeface="Fugaz One"/>
                <a:cs typeface="Fugaz One"/>
                <a:sym typeface="Fugaz One"/>
              </a:defRPr>
            </a:lvl9pPr>
          </a:lstStyle>
          <a:p>
            <a:r>
              <a:rPr lang="en">
                <a:solidFill>
                  <a:schemeClr val="dk1"/>
                </a:solidFill>
              </a:rPr>
              <a:t>01</a:t>
            </a:r>
            <a:endParaRPr lang="en" dirty="0">
              <a:solidFill>
                <a:schemeClr val="dk1"/>
              </a:solidFill>
            </a:endParaRPr>
          </a:p>
        </p:txBody>
      </p:sp>
      <p:grpSp>
        <p:nvGrpSpPr>
          <p:cNvPr id="27" name="Google Shape;206;p33">
            <a:extLst>
              <a:ext uri="{FF2B5EF4-FFF2-40B4-BE49-F238E27FC236}">
                <a16:creationId xmlns:a16="http://schemas.microsoft.com/office/drawing/2014/main" id="{D502D7EB-802C-FAA9-B509-7B429EF6C0E8}"/>
              </a:ext>
            </a:extLst>
          </p:cNvPr>
          <p:cNvGrpSpPr/>
          <p:nvPr/>
        </p:nvGrpSpPr>
        <p:grpSpPr>
          <a:xfrm>
            <a:off x="5396287" y="997639"/>
            <a:ext cx="1305900" cy="163050"/>
            <a:chOff x="4580800" y="3153225"/>
            <a:chExt cx="1305900" cy="163050"/>
          </a:xfrm>
        </p:grpSpPr>
        <p:sp>
          <p:nvSpPr>
            <p:cNvPr id="28" name="Google Shape;207;p33">
              <a:extLst>
                <a:ext uri="{FF2B5EF4-FFF2-40B4-BE49-F238E27FC236}">
                  <a16:creationId xmlns:a16="http://schemas.microsoft.com/office/drawing/2014/main" id="{4DB8C105-C2CA-E3B5-9637-87CF79336E22}"/>
                </a:ext>
              </a:extLst>
            </p:cNvPr>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08;p33">
              <a:extLst>
                <a:ext uri="{FF2B5EF4-FFF2-40B4-BE49-F238E27FC236}">
                  <a16:creationId xmlns:a16="http://schemas.microsoft.com/office/drawing/2014/main" id="{B8996994-8251-79B2-CC65-DACD83A73323}"/>
                </a:ext>
              </a:extLst>
            </p:cNvPr>
            <p:cNvCxnSpPr>
              <a:stCxn id="28" idx="2"/>
            </p:cNvCxnSpPr>
            <p:nvPr/>
          </p:nvCxnSpPr>
          <p:spPr>
            <a:xfrm flipH="1">
              <a:off x="4580800" y="3188175"/>
              <a:ext cx="1236000" cy="128100"/>
            </a:xfrm>
            <a:prstGeom prst="bentConnector2">
              <a:avLst/>
            </a:prstGeom>
            <a:noFill/>
            <a:ln w="9525" cap="flat" cmpd="sng">
              <a:solidFill>
                <a:schemeClr val="lt1"/>
              </a:solidFill>
              <a:prstDash val="solid"/>
              <a:round/>
              <a:headEnd type="none" w="med" len="med"/>
              <a:tailEnd type="none" w="med" len="med"/>
            </a:ln>
          </p:spPr>
        </p:cxnSp>
      </p:grpSp>
      <p:sp>
        <p:nvSpPr>
          <p:cNvPr id="30" name="Google Shape;185;p33">
            <a:extLst>
              <a:ext uri="{FF2B5EF4-FFF2-40B4-BE49-F238E27FC236}">
                <a16:creationId xmlns:a16="http://schemas.microsoft.com/office/drawing/2014/main" id="{10681A2B-0B45-D981-FBD7-2AF55D030010}"/>
              </a:ext>
            </a:extLst>
          </p:cNvPr>
          <p:cNvSpPr txBox="1">
            <a:spLocks/>
          </p:cNvSpPr>
          <p:nvPr/>
        </p:nvSpPr>
        <p:spPr>
          <a:xfrm>
            <a:off x="6207337" y="1414705"/>
            <a:ext cx="2575976"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500"/>
              <a:buFont typeface="Fugaz One"/>
              <a:buNone/>
              <a:defRPr sz="2500" b="0" i="0" u="none" strike="noStrike" cap="none">
                <a:solidFill>
                  <a:schemeClr val="lt1"/>
                </a:solidFill>
                <a:latin typeface="Fugaz One"/>
                <a:ea typeface="Fugaz One"/>
                <a:cs typeface="Fugaz One"/>
                <a:sym typeface="Fugaz One"/>
              </a:defRPr>
            </a:lvl1pPr>
            <a:lvl2pPr marR="0" lvl="1"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2pPr>
            <a:lvl3pPr marR="0" lvl="2"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3pPr>
            <a:lvl4pPr marR="0" lvl="3"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4pPr>
            <a:lvl5pPr marR="0" lvl="4"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5pPr>
            <a:lvl6pPr marR="0" lvl="5"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6pPr>
            <a:lvl7pPr marR="0" lvl="6"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7pPr>
            <a:lvl8pPr marR="0" lvl="7"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8pPr>
            <a:lvl9pPr marR="0" lvl="8"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9pPr>
          </a:lstStyle>
          <a:p>
            <a:r>
              <a:rPr lang="en-US" sz="2000" dirty="0"/>
              <a:t>&amp; USE CASES</a:t>
            </a:r>
            <a:r>
              <a:rPr lang="en-IN" sz="2000" dirty="0"/>
              <a:t> </a:t>
            </a:r>
          </a:p>
        </p:txBody>
      </p:sp>
      <p:sp>
        <p:nvSpPr>
          <p:cNvPr id="33" name="Google Shape;185;p33">
            <a:extLst>
              <a:ext uri="{FF2B5EF4-FFF2-40B4-BE49-F238E27FC236}">
                <a16:creationId xmlns:a16="http://schemas.microsoft.com/office/drawing/2014/main" id="{66C9964C-0447-7B0C-39A6-C8FCC65AF66E}"/>
              </a:ext>
            </a:extLst>
          </p:cNvPr>
          <p:cNvSpPr txBox="1">
            <a:spLocks/>
          </p:cNvSpPr>
          <p:nvPr/>
        </p:nvSpPr>
        <p:spPr>
          <a:xfrm>
            <a:off x="6184475" y="1692055"/>
            <a:ext cx="2575976"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500"/>
              <a:buFont typeface="Fugaz One"/>
              <a:buNone/>
              <a:defRPr sz="2500" b="0" i="0" u="none" strike="noStrike" cap="none">
                <a:solidFill>
                  <a:schemeClr val="lt1"/>
                </a:solidFill>
                <a:latin typeface="Fugaz One"/>
                <a:ea typeface="Fugaz One"/>
                <a:cs typeface="Fugaz One"/>
                <a:sym typeface="Fugaz One"/>
              </a:defRPr>
            </a:lvl1pPr>
            <a:lvl2pPr marR="0" lvl="1"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2pPr>
            <a:lvl3pPr marR="0" lvl="2"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3pPr>
            <a:lvl4pPr marR="0" lvl="3"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4pPr>
            <a:lvl5pPr marR="0" lvl="4"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5pPr>
            <a:lvl6pPr marR="0" lvl="5"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6pPr>
            <a:lvl7pPr marR="0" lvl="6"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7pPr>
            <a:lvl8pPr marR="0" lvl="7"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8pPr>
            <a:lvl9pPr marR="0" lvl="8"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9pPr>
          </a:lstStyle>
          <a:p>
            <a:r>
              <a:rPr lang="en-US" sz="2000" dirty="0"/>
              <a:t>Best Practices</a:t>
            </a:r>
            <a:r>
              <a:rPr lang="en-IN" sz="2000" dirty="0"/>
              <a:t> </a:t>
            </a:r>
          </a:p>
        </p:txBody>
      </p:sp>
      <p:sp>
        <p:nvSpPr>
          <p:cNvPr id="34" name="Google Shape;185;p33">
            <a:extLst>
              <a:ext uri="{FF2B5EF4-FFF2-40B4-BE49-F238E27FC236}">
                <a16:creationId xmlns:a16="http://schemas.microsoft.com/office/drawing/2014/main" id="{ED20BE48-B000-24E3-6713-7150D52A05BD}"/>
              </a:ext>
            </a:extLst>
          </p:cNvPr>
          <p:cNvSpPr txBox="1">
            <a:spLocks/>
          </p:cNvSpPr>
          <p:nvPr/>
        </p:nvSpPr>
        <p:spPr>
          <a:xfrm>
            <a:off x="5958120" y="3800649"/>
            <a:ext cx="2575976"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500"/>
              <a:buFont typeface="Fugaz One"/>
              <a:buNone/>
              <a:defRPr sz="2500" b="0" i="0" u="none" strike="noStrike" cap="none">
                <a:solidFill>
                  <a:schemeClr val="lt1"/>
                </a:solidFill>
                <a:latin typeface="Fugaz One"/>
                <a:ea typeface="Fugaz One"/>
                <a:cs typeface="Fugaz One"/>
                <a:sym typeface="Fugaz One"/>
              </a:defRPr>
            </a:lvl1pPr>
            <a:lvl2pPr marR="0" lvl="1"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2pPr>
            <a:lvl3pPr marR="0" lvl="2"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3pPr>
            <a:lvl4pPr marR="0" lvl="3"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4pPr>
            <a:lvl5pPr marR="0" lvl="4"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5pPr>
            <a:lvl6pPr marR="0" lvl="5"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6pPr>
            <a:lvl7pPr marR="0" lvl="6"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7pPr>
            <a:lvl8pPr marR="0" lvl="7"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8pPr>
            <a:lvl9pPr marR="0" lvl="8"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9pPr>
          </a:lstStyle>
          <a:p>
            <a:r>
              <a:rPr lang="en-US" sz="2000" dirty="0"/>
              <a:t>Challenges &amp;</a:t>
            </a:r>
          </a:p>
          <a:p>
            <a:r>
              <a:rPr lang="en-US" sz="2000" dirty="0"/>
              <a:t>Considerations</a:t>
            </a:r>
            <a:r>
              <a:rPr lang="en-IN" sz="2000"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6"/>
          <p:cNvSpPr/>
          <p:nvPr/>
        </p:nvSpPr>
        <p:spPr>
          <a:xfrm>
            <a:off x="2591450" y="1112100"/>
            <a:ext cx="3961200" cy="35577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6"/>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6"/>
          <p:cNvSpPr/>
          <p:nvPr/>
        </p:nvSpPr>
        <p:spPr>
          <a:xfrm>
            <a:off x="2964675" y="1788325"/>
            <a:ext cx="807000" cy="6411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6"/>
          <p:cNvSpPr/>
          <p:nvPr/>
        </p:nvSpPr>
        <p:spPr>
          <a:xfrm>
            <a:off x="5372300" y="1788325"/>
            <a:ext cx="807000" cy="6411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6"/>
          <p:cNvSpPr/>
          <p:nvPr/>
        </p:nvSpPr>
        <p:spPr>
          <a:xfrm>
            <a:off x="2964675" y="3448775"/>
            <a:ext cx="807000" cy="6411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6"/>
          <p:cNvSpPr/>
          <p:nvPr/>
        </p:nvSpPr>
        <p:spPr>
          <a:xfrm>
            <a:off x="5372300" y="3448775"/>
            <a:ext cx="807000" cy="6411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6"/>
          <p:cNvSpPr/>
          <p:nvPr/>
        </p:nvSpPr>
        <p:spPr>
          <a:xfrm>
            <a:off x="3011075" y="1895825"/>
            <a:ext cx="714300" cy="42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a:solidFill>
                  <a:schemeClr val="dk1"/>
                </a:solidFill>
                <a:latin typeface="Fugaz One"/>
                <a:ea typeface="Fugaz One"/>
                <a:cs typeface="Fugaz One"/>
                <a:sym typeface="Fugaz One"/>
              </a:rPr>
              <a:t>01</a:t>
            </a:r>
            <a:endParaRPr sz="3200">
              <a:solidFill>
                <a:schemeClr val="dk1"/>
              </a:solidFill>
              <a:latin typeface="Fugaz One"/>
              <a:ea typeface="Fugaz One"/>
              <a:cs typeface="Fugaz One"/>
              <a:sym typeface="Fugaz One"/>
            </a:endParaRPr>
          </a:p>
        </p:txBody>
      </p:sp>
      <p:sp>
        <p:nvSpPr>
          <p:cNvPr id="263" name="Google Shape;263;p36"/>
          <p:cNvSpPr/>
          <p:nvPr/>
        </p:nvSpPr>
        <p:spPr>
          <a:xfrm>
            <a:off x="5418650" y="1895825"/>
            <a:ext cx="714300" cy="42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a:solidFill>
                  <a:schemeClr val="dk1"/>
                </a:solidFill>
                <a:latin typeface="Fugaz One"/>
                <a:ea typeface="Fugaz One"/>
                <a:cs typeface="Fugaz One"/>
                <a:sym typeface="Fugaz One"/>
              </a:rPr>
              <a:t>02</a:t>
            </a:r>
            <a:endParaRPr sz="1100">
              <a:solidFill>
                <a:schemeClr val="dk1"/>
              </a:solidFill>
              <a:latin typeface="Fugaz One"/>
              <a:ea typeface="Fugaz One"/>
              <a:cs typeface="Fugaz One"/>
              <a:sym typeface="Fugaz One"/>
            </a:endParaRPr>
          </a:p>
        </p:txBody>
      </p:sp>
      <p:sp>
        <p:nvSpPr>
          <p:cNvPr id="264" name="Google Shape;264;p36"/>
          <p:cNvSpPr/>
          <p:nvPr/>
        </p:nvSpPr>
        <p:spPr>
          <a:xfrm>
            <a:off x="3011075" y="3556325"/>
            <a:ext cx="714300" cy="42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a:solidFill>
                  <a:schemeClr val="dk1"/>
                </a:solidFill>
                <a:latin typeface="Fugaz One"/>
                <a:ea typeface="Fugaz One"/>
                <a:cs typeface="Fugaz One"/>
                <a:sym typeface="Fugaz One"/>
              </a:rPr>
              <a:t>03</a:t>
            </a:r>
            <a:endParaRPr sz="1100">
              <a:solidFill>
                <a:schemeClr val="dk1"/>
              </a:solidFill>
              <a:latin typeface="Fugaz One"/>
              <a:ea typeface="Fugaz One"/>
              <a:cs typeface="Fugaz One"/>
              <a:sym typeface="Fugaz One"/>
            </a:endParaRPr>
          </a:p>
        </p:txBody>
      </p:sp>
      <p:sp>
        <p:nvSpPr>
          <p:cNvPr id="265" name="Google Shape;265;p36"/>
          <p:cNvSpPr/>
          <p:nvPr/>
        </p:nvSpPr>
        <p:spPr>
          <a:xfrm>
            <a:off x="5418650" y="3556325"/>
            <a:ext cx="714300" cy="42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a:solidFill>
                  <a:schemeClr val="dk1"/>
                </a:solidFill>
                <a:latin typeface="Fugaz One"/>
                <a:ea typeface="Fugaz One"/>
                <a:cs typeface="Fugaz One"/>
                <a:sym typeface="Fugaz One"/>
              </a:rPr>
              <a:t>04</a:t>
            </a:r>
            <a:endParaRPr sz="1100">
              <a:solidFill>
                <a:schemeClr val="dk1"/>
              </a:solidFill>
              <a:latin typeface="Fugaz One"/>
              <a:ea typeface="Fugaz One"/>
              <a:cs typeface="Fugaz One"/>
              <a:sym typeface="Fugaz One"/>
            </a:endParaRPr>
          </a:p>
        </p:txBody>
      </p:sp>
      <p:cxnSp>
        <p:nvCxnSpPr>
          <p:cNvPr id="266" name="Google Shape;266;p36"/>
          <p:cNvCxnSpPr>
            <a:stCxn id="250" idx="3"/>
            <a:endCxn id="251" idx="1"/>
          </p:cNvCxnSpPr>
          <p:nvPr/>
        </p:nvCxnSpPr>
        <p:spPr>
          <a:xfrm>
            <a:off x="3771675" y="2108875"/>
            <a:ext cx="1600500" cy="0"/>
          </a:xfrm>
          <a:prstGeom prst="straightConnector1">
            <a:avLst/>
          </a:prstGeom>
          <a:noFill/>
          <a:ln w="9525" cap="flat" cmpd="sng">
            <a:solidFill>
              <a:schemeClr val="lt1"/>
            </a:solidFill>
            <a:prstDash val="solid"/>
            <a:round/>
            <a:headEnd type="none" w="med" len="med"/>
            <a:tailEnd type="none" w="med" len="med"/>
          </a:ln>
        </p:spPr>
      </p:cxnSp>
      <p:cxnSp>
        <p:nvCxnSpPr>
          <p:cNvPr id="267" name="Google Shape;267;p36"/>
          <p:cNvCxnSpPr>
            <a:stCxn id="252" idx="3"/>
            <a:endCxn id="253" idx="1"/>
          </p:cNvCxnSpPr>
          <p:nvPr/>
        </p:nvCxnSpPr>
        <p:spPr>
          <a:xfrm>
            <a:off x="3771675" y="3769325"/>
            <a:ext cx="1600500" cy="0"/>
          </a:xfrm>
          <a:prstGeom prst="straightConnector1">
            <a:avLst/>
          </a:prstGeom>
          <a:noFill/>
          <a:ln w="9525" cap="flat" cmpd="sng">
            <a:solidFill>
              <a:schemeClr val="lt1"/>
            </a:solidFill>
            <a:prstDash val="solid"/>
            <a:round/>
            <a:headEnd type="none" w="med" len="med"/>
            <a:tailEnd type="none" w="med" len="med"/>
          </a:ln>
        </p:spPr>
      </p:cxnSp>
      <p:cxnSp>
        <p:nvCxnSpPr>
          <p:cNvPr id="268" name="Google Shape;268;p36"/>
          <p:cNvCxnSpPr>
            <a:stCxn id="251" idx="2"/>
            <a:endCxn id="252" idx="0"/>
          </p:cNvCxnSpPr>
          <p:nvPr/>
        </p:nvCxnSpPr>
        <p:spPr>
          <a:xfrm rot="5400000">
            <a:off x="4062350" y="1735375"/>
            <a:ext cx="1019400" cy="2407500"/>
          </a:xfrm>
          <a:prstGeom prst="bentConnector3">
            <a:avLst>
              <a:gd name="adj1" fmla="val 49998"/>
            </a:avLst>
          </a:prstGeom>
          <a:noFill/>
          <a:ln w="9525" cap="flat" cmpd="sng">
            <a:solidFill>
              <a:schemeClr val="lt1"/>
            </a:solidFill>
            <a:prstDash val="solid"/>
            <a:round/>
            <a:headEnd type="none" w="med" len="med"/>
            <a:tailEnd type="none" w="med" len="med"/>
          </a:ln>
        </p:spPr>
      </p:cxnSp>
      <p:grpSp>
        <p:nvGrpSpPr>
          <p:cNvPr id="269" name="Google Shape;269;p36"/>
          <p:cNvGrpSpPr/>
          <p:nvPr/>
        </p:nvGrpSpPr>
        <p:grpSpPr>
          <a:xfrm>
            <a:off x="405288" y="860175"/>
            <a:ext cx="171000" cy="3574050"/>
            <a:chOff x="5816800" y="2392275"/>
            <a:chExt cx="171000" cy="3574050"/>
          </a:xfrm>
        </p:grpSpPr>
        <p:sp>
          <p:nvSpPr>
            <p:cNvPr id="270" name="Google Shape;270;p36"/>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 name="Google Shape;271;p36"/>
            <p:cNvCxnSpPr>
              <a:stCxn id="270" idx="2"/>
              <a:endCxn id="249"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272" name="Google Shape;272;p36"/>
          <p:cNvGrpSpPr/>
          <p:nvPr/>
        </p:nvGrpSpPr>
        <p:grpSpPr>
          <a:xfrm flipH="1">
            <a:off x="8567798" y="860175"/>
            <a:ext cx="171000" cy="3574050"/>
            <a:chOff x="5816800" y="2392275"/>
            <a:chExt cx="171000" cy="3574050"/>
          </a:xfrm>
        </p:grpSpPr>
        <p:sp>
          <p:nvSpPr>
            <p:cNvPr id="273" name="Google Shape;273;p36"/>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4" name="Google Shape;274;p36"/>
            <p:cNvCxnSpPr>
              <a:stCxn id="273" idx="2"/>
              <a:endCxn id="249"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sp>
        <p:nvSpPr>
          <p:cNvPr id="275" name="Google Shape;275;p3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Step by Step Implementation</a:t>
            </a:r>
            <a:endParaRPr dirty="0">
              <a:solidFill>
                <a:schemeClr val="dk1"/>
              </a:solidFill>
            </a:endParaRPr>
          </a:p>
        </p:txBody>
      </p:sp>
      <p:sp>
        <p:nvSpPr>
          <p:cNvPr id="277" name="Google Shape;277;p36"/>
          <p:cNvSpPr txBox="1"/>
          <p:nvPr/>
        </p:nvSpPr>
        <p:spPr>
          <a:xfrm>
            <a:off x="6132950" y="1941602"/>
            <a:ext cx="3112603"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dirty="0">
                <a:solidFill>
                  <a:schemeClr val="lt1"/>
                </a:solidFill>
                <a:latin typeface="Fugaz One"/>
                <a:ea typeface="Fugaz One"/>
                <a:cs typeface="Fugaz One"/>
                <a:sym typeface="Fugaz One"/>
              </a:rPr>
              <a:t>-Subnet, Route Table </a:t>
            </a:r>
            <a:r>
              <a:rPr lang="en" sz="1800" dirty="0">
                <a:solidFill>
                  <a:schemeClr val="lt1"/>
                </a:solidFill>
                <a:latin typeface="Fugaz One"/>
                <a:ea typeface="Fugaz One"/>
                <a:cs typeface="Fugaz One"/>
                <a:sym typeface="Fugaz One"/>
              </a:rPr>
              <a:t> </a:t>
            </a:r>
          </a:p>
          <a:p>
            <a:pPr marL="0" lvl="0" indent="0" algn="l" rtl="0">
              <a:spcBef>
                <a:spcPts val="0"/>
              </a:spcBef>
              <a:spcAft>
                <a:spcPts val="0"/>
              </a:spcAft>
              <a:buNone/>
            </a:pPr>
            <a:r>
              <a:rPr lang="en" sz="1800" dirty="0">
                <a:solidFill>
                  <a:schemeClr val="lt1"/>
                </a:solidFill>
                <a:latin typeface="Fugaz One"/>
                <a:ea typeface="Fugaz One"/>
                <a:cs typeface="Fugaz One"/>
                <a:sym typeface="Fugaz One"/>
              </a:rPr>
              <a:t>-Configuation</a:t>
            </a:r>
          </a:p>
          <a:p>
            <a:pPr marL="0" lvl="0" indent="0" algn="l" rtl="0">
              <a:spcBef>
                <a:spcPts val="0"/>
              </a:spcBef>
              <a:spcAft>
                <a:spcPts val="0"/>
              </a:spcAft>
              <a:buNone/>
            </a:pPr>
            <a:r>
              <a:rPr lang="en" sz="1800" dirty="0">
                <a:solidFill>
                  <a:schemeClr val="lt1"/>
                </a:solidFill>
                <a:latin typeface="Fugaz One"/>
                <a:ea typeface="Fugaz One"/>
                <a:cs typeface="Fugaz One"/>
                <a:sym typeface="Fugaz One"/>
              </a:rPr>
              <a:t>-EC2 </a:t>
            </a:r>
            <a:r>
              <a:rPr lang="en" dirty="0">
                <a:solidFill>
                  <a:schemeClr val="lt1"/>
                </a:solidFill>
                <a:latin typeface="Fugaz One"/>
                <a:ea typeface="Fugaz One"/>
                <a:cs typeface="Fugaz One"/>
                <a:sym typeface="Fugaz One"/>
              </a:rPr>
              <a:t>Instance</a:t>
            </a:r>
            <a:r>
              <a:rPr lang="en" sz="1800" dirty="0">
                <a:solidFill>
                  <a:schemeClr val="lt1"/>
                </a:solidFill>
                <a:latin typeface="Fugaz One"/>
                <a:ea typeface="Fugaz One"/>
                <a:cs typeface="Fugaz One"/>
                <a:sym typeface="Fugaz One"/>
              </a:rPr>
              <a:t> Deployment</a:t>
            </a:r>
          </a:p>
          <a:p>
            <a:pPr marL="0" lvl="0" indent="0" algn="l" rtl="0">
              <a:spcBef>
                <a:spcPts val="0"/>
              </a:spcBef>
              <a:spcAft>
                <a:spcPts val="0"/>
              </a:spcAft>
              <a:buNone/>
            </a:pPr>
            <a:endParaRPr sz="1800" dirty="0">
              <a:solidFill>
                <a:schemeClr val="lt1"/>
              </a:solidFill>
              <a:latin typeface="Fugaz One"/>
              <a:ea typeface="Fugaz One"/>
              <a:cs typeface="Fugaz One"/>
              <a:sym typeface="Fugaz One"/>
            </a:endParaRPr>
          </a:p>
        </p:txBody>
      </p:sp>
      <p:sp>
        <p:nvSpPr>
          <p:cNvPr id="278" name="Google Shape;278;p36"/>
          <p:cNvSpPr txBox="1"/>
          <p:nvPr/>
        </p:nvSpPr>
        <p:spPr>
          <a:xfrm>
            <a:off x="-112980" y="1908159"/>
            <a:ext cx="2976294" cy="466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chemeClr val="lt1"/>
                </a:solidFill>
                <a:latin typeface="Fugaz One"/>
                <a:ea typeface="Fugaz One"/>
                <a:cs typeface="Fugaz One"/>
                <a:sym typeface="Fugaz One"/>
              </a:rPr>
              <a:t>-VPC Creation</a:t>
            </a:r>
          </a:p>
          <a:p>
            <a:pPr marL="0" lvl="0" indent="0" algn="r" rtl="0">
              <a:spcBef>
                <a:spcPts val="0"/>
              </a:spcBef>
              <a:spcAft>
                <a:spcPts val="0"/>
              </a:spcAft>
              <a:buNone/>
            </a:pPr>
            <a:r>
              <a:rPr lang="en" sz="1800" dirty="0">
                <a:solidFill>
                  <a:schemeClr val="lt1"/>
                </a:solidFill>
                <a:latin typeface="Fugaz One"/>
                <a:ea typeface="Fugaz One"/>
                <a:cs typeface="Fugaz One"/>
                <a:sym typeface="Fugaz One"/>
              </a:rPr>
              <a:t>-Internet Gateway</a:t>
            </a:r>
          </a:p>
          <a:p>
            <a:pPr marL="0" lvl="0" indent="0" algn="r" rtl="0">
              <a:spcBef>
                <a:spcPts val="0"/>
              </a:spcBef>
              <a:spcAft>
                <a:spcPts val="0"/>
              </a:spcAft>
              <a:buNone/>
            </a:pPr>
            <a:r>
              <a:rPr lang="en" sz="1800" dirty="0">
                <a:solidFill>
                  <a:schemeClr val="lt1"/>
                </a:solidFill>
                <a:latin typeface="Fugaz One"/>
                <a:ea typeface="Fugaz One"/>
                <a:cs typeface="Fugaz One"/>
                <a:sym typeface="Fugaz One"/>
              </a:rPr>
              <a:t>Setup</a:t>
            </a:r>
            <a:endParaRPr sz="1800" dirty="0">
              <a:solidFill>
                <a:schemeClr val="lt1"/>
              </a:solidFill>
              <a:latin typeface="Fugaz One"/>
              <a:ea typeface="Fugaz One"/>
              <a:cs typeface="Fugaz One"/>
              <a:sym typeface="Fugaz One"/>
            </a:endParaRPr>
          </a:p>
        </p:txBody>
      </p:sp>
      <p:sp>
        <p:nvSpPr>
          <p:cNvPr id="279" name="Google Shape;279;p36"/>
          <p:cNvSpPr txBox="1"/>
          <p:nvPr/>
        </p:nvSpPr>
        <p:spPr>
          <a:xfrm>
            <a:off x="6250815" y="3475172"/>
            <a:ext cx="2807841"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lt1"/>
                </a:solidFill>
                <a:latin typeface="Fugaz One"/>
                <a:ea typeface="Fugaz One"/>
                <a:cs typeface="Fugaz One"/>
                <a:sym typeface="Fugaz One"/>
              </a:rPr>
              <a:t>-Listener Rules &amp;</a:t>
            </a:r>
          </a:p>
          <a:p>
            <a:pPr marL="0" lvl="0" indent="0" algn="l" rtl="0">
              <a:spcBef>
                <a:spcPts val="0"/>
              </a:spcBef>
              <a:spcAft>
                <a:spcPts val="0"/>
              </a:spcAft>
              <a:buNone/>
            </a:pPr>
            <a:r>
              <a:rPr lang="en" sz="1800" dirty="0">
                <a:solidFill>
                  <a:schemeClr val="lt1"/>
                </a:solidFill>
                <a:latin typeface="Fugaz One"/>
                <a:ea typeface="Fugaz One"/>
                <a:cs typeface="Fugaz One"/>
                <a:sym typeface="Fugaz One"/>
              </a:rPr>
              <a:t>-Routing </a:t>
            </a:r>
          </a:p>
          <a:p>
            <a:pPr marL="0" lvl="0" indent="0" algn="l" rtl="0">
              <a:spcBef>
                <a:spcPts val="0"/>
              </a:spcBef>
              <a:spcAft>
                <a:spcPts val="0"/>
              </a:spcAft>
              <a:buNone/>
            </a:pPr>
            <a:r>
              <a:rPr lang="en" sz="1800" dirty="0">
                <a:solidFill>
                  <a:schemeClr val="lt1"/>
                </a:solidFill>
                <a:latin typeface="Fugaz One"/>
                <a:ea typeface="Fugaz One"/>
                <a:cs typeface="Fugaz One"/>
                <a:sym typeface="Fugaz One"/>
              </a:rPr>
              <a:t>-Configurtion</a:t>
            </a:r>
          </a:p>
          <a:p>
            <a:pPr marL="0" lvl="0" indent="0" algn="l" rtl="0">
              <a:spcBef>
                <a:spcPts val="0"/>
              </a:spcBef>
              <a:spcAft>
                <a:spcPts val="0"/>
              </a:spcAft>
              <a:buNone/>
            </a:pPr>
            <a:r>
              <a:rPr lang="en" sz="1800" dirty="0">
                <a:solidFill>
                  <a:schemeClr val="lt1"/>
                </a:solidFill>
                <a:latin typeface="Fugaz One"/>
                <a:ea typeface="Fugaz One"/>
                <a:cs typeface="Fugaz One"/>
                <a:sym typeface="Fugaz One"/>
              </a:rPr>
              <a:t>-Testing the Setup</a:t>
            </a:r>
            <a:endParaRPr sz="1800" dirty="0">
              <a:solidFill>
                <a:schemeClr val="lt1"/>
              </a:solidFill>
              <a:latin typeface="Fugaz One"/>
              <a:ea typeface="Fugaz One"/>
              <a:cs typeface="Fugaz One"/>
              <a:sym typeface="Fugaz One"/>
            </a:endParaRPr>
          </a:p>
        </p:txBody>
      </p:sp>
      <p:sp>
        <p:nvSpPr>
          <p:cNvPr id="2" name="Google Shape;279;p36">
            <a:extLst>
              <a:ext uri="{FF2B5EF4-FFF2-40B4-BE49-F238E27FC236}">
                <a16:creationId xmlns:a16="http://schemas.microsoft.com/office/drawing/2014/main" id="{E7452574-F6B6-84EA-F5C1-8E8667DDEC4F}"/>
              </a:ext>
            </a:extLst>
          </p:cNvPr>
          <p:cNvSpPr txBox="1"/>
          <p:nvPr/>
        </p:nvSpPr>
        <p:spPr>
          <a:xfrm>
            <a:off x="660179" y="3556325"/>
            <a:ext cx="2188686" cy="466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800" dirty="0">
                <a:solidFill>
                  <a:schemeClr val="lt1"/>
                </a:solidFill>
                <a:latin typeface="Fugaz One"/>
                <a:ea typeface="Fugaz One"/>
                <a:cs typeface="Fugaz One"/>
                <a:sym typeface="Fugaz One"/>
              </a:rPr>
              <a:t>-Target Group Configuration</a:t>
            </a:r>
          </a:p>
          <a:p>
            <a:pPr marL="0" lvl="0" indent="0" algn="r" rtl="0">
              <a:spcBef>
                <a:spcPts val="0"/>
              </a:spcBef>
              <a:spcAft>
                <a:spcPts val="0"/>
              </a:spcAft>
              <a:buNone/>
            </a:pPr>
            <a:r>
              <a:rPr lang="en-US" sz="1800" dirty="0">
                <a:solidFill>
                  <a:schemeClr val="lt1"/>
                </a:solidFill>
                <a:latin typeface="Fugaz One"/>
                <a:ea typeface="Fugaz One"/>
                <a:cs typeface="Fugaz One"/>
                <a:sym typeface="Fugaz One"/>
              </a:rPr>
              <a:t>-Application Load Balancer Setup</a:t>
            </a:r>
            <a:endParaRPr sz="1800" dirty="0">
              <a:solidFill>
                <a:schemeClr val="lt1"/>
              </a:solidFill>
              <a:latin typeface="Fugaz One"/>
              <a:ea typeface="Fugaz One"/>
              <a:cs typeface="Fugaz One"/>
              <a:sym typeface="Fugaz O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p:nvPr/>
        </p:nvSpPr>
        <p:spPr>
          <a:xfrm>
            <a:off x="-782920" y="938870"/>
            <a:ext cx="3961200" cy="35577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4"/>
          <p:cNvSpPr txBox="1">
            <a:spLocks noGrp="1"/>
          </p:cNvSpPr>
          <p:nvPr>
            <p:ph type="subTitle" idx="1"/>
          </p:nvPr>
        </p:nvSpPr>
        <p:spPr>
          <a:xfrm>
            <a:off x="2559900" y="1743995"/>
            <a:ext cx="6180174" cy="226191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chemeClr val="accent5"/>
                </a:solidFill>
              </a:rPr>
              <a:t>Definition of Load Balancing (LB)</a:t>
            </a:r>
            <a:endParaRPr lang="en-US" sz="1800" dirty="0"/>
          </a:p>
          <a:p>
            <a:pPr marL="0" lvl="0" indent="0" algn="l" rtl="0">
              <a:spcBef>
                <a:spcPts val="0"/>
              </a:spcBef>
              <a:spcAft>
                <a:spcPts val="0"/>
              </a:spcAft>
              <a:buNone/>
            </a:pPr>
            <a:r>
              <a:rPr lang="en-US" dirty="0"/>
              <a:t>Load balancing refers to the process of distributing workloads evenly across multiple processors in a parallel or distributed computing system to optimize performance.. The goal is to ensure that no processor is overwhelmed while others remain idle, thereby improving overall system efficiency.</a:t>
            </a:r>
          </a:p>
          <a:p>
            <a:pPr marL="0" lvl="0" indent="0" algn="l" rtl="0">
              <a:spcBef>
                <a:spcPts val="0"/>
              </a:spcBef>
              <a:spcAft>
                <a:spcPts val="0"/>
              </a:spcAft>
              <a:buNone/>
            </a:pPr>
            <a:endParaRPr lang="en-US" dirty="0"/>
          </a:p>
          <a:p>
            <a:pPr marL="0" lvl="0" indent="0" algn="l" rtl="0">
              <a:spcBef>
                <a:spcPts val="0"/>
              </a:spcBef>
              <a:spcAft>
                <a:spcPts val="0"/>
              </a:spcAft>
              <a:buNone/>
            </a:pPr>
            <a:endParaRPr lang="en-US" sz="1800" dirty="0"/>
          </a:p>
          <a:p>
            <a:pPr marL="0" lvl="0" indent="0" algn="l" rtl="0">
              <a:spcBef>
                <a:spcPts val="0"/>
              </a:spcBef>
              <a:spcAft>
                <a:spcPts val="0"/>
              </a:spcAft>
              <a:buNone/>
            </a:pPr>
            <a:r>
              <a:rPr lang="en-US" sz="1800" b="1" dirty="0">
                <a:solidFill>
                  <a:schemeClr val="accent5"/>
                </a:solidFill>
              </a:rPr>
              <a:t>Importance of LB in Parallel and Distributed Systems:</a:t>
            </a:r>
            <a:endParaRPr lang="en-US" sz="1800" dirty="0"/>
          </a:p>
          <a:p>
            <a:pPr marL="0" lvl="0" indent="0" algn="l" rtl="0">
              <a:spcBef>
                <a:spcPts val="0"/>
              </a:spcBef>
              <a:spcAft>
                <a:spcPts val="0"/>
              </a:spcAft>
              <a:buNone/>
            </a:pPr>
            <a:r>
              <a:rPr lang="en-US" dirty="0"/>
              <a:t>Parallel and distributed systems consist of multiple processors working in parallel to solve computational problems.</a:t>
            </a:r>
          </a:p>
          <a:p>
            <a:pPr marL="0" lvl="0" indent="0" algn="l" rtl="0">
              <a:spcBef>
                <a:spcPts val="0"/>
              </a:spcBef>
              <a:spcAft>
                <a:spcPts val="0"/>
              </a:spcAft>
              <a:buNone/>
            </a:pPr>
            <a:r>
              <a:rPr lang="en-US" dirty="0"/>
              <a:t>Load balancing is critical to ensure the equal distribution of tasks, leading to enhanced system throughput, minimal delays, and maximized resource utilization.</a:t>
            </a:r>
          </a:p>
          <a:p>
            <a:pPr marL="0" lvl="0" indent="0" algn="l" rtl="0">
              <a:spcBef>
                <a:spcPts val="0"/>
              </a:spcBef>
              <a:spcAft>
                <a:spcPts val="0"/>
              </a:spcAft>
              <a:buNone/>
            </a:pPr>
            <a:endParaRPr lang="en-US" dirty="0"/>
          </a:p>
        </p:txBody>
      </p:sp>
      <p:pic>
        <p:nvPicPr>
          <p:cNvPr id="222" name="Google Shape;222;p34"/>
          <p:cNvPicPr preferRelativeResize="0"/>
          <p:nvPr/>
        </p:nvPicPr>
        <p:blipFill>
          <a:blip r:embed="rId3">
            <a:alphaModFix/>
          </a:blip>
          <a:stretch>
            <a:fillRect/>
          </a:stretch>
        </p:blipFill>
        <p:spPr>
          <a:xfrm>
            <a:off x="79256" y="740150"/>
            <a:ext cx="1938850" cy="3610400"/>
          </a:xfrm>
          <a:prstGeom prst="rect">
            <a:avLst/>
          </a:prstGeom>
          <a:noFill/>
          <a:ln>
            <a:noFill/>
          </a:ln>
        </p:spPr>
      </p:pic>
      <p:cxnSp>
        <p:nvCxnSpPr>
          <p:cNvPr id="223" name="Google Shape;223;p34"/>
          <p:cNvCxnSpPr>
            <a:cxnSpLocks/>
          </p:cNvCxnSpPr>
          <p:nvPr/>
        </p:nvCxnSpPr>
        <p:spPr>
          <a:xfrm>
            <a:off x="8289427" y="623983"/>
            <a:ext cx="600" cy="9279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224" name="Google Shape;224;p34"/>
          <p:cNvSpPr txBox="1">
            <a:spLocks noGrp="1"/>
          </p:cNvSpPr>
          <p:nvPr>
            <p:ph type="title"/>
          </p:nvPr>
        </p:nvSpPr>
        <p:spPr>
          <a:xfrm>
            <a:off x="3628327" y="246133"/>
            <a:ext cx="46611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INTRODUCTION</a:t>
            </a:r>
            <a:endParaRPr dirty="0"/>
          </a:p>
        </p:txBody>
      </p:sp>
      <p:cxnSp>
        <p:nvCxnSpPr>
          <p:cNvPr id="5" name="Google Shape;223;p34">
            <a:extLst>
              <a:ext uri="{FF2B5EF4-FFF2-40B4-BE49-F238E27FC236}">
                <a16:creationId xmlns:a16="http://schemas.microsoft.com/office/drawing/2014/main" id="{E207D03F-8C6A-B929-CD60-5700EB0ACF46}"/>
              </a:ext>
            </a:extLst>
          </p:cNvPr>
          <p:cNvCxnSpPr>
            <a:cxnSpLocks/>
          </p:cNvCxnSpPr>
          <p:nvPr/>
        </p:nvCxnSpPr>
        <p:spPr>
          <a:xfrm>
            <a:off x="3742738" y="-313873"/>
            <a:ext cx="600" cy="927900"/>
          </a:xfrm>
          <a:prstGeom prst="bentConnector3">
            <a:avLst>
              <a:gd name="adj1" fmla="val -47688500"/>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p:nvPr/>
        </p:nvSpPr>
        <p:spPr>
          <a:xfrm>
            <a:off x="4534362" y="233123"/>
            <a:ext cx="5083500" cy="45660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Google Shape;289;p37">
            <a:extLst>
              <a:ext uri="{FF2B5EF4-FFF2-40B4-BE49-F238E27FC236}">
                <a16:creationId xmlns:a16="http://schemas.microsoft.com/office/drawing/2014/main" id="{92E801CC-DB6C-A2E9-C5EE-6EAB200D207B}"/>
              </a:ext>
            </a:extLst>
          </p:cNvPr>
          <p:cNvPicPr preferRelativeResize="0"/>
          <p:nvPr/>
        </p:nvPicPr>
        <p:blipFill>
          <a:blip r:embed="rId3">
            <a:alphaModFix/>
          </a:blip>
          <a:stretch>
            <a:fillRect/>
          </a:stretch>
        </p:blipFill>
        <p:spPr>
          <a:xfrm>
            <a:off x="6243306" y="792823"/>
            <a:ext cx="1749851" cy="3446600"/>
          </a:xfrm>
          <a:prstGeom prst="rect">
            <a:avLst/>
          </a:prstGeom>
          <a:noFill/>
          <a:ln>
            <a:noFill/>
          </a:ln>
        </p:spPr>
      </p:pic>
      <p:sp>
        <p:nvSpPr>
          <p:cNvPr id="233" name="Google Shape;233;p35"/>
          <p:cNvSpPr/>
          <p:nvPr/>
        </p:nvSpPr>
        <p:spPr>
          <a:xfrm>
            <a:off x="749525" y="389550"/>
            <a:ext cx="3487800" cy="3132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5"/>
          <p:cNvSpPr txBox="1">
            <a:spLocks noGrp="1"/>
          </p:cNvSpPr>
          <p:nvPr>
            <p:ph type="title"/>
          </p:nvPr>
        </p:nvSpPr>
        <p:spPr>
          <a:xfrm>
            <a:off x="499872" y="2655575"/>
            <a:ext cx="3974591"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ABOUT AWS</a:t>
            </a:r>
            <a:endParaRPr dirty="0"/>
          </a:p>
        </p:txBody>
      </p:sp>
      <p:sp>
        <p:nvSpPr>
          <p:cNvPr id="235" name="Google Shape;235;p35"/>
          <p:cNvSpPr txBox="1">
            <a:spLocks noGrp="1"/>
          </p:cNvSpPr>
          <p:nvPr>
            <p:ph type="subTitle" idx="1"/>
          </p:nvPr>
        </p:nvSpPr>
        <p:spPr>
          <a:xfrm>
            <a:off x="689625" y="3408300"/>
            <a:ext cx="3607500" cy="406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EC2 Overview</a:t>
            </a:r>
            <a:endParaRPr dirty="0"/>
          </a:p>
        </p:txBody>
      </p:sp>
      <p:sp>
        <p:nvSpPr>
          <p:cNvPr id="237" name="Google Shape;237;p35"/>
          <p:cNvSpPr/>
          <p:nvPr/>
        </p:nvSpPr>
        <p:spPr>
          <a:xfrm>
            <a:off x="1698675" y="1324574"/>
            <a:ext cx="1589400" cy="12624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 name="Google Shape;238;p35"/>
          <p:cNvCxnSpPr>
            <a:cxnSpLocks/>
            <a:stCxn id="237" idx="1"/>
            <a:endCxn id="234" idx="1"/>
          </p:cNvCxnSpPr>
          <p:nvPr/>
        </p:nvCxnSpPr>
        <p:spPr>
          <a:xfrm rot="10800000" flipV="1">
            <a:off x="499873" y="1955773"/>
            <a:ext cx="1198803" cy="1120701"/>
          </a:xfrm>
          <a:prstGeom prst="bentConnector3">
            <a:avLst>
              <a:gd name="adj1" fmla="val 119069"/>
            </a:avLst>
          </a:prstGeom>
          <a:noFill/>
          <a:ln w="9525" cap="flat" cmpd="sng">
            <a:solidFill>
              <a:schemeClr val="lt1"/>
            </a:solidFill>
            <a:prstDash val="solid"/>
            <a:round/>
            <a:headEnd type="none" w="med" len="med"/>
            <a:tailEnd type="none" w="med" len="med"/>
          </a:ln>
        </p:spPr>
      </p:cxnSp>
      <p:cxnSp>
        <p:nvCxnSpPr>
          <p:cNvPr id="239" name="Google Shape;239;p35"/>
          <p:cNvCxnSpPr>
            <a:cxnSpLocks/>
            <a:stCxn id="234" idx="3"/>
            <a:endCxn id="237" idx="3"/>
          </p:cNvCxnSpPr>
          <p:nvPr/>
        </p:nvCxnSpPr>
        <p:spPr>
          <a:xfrm flipH="1" flipV="1">
            <a:off x="3288075" y="1955774"/>
            <a:ext cx="1186388" cy="1120701"/>
          </a:xfrm>
          <a:prstGeom prst="bentConnector3">
            <a:avLst>
              <a:gd name="adj1" fmla="val -19269"/>
            </a:avLst>
          </a:prstGeom>
          <a:noFill/>
          <a:ln w="9525" cap="flat" cmpd="sng">
            <a:solidFill>
              <a:schemeClr val="lt1"/>
            </a:solidFill>
            <a:prstDash val="solid"/>
            <a:round/>
            <a:headEnd type="none" w="med" len="med"/>
            <a:tailEnd type="none" w="med" len="med"/>
          </a:ln>
        </p:spPr>
      </p:cxnSp>
      <p:grpSp>
        <p:nvGrpSpPr>
          <p:cNvPr id="240" name="Google Shape;240;p35"/>
          <p:cNvGrpSpPr/>
          <p:nvPr/>
        </p:nvGrpSpPr>
        <p:grpSpPr>
          <a:xfrm>
            <a:off x="2458481" y="3611700"/>
            <a:ext cx="1838644" cy="583475"/>
            <a:chOff x="2458481" y="3611700"/>
            <a:chExt cx="1838644" cy="583475"/>
          </a:xfrm>
        </p:grpSpPr>
        <p:sp>
          <p:nvSpPr>
            <p:cNvPr id="241" name="Google Shape;241;p35"/>
            <p:cNvSpPr/>
            <p:nvPr/>
          </p:nvSpPr>
          <p:spPr>
            <a:xfrm>
              <a:off x="2458481" y="41252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2" name="Google Shape;242;p35"/>
            <p:cNvCxnSpPr>
              <a:stCxn id="235" idx="3"/>
              <a:endCxn id="241" idx="6"/>
            </p:cNvCxnSpPr>
            <p:nvPr/>
          </p:nvCxnSpPr>
          <p:spPr>
            <a:xfrm flipH="1">
              <a:off x="2528325" y="3611700"/>
              <a:ext cx="1768800" cy="548400"/>
            </a:xfrm>
            <a:prstGeom prst="bentConnector3">
              <a:avLst>
                <a:gd name="adj1" fmla="val -13463"/>
              </a:avLst>
            </a:prstGeom>
            <a:noFill/>
            <a:ln w="9525" cap="flat" cmpd="sng">
              <a:solidFill>
                <a:schemeClr val="lt1"/>
              </a:solidFill>
              <a:prstDash val="solid"/>
              <a:round/>
              <a:headEnd type="none" w="med" len="med"/>
              <a:tailEnd type="none" w="med" len="med"/>
            </a:ln>
          </p:spPr>
        </p:cxnSp>
      </p:grpSp>
      <p:sp>
        <p:nvSpPr>
          <p:cNvPr id="243" name="Google Shape;243;p35"/>
          <p:cNvSpPr txBox="1">
            <a:spLocks noGrp="1"/>
          </p:cNvSpPr>
          <p:nvPr>
            <p:ph type="title" idx="2"/>
          </p:nvPr>
        </p:nvSpPr>
        <p:spPr>
          <a:xfrm>
            <a:off x="1856625" y="1534875"/>
            <a:ext cx="127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01</a:t>
            </a:r>
            <a:endParaRPr>
              <a:solidFill>
                <a:schemeClr val="dk1"/>
              </a:solidFill>
            </a:endParaRPr>
          </a:p>
        </p:txBody>
      </p:sp>
      <p:pic>
        <p:nvPicPr>
          <p:cNvPr id="8" name="Google Shape;344;p39">
            <a:extLst>
              <a:ext uri="{FF2B5EF4-FFF2-40B4-BE49-F238E27FC236}">
                <a16:creationId xmlns:a16="http://schemas.microsoft.com/office/drawing/2014/main" id="{190E405F-51A9-B9BA-D513-4977CACF900F}"/>
              </a:ext>
            </a:extLst>
          </p:cNvPr>
          <p:cNvPicPr preferRelativeResize="0"/>
          <p:nvPr/>
        </p:nvPicPr>
        <p:blipFill>
          <a:blip r:embed="rId4">
            <a:alphaModFix/>
          </a:blip>
          <a:stretch>
            <a:fillRect/>
          </a:stretch>
        </p:blipFill>
        <p:spPr>
          <a:xfrm>
            <a:off x="6498375" y="3421619"/>
            <a:ext cx="2645625" cy="1925649"/>
          </a:xfrm>
          <a:prstGeom prst="rect">
            <a:avLst/>
          </a:prstGeom>
          <a:noFill/>
          <a:ln>
            <a:noFill/>
          </a:ln>
        </p:spPr>
      </p:pic>
      <p:pic>
        <p:nvPicPr>
          <p:cNvPr id="9" name="Google Shape;345;p39">
            <a:extLst>
              <a:ext uri="{FF2B5EF4-FFF2-40B4-BE49-F238E27FC236}">
                <a16:creationId xmlns:a16="http://schemas.microsoft.com/office/drawing/2014/main" id="{E67C259D-DCE1-38DF-89B6-72CA2F3867BC}"/>
              </a:ext>
            </a:extLst>
          </p:cNvPr>
          <p:cNvPicPr preferRelativeResize="0"/>
          <p:nvPr/>
        </p:nvPicPr>
        <p:blipFill>
          <a:blip r:embed="rId5">
            <a:alphaModFix/>
          </a:blip>
          <a:stretch>
            <a:fillRect/>
          </a:stretch>
        </p:blipFill>
        <p:spPr>
          <a:xfrm>
            <a:off x="5051968" y="-90678"/>
            <a:ext cx="2101734" cy="19256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a:extLst>
            <a:ext uri="{FF2B5EF4-FFF2-40B4-BE49-F238E27FC236}">
              <a16:creationId xmlns:a16="http://schemas.microsoft.com/office/drawing/2014/main" id="{FFADCEC4-A8E2-A173-0690-8250B44F30C7}"/>
            </a:ext>
          </a:extLst>
        </p:cNvPr>
        <p:cNvGrpSpPr/>
        <p:nvPr/>
      </p:nvGrpSpPr>
      <p:grpSpPr>
        <a:xfrm>
          <a:off x="0" y="0"/>
          <a:ext cx="0" cy="0"/>
          <a:chOff x="0" y="0"/>
          <a:chExt cx="0" cy="0"/>
        </a:xfrm>
      </p:grpSpPr>
      <p:sp>
        <p:nvSpPr>
          <p:cNvPr id="163" name="Google Shape;163;p32">
            <a:extLst>
              <a:ext uri="{FF2B5EF4-FFF2-40B4-BE49-F238E27FC236}">
                <a16:creationId xmlns:a16="http://schemas.microsoft.com/office/drawing/2014/main" id="{56542CAD-40FE-16E8-75C7-BE9B7F4600CF}"/>
              </a:ext>
            </a:extLst>
          </p:cNvPr>
          <p:cNvSpPr/>
          <p:nvPr/>
        </p:nvSpPr>
        <p:spPr>
          <a:xfrm>
            <a:off x="641397" y="317875"/>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32">
            <a:extLst>
              <a:ext uri="{FF2B5EF4-FFF2-40B4-BE49-F238E27FC236}">
                <a16:creationId xmlns:a16="http://schemas.microsoft.com/office/drawing/2014/main" id="{A14C15AD-BA39-C818-C4B7-890047AA082D}"/>
              </a:ext>
            </a:extLst>
          </p:cNvPr>
          <p:cNvGrpSpPr/>
          <p:nvPr/>
        </p:nvGrpSpPr>
        <p:grpSpPr>
          <a:xfrm>
            <a:off x="405287" y="560275"/>
            <a:ext cx="236109" cy="1130750"/>
            <a:chOff x="5816799" y="2092375"/>
            <a:chExt cx="236109" cy="1130750"/>
          </a:xfrm>
        </p:grpSpPr>
        <p:sp>
          <p:nvSpPr>
            <p:cNvPr id="166" name="Google Shape;166;p32">
              <a:extLst>
                <a:ext uri="{FF2B5EF4-FFF2-40B4-BE49-F238E27FC236}">
                  <a16:creationId xmlns:a16="http://schemas.microsoft.com/office/drawing/2014/main" id="{1E36467F-F714-F4AE-9861-9C9019E725BC}"/>
                </a:ext>
              </a:extLst>
            </p:cNvPr>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 name="Google Shape;167;p32">
              <a:extLst>
                <a:ext uri="{FF2B5EF4-FFF2-40B4-BE49-F238E27FC236}">
                  <a16:creationId xmlns:a16="http://schemas.microsoft.com/office/drawing/2014/main" id="{68EC06DA-9056-6C70-2DF3-4E2A773C3AC9}"/>
                </a:ext>
              </a:extLst>
            </p:cNvPr>
            <p:cNvCxnSpPr>
              <a:stCxn id="166" idx="2"/>
              <a:endCxn id="163" idx="1"/>
            </p:cNvCxnSpPr>
            <p:nvPr/>
          </p:nvCxnSpPr>
          <p:spPr>
            <a:xfrm rot="10800000" flipH="1">
              <a:off x="5816799" y="2092375"/>
              <a:ext cx="236109" cy="1095800"/>
            </a:xfrm>
            <a:prstGeom prst="bentConnector3">
              <a:avLst>
                <a:gd name="adj1" fmla="val -96820"/>
              </a:avLst>
            </a:prstGeom>
            <a:noFill/>
            <a:ln w="9525" cap="flat" cmpd="sng">
              <a:solidFill>
                <a:schemeClr val="lt1"/>
              </a:solidFill>
              <a:prstDash val="solid"/>
              <a:round/>
              <a:headEnd type="none" w="med" len="med"/>
              <a:tailEnd type="none" w="med" len="med"/>
            </a:ln>
          </p:spPr>
        </p:cxnSp>
      </p:grpSp>
      <p:grpSp>
        <p:nvGrpSpPr>
          <p:cNvPr id="168" name="Google Shape;168;p32">
            <a:extLst>
              <a:ext uri="{FF2B5EF4-FFF2-40B4-BE49-F238E27FC236}">
                <a16:creationId xmlns:a16="http://schemas.microsoft.com/office/drawing/2014/main" id="{65731BCF-8553-293B-F281-5432D2CACA74}"/>
              </a:ext>
            </a:extLst>
          </p:cNvPr>
          <p:cNvGrpSpPr/>
          <p:nvPr/>
        </p:nvGrpSpPr>
        <p:grpSpPr>
          <a:xfrm>
            <a:off x="8646756" y="539400"/>
            <a:ext cx="60293" cy="3815150"/>
            <a:chOff x="5816800" y="-592025"/>
            <a:chExt cx="105916" cy="3815150"/>
          </a:xfrm>
        </p:grpSpPr>
        <p:sp>
          <p:nvSpPr>
            <p:cNvPr id="169" name="Google Shape;169;p32">
              <a:extLst>
                <a:ext uri="{FF2B5EF4-FFF2-40B4-BE49-F238E27FC236}">
                  <a16:creationId xmlns:a16="http://schemas.microsoft.com/office/drawing/2014/main" id="{5F818606-A204-28AC-0485-C50FB8A940D3}"/>
                </a:ext>
              </a:extLst>
            </p:cNvPr>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 name="Google Shape;170;p32">
              <a:extLst>
                <a:ext uri="{FF2B5EF4-FFF2-40B4-BE49-F238E27FC236}">
                  <a16:creationId xmlns:a16="http://schemas.microsoft.com/office/drawing/2014/main" id="{BA5AFB50-886B-FFC1-9C4B-AEAE50177C30}"/>
                </a:ext>
              </a:extLst>
            </p:cNvPr>
            <p:cNvCxnSpPr>
              <a:stCxn id="169" idx="2"/>
              <a:endCxn id="163" idx="3"/>
            </p:cNvCxnSpPr>
            <p:nvPr/>
          </p:nvCxnSpPr>
          <p:spPr>
            <a:xfrm flipH="1" flipV="1">
              <a:off x="5816800" y="-592025"/>
              <a:ext cx="105916" cy="3780200"/>
            </a:xfrm>
            <a:prstGeom prst="bentConnector3">
              <a:avLst>
                <a:gd name="adj1" fmla="val -215831"/>
              </a:avLst>
            </a:prstGeom>
            <a:noFill/>
            <a:ln w="9525" cap="flat" cmpd="sng">
              <a:solidFill>
                <a:schemeClr val="lt1"/>
              </a:solidFill>
              <a:prstDash val="solid"/>
              <a:round/>
              <a:headEnd type="none" w="med" len="med"/>
              <a:tailEnd type="none" w="med" len="med"/>
            </a:ln>
          </p:spPr>
        </p:cxnSp>
      </p:grpSp>
      <p:sp>
        <p:nvSpPr>
          <p:cNvPr id="171" name="Google Shape;171;p32">
            <a:extLst>
              <a:ext uri="{FF2B5EF4-FFF2-40B4-BE49-F238E27FC236}">
                <a16:creationId xmlns:a16="http://schemas.microsoft.com/office/drawing/2014/main" id="{A2D52073-09B4-31A2-0CBC-03436E3B7309}"/>
              </a:ext>
            </a:extLst>
          </p:cNvPr>
          <p:cNvSpPr txBox="1">
            <a:spLocks noGrp="1"/>
          </p:cNvSpPr>
          <p:nvPr>
            <p:ph type="title"/>
          </p:nvPr>
        </p:nvSpPr>
        <p:spPr>
          <a:xfrm>
            <a:off x="785097" y="2739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AWS EC2 OVERVIEW</a:t>
            </a:r>
            <a:br>
              <a:rPr lang="en-IN" dirty="0"/>
            </a:br>
            <a:endParaRPr lang="en-IN" dirty="0"/>
          </a:p>
        </p:txBody>
      </p:sp>
      <p:sp>
        <p:nvSpPr>
          <p:cNvPr id="3" name="Rectangle 3">
            <a:extLst>
              <a:ext uri="{FF2B5EF4-FFF2-40B4-BE49-F238E27FC236}">
                <a16:creationId xmlns:a16="http://schemas.microsoft.com/office/drawing/2014/main" id="{801686E4-EA8F-B2D1-5030-9B2057A53E80}"/>
              </a:ext>
            </a:extLst>
          </p:cNvPr>
          <p:cNvSpPr>
            <a:spLocks noChangeArrowheads="1"/>
          </p:cNvSpPr>
          <p:nvPr/>
        </p:nvSpPr>
        <p:spPr bwMode="auto">
          <a:xfrm>
            <a:off x="661899" y="1024200"/>
            <a:ext cx="804515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bg1"/>
                </a:solidFill>
                <a:effectLst/>
                <a:latin typeface="Arial" panose="020B0604020202020204" pitchFamily="34" charset="0"/>
              </a:rPr>
              <a:t>Amazon Elastic Compute Cloud (EC2) is a core service within the Amazon Web Services (AWS) cloud platform that provides resizable compute capacity in the cloud. It allows users to launch and manage virtual servers, known as instances, on-demand, making it a powerful and flexible solution for deploying applications.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bg1"/>
                </a:solidFill>
                <a:effectLst/>
                <a:latin typeface="Arial" panose="020B0604020202020204" pitchFamily="34" charset="0"/>
              </a:rPr>
              <a:t>One of the primary advantages of EC2 is its scalability. Users can quickly scale up or down their compute resources based on the application's requirements.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bg1"/>
                </a:solidFill>
                <a:effectLst/>
                <a:latin typeface="Arial" panose="020B0604020202020204" pitchFamily="34" charset="0"/>
              </a:rPr>
              <a:t>EC2 instances can be configured with different operating systems, storage options, and network configurations, which allows for a customized environment tailored to the specific needs of the application.</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bg1"/>
                </a:solidFill>
                <a:effectLst/>
                <a:latin typeface="Arial" panose="020B0604020202020204" pitchFamily="34" charset="0"/>
              </a:rPr>
              <a:t> EC2 also provides features for resource management, such as Elastic Load Balancing (ELB) and Auto Scaling.</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bg1"/>
                </a:solidFill>
                <a:effectLst/>
                <a:latin typeface="Arial" panose="020B0604020202020204" pitchFamily="34" charset="0"/>
              </a:rPr>
              <a:t>AWS EC2 integrates with AWS Identity and Access Management (IAM) for secure access control and monitoring tools like Amazon CloudWatch to track instance performance and resource utilization.</a:t>
            </a:r>
          </a:p>
        </p:txBody>
      </p:sp>
    </p:spTree>
    <p:extLst>
      <p:ext uri="{BB962C8B-B14F-4D97-AF65-F5344CB8AC3E}">
        <p14:creationId xmlns:p14="http://schemas.microsoft.com/office/powerpoint/2010/main" val="2406218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a:extLst>
            <a:ext uri="{FF2B5EF4-FFF2-40B4-BE49-F238E27FC236}">
              <a16:creationId xmlns:a16="http://schemas.microsoft.com/office/drawing/2014/main" id="{6B379F38-1BC3-5C9E-4FCB-46D9A343A436}"/>
            </a:ext>
          </a:extLst>
        </p:cNvPr>
        <p:cNvGrpSpPr/>
        <p:nvPr/>
      </p:nvGrpSpPr>
      <p:grpSpPr>
        <a:xfrm>
          <a:off x="0" y="0"/>
          <a:ext cx="0" cy="0"/>
          <a:chOff x="0" y="0"/>
          <a:chExt cx="0" cy="0"/>
        </a:xfrm>
      </p:grpSpPr>
      <p:sp>
        <p:nvSpPr>
          <p:cNvPr id="163" name="Google Shape;163;p32">
            <a:extLst>
              <a:ext uri="{FF2B5EF4-FFF2-40B4-BE49-F238E27FC236}">
                <a16:creationId xmlns:a16="http://schemas.microsoft.com/office/drawing/2014/main" id="{36B0E517-3FEB-DFB8-1F4F-0F0C91919C2F}"/>
              </a:ext>
            </a:extLst>
          </p:cNvPr>
          <p:cNvSpPr/>
          <p:nvPr/>
        </p:nvSpPr>
        <p:spPr>
          <a:xfrm>
            <a:off x="641397" y="317875"/>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32">
            <a:extLst>
              <a:ext uri="{FF2B5EF4-FFF2-40B4-BE49-F238E27FC236}">
                <a16:creationId xmlns:a16="http://schemas.microsoft.com/office/drawing/2014/main" id="{9177369B-64F3-B166-8443-6F2B3B7FEBEB}"/>
              </a:ext>
            </a:extLst>
          </p:cNvPr>
          <p:cNvGrpSpPr/>
          <p:nvPr/>
        </p:nvGrpSpPr>
        <p:grpSpPr>
          <a:xfrm>
            <a:off x="405287" y="560275"/>
            <a:ext cx="236109" cy="1130750"/>
            <a:chOff x="5816799" y="2092375"/>
            <a:chExt cx="236109" cy="1130750"/>
          </a:xfrm>
        </p:grpSpPr>
        <p:sp>
          <p:nvSpPr>
            <p:cNvPr id="166" name="Google Shape;166;p32">
              <a:extLst>
                <a:ext uri="{FF2B5EF4-FFF2-40B4-BE49-F238E27FC236}">
                  <a16:creationId xmlns:a16="http://schemas.microsoft.com/office/drawing/2014/main" id="{3180DB6C-6705-C64E-9AE2-CE1B1B80E4C2}"/>
                </a:ext>
              </a:extLst>
            </p:cNvPr>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 name="Google Shape;167;p32">
              <a:extLst>
                <a:ext uri="{FF2B5EF4-FFF2-40B4-BE49-F238E27FC236}">
                  <a16:creationId xmlns:a16="http://schemas.microsoft.com/office/drawing/2014/main" id="{DDBAED62-2867-B042-AB9B-23F7E6C55351}"/>
                </a:ext>
              </a:extLst>
            </p:cNvPr>
            <p:cNvCxnSpPr>
              <a:stCxn id="166" idx="2"/>
              <a:endCxn id="163" idx="1"/>
            </p:cNvCxnSpPr>
            <p:nvPr/>
          </p:nvCxnSpPr>
          <p:spPr>
            <a:xfrm rot="10800000" flipH="1">
              <a:off x="5816799" y="2092375"/>
              <a:ext cx="236109" cy="1095800"/>
            </a:xfrm>
            <a:prstGeom prst="bentConnector3">
              <a:avLst>
                <a:gd name="adj1" fmla="val -96820"/>
              </a:avLst>
            </a:prstGeom>
            <a:noFill/>
            <a:ln w="9525" cap="flat" cmpd="sng">
              <a:solidFill>
                <a:schemeClr val="lt1"/>
              </a:solidFill>
              <a:prstDash val="solid"/>
              <a:round/>
              <a:headEnd type="none" w="med" len="med"/>
              <a:tailEnd type="none" w="med" len="med"/>
            </a:ln>
          </p:spPr>
        </p:cxnSp>
      </p:grpSp>
      <p:grpSp>
        <p:nvGrpSpPr>
          <p:cNvPr id="168" name="Google Shape;168;p32">
            <a:extLst>
              <a:ext uri="{FF2B5EF4-FFF2-40B4-BE49-F238E27FC236}">
                <a16:creationId xmlns:a16="http://schemas.microsoft.com/office/drawing/2014/main" id="{73D63FBB-E5C5-7989-8892-4BC93048CFCC}"/>
              </a:ext>
            </a:extLst>
          </p:cNvPr>
          <p:cNvGrpSpPr/>
          <p:nvPr/>
        </p:nvGrpSpPr>
        <p:grpSpPr>
          <a:xfrm>
            <a:off x="8646756" y="539400"/>
            <a:ext cx="60293" cy="3815150"/>
            <a:chOff x="5816800" y="-592025"/>
            <a:chExt cx="105916" cy="3815150"/>
          </a:xfrm>
        </p:grpSpPr>
        <p:sp>
          <p:nvSpPr>
            <p:cNvPr id="169" name="Google Shape;169;p32">
              <a:extLst>
                <a:ext uri="{FF2B5EF4-FFF2-40B4-BE49-F238E27FC236}">
                  <a16:creationId xmlns:a16="http://schemas.microsoft.com/office/drawing/2014/main" id="{2B9E135E-B592-6D27-BDD3-E17771A2630D}"/>
                </a:ext>
              </a:extLst>
            </p:cNvPr>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 name="Google Shape;170;p32">
              <a:extLst>
                <a:ext uri="{FF2B5EF4-FFF2-40B4-BE49-F238E27FC236}">
                  <a16:creationId xmlns:a16="http://schemas.microsoft.com/office/drawing/2014/main" id="{899274B5-E3F0-C43E-9447-7419C48E0711}"/>
                </a:ext>
              </a:extLst>
            </p:cNvPr>
            <p:cNvCxnSpPr>
              <a:stCxn id="169" idx="2"/>
              <a:endCxn id="163" idx="3"/>
            </p:cNvCxnSpPr>
            <p:nvPr/>
          </p:nvCxnSpPr>
          <p:spPr>
            <a:xfrm flipH="1" flipV="1">
              <a:off x="5816800" y="-592025"/>
              <a:ext cx="105916" cy="3780200"/>
            </a:xfrm>
            <a:prstGeom prst="bentConnector3">
              <a:avLst>
                <a:gd name="adj1" fmla="val -215831"/>
              </a:avLst>
            </a:prstGeom>
            <a:noFill/>
            <a:ln w="9525" cap="flat" cmpd="sng">
              <a:solidFill>
                <a:schemeClr val="lt1"/>
              </a:solidFill>
              <a:prstDash val="solid"/>
              <a:round/>
              <a:headEnd type="none" w="med" len="med"/>
              <a:tailEnd type="none" w="med" len="med"/>
            </a:ln>
          </p:spPr>
        </p:cxnSp>
      </p:grpSp>
      <p:sp>
        <p:nvSpPr>
          <p:cNvPr id="171" name="Google Shape;171;p32">
            <a:extLst>
              <a:ext uri="{FF2B5EF4-FFF2-40B4-BE49-F238E27FC236}">
                <a16:creationId xmlns:a16="http://schemas.microsoft.com/office/drawing/2014/main" id="{0913B36D-5A7F-5A0C-E113-6894DE55560B}"/>
              </a:ext>
            </a:extLst>
          </p:cNvPr>
          <p:cNvSpPr txBox="1">
            <a:spLocks noGrp="1"/>
          </p:cNvSpPr>
          <p:nvPr>
            <p:ph type="title"/>
          </p:nvPr>
        </p:nvSpPr>
        <p:spPr>
          <a:xfrm>
            <a:off x="785097" y="2739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VPC OVERVIEW</a:t>
            </a:r>
            <a:br>
              <a:rPr lang="en-IN" dirty="0"/>
            </a:br>
            <a:br>
              <a:rPr lang="en-IN" dirty="0"/>
            </a:br>
            <a:endParaRPr lang="en-IN" dirty="0"/>
          </a:p>
        </p:txBody>
      </p:sp>
      <p:sp>
        <p:nvSpPr>
          <p:cNvPr id="3" name="Rectangle 3">
            <a:extLst>
              <a:ext uri="{FF2B5EF4-FFF2-40B4-BE49-F238E27FC236}">
                <a16:creationId xmlns:a16="http://schemas.microsoft.com/office/drawing/2014/main" id="{2E57056A-85F6-7C5A-D17E-FD0182A37FC6}"/>
              </a:ext>
            </a:extLst>
          </p:cNvPr>
          <p:cNvSpPr>
            <a:spLocks noChangeArrowheads="1"/>
          </p:cNvSpPr>
          <p:nvPr/>
        </p:nvSpPr>
        <p:spPr bwMode="auto">
          <a:xfrm>
            <a:off x="587647" y="1259238"/>
            <a:ext cx="804515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bg1"/>
                </a:solidFill>
                <a:effectLst/>
                <a:latin typeface="Arial" panose="020B0604020202020204" pitchFamily="34" charset="0"/>
              </a:rPr>
              <a:t>A </a:t>
            </a:r>
            <a:r>
              <a:rPr kumimoji="0" lang="en-US" altLang="en-US" b="0" i="0" u="none" strike="noStrike" cap="none" normalizeH="0" baseline="0" dirty="0">
                <a:ln>
                  <a:noFill/>
                </a:ln>
                <a:solidFill>
                  <a:schemeClr val="accent5"/>
                </a:solidFill>
                <a:effectLst/>
                <a:latin typeface="Arial" panose="020B0604020202020204" pitchFamily="34" charset="0"/>
              </a:rPr>
              <a:t>Virtual Private Cloud (VPC) </a:t>
            </a:r>
            <a:r>
              <a:rPr kumimoji="0" lang="en-US" altLang="en-US" b="0" i="0" u="none" strike="noStrike" cap="none" normalizeH="0" baseline="0" dirty="0">
                <a:ln>
                  <a:noFill/>
                </a:ln>
                <a:solidFill>
                  <a:schemeClr val="bg1"/>
                </a:solidFill>
                <a:effectLst/>
                <a:latin typeface="Arial" panose="020B0604020202020204" pitchFamily="34" charset="0"/>
              </a:rPr>
              <a:t>is a logically isolated network in AWS where you can launch and manage AWS resources securely.</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accent5"/>
                </a:solidFill>
                <a:effectLst/>
                <a:latin typeface="Arial" panose="020B0604020202020204" pitchFamily="34" charset="0"/>
              </a:rPr>
              <a:t>Key Features of VPC:</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bg1"/>
                </a:solidFill>
                <a:effectLst/>
                <a:latin typeface="Arial" panose="020B0604020202020204" pitchFamily="34" charset="0"/>
              </a:rPr>
              <a:t>Custom IP Ranges</a:t>
            </a:r>
            <a:r>
              <a:rPr kumimoji="0" lang="en-US" altLang="en-US" b="0" i="0" u="none" strike="noStrike" cap="none" normalizeH="0" baseline="0" dirty="0">
                <a:ln>
                  <a:noFill/>
                </a:ln>
                <a:solidFill>
                  <a:schemeClr val="bg1"/>
                </a:solidFill>
                <a:effectLst/>
                <a:latin typeface="Arial" panose="020B0604020202020204" pitchFamily="34" charset="0"/>
              </a:rPr>
              <a:t>: Define the IP range for your VPC using CIDR blocks (e.g., 10.0.0.0/16).</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bg1"/>
                </a:solidFill>
                <a:effectLst/>
                <a:latin typeface="Arial" panose="020B0604020202020204" pitchFamily="34" charset="0"/>
              </a:rPr>
              <a:t>Network Isolation</a:t>
            </a:r>
            <a:r>
              <a:rPr kumimoji="0" lang="en-US" altLang="en-US" b="0" i="0" u="none" strike="noStrike" cap="none" normalizeH="0" baseline="0" dirty="0">
                <a:ln>
                  <a:noFill/>
                </a:ln>
                <a:solidFill>
                  <a:schemeClr val="bg1"/>
                </a:solidFill>
                <a:effectLst/>
                <a:latin typeface="Arial" panose="020B0604020202020204" pitchFamily="34" charset="0"/>
              </a:rPr>
              <a:t>: Resources within a VPC are isolated from other networks by default.</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bg1"/>
                </a:solidFill>
                <a:effectLst/>
                <a:latin typeface="Arial" panose="020B0604020202020204" pitchFamily="34" charset="0"/>
              </a:rPr>
              <a:t>Connectivity Options</a:t>
            </a:r>
            <a:r>
              <a:rPr kumimoji="0" lang="en-US" altLang="en-US" b="0" i="0" u="none" strike="noStrike" cap="none" normalizeH="0" baseline="0" dirty="0">
                <a:ln>
                  <a:noFill/>
                </a:ln>
                <a:solidFill>
                  <a:schemeClr val="bg1"/>
                </a:solidFill>
                <a:effectLst/>
                <a:latin typeface="Arial" panose="020B0604020202020204" pitchFamily="34" charset="0"/>
              </a:rPr>
              <a:t>: Connect your VPC to on-premises networks using VPN, Direct Connect, or Transit Gateway.</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bg1"/>
                </a:solidFill>
                <a:effectLst/>
                <a:latin typeface="Arial" panose="020B0604020202020204" pitchFamily="34" charset="0"/>
              </a:rPr>
              <a:t>Network Services</a:t>
            </a:r>
            <a:r>
              <a:rPr kumimoji="0" lang="en-US" altLang="en-US" b="0" i="0" u="none" strike="noStrike" cap="none" normalizeH="0" baseline="0" dirty="0">
                <a:ln>
                  <a:noFill/>
                </a:ln>
                <a:solidFill>
                  <a:schemeClr val="bg1"/>
                </a:solidFill>
                <a:effectLst/>
                <a:latin typeface="Arial" panose="020B0604020202020204" pitchFamily="34" charset="0"/>
              </a:rPr>
              <a:t>: Elastic IPs, NAT Gateway, and DNS Resolution for network management.</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bg1"/>
                </a:solidFill>
                <a:effectLst/>
                <a:latin typeface="Arial" panose="020B0604020202020204" pitchFamily="34" charset="0"/>
              </a:rPr>
              <a:t>Security Control</a:t>
            </a:r>
            <a:r>
              <a:rPr kumimoji="0" lang="en-US" altLang="en-US" b="0" i="0" u="none" strike="noStrike" cap="none" normalizeH="0" baseline="0" dirty="0">
                <a:ln>
                  <a:noFill/>
                </a:ln>
                <a:solidFill>
                  <a:schemeClr val="bg1"/>
                </a:solidFill>
                <a:effectLst/>
                <a:latin typeface="Arial" panose="020B0604020202020204" pitchFamily="34" charset="0"/>
              </a:rPr>
              <a:t>: Security Groups and Network ACLs for fine-grained access control</a:t>
            </a:r>
          </a:p>
        </p:txBody>
      </p:sp>
    </p:spTree>
    <p:extLst>
      <p:ext uri="{BB962C8B-B14F-4D97-AF65-F5344CB8AC3E}">
        <p14:creationId xmlns:p14="http://schemas.microsoft.com/office/powerpoint/2010/main" val="2485986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a:extLst>
            <a:ext uri="{FF2B5EF4-FFF2-40B4-BE49-F238E27FC236}">
              <a16:creationId xmlns:a16="http://schemas.microsoft.com/office/drawing/2014/main" id="{00EE1A72-2A9E-3F8F-0067-E84D3702338A}"/>
            </a:ext>
          </a:extLst>
        </p:cNvPr>
        <p:cNvGrpSpPr/>
        <p:nvPr/>
      </p:nvGrpSpPr>
      <p:grpSpPr>
        <a:xfrm>
          <a:off x="0" y="0"/>
          <a:ext cx="0" cy="0"/>
          <a:chOff x="0" y="0"/>
          <a:chExt cx="0" cy="0"/>
        </a:xfrm>
      </p:grpSpPr>
      <p:sp>
        <p:nvSpPr>
          <p:cNvPr id="163" name="Google Shape;163;p32">
            <a:extLst>
              <a:ext uri="{FF2B5EF4-FFF2-40B4-BE49-F238E27FC236}">
                <a16:creationId xmlns:a16="http://schemas.microsoft.com/office/drawing/2014/main" id="{06E538E2-44FA-C127-6453-445E85B487C6}"/>
              </a:ext>
            </a:extLst>
          </p:cNvPr>
          <p:cNvSpPr/>
          <p:nvPr/>
        </p:nvSpPr>
        <p:spPr>
          <a:xfrm>
            <a:off x="641397" y="317875"/>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32">
            <a:extLst>
              <a:ext uri="{FF2B5EF4-FFF2-40B4-BE49-F238E27FC236}">
                <a16:creationId xmlns:a16="http://schemas.microsoft.com/office/drawing/2014/main" id="{677AEDAD-F59C-9881-457F-46D98A1A623C}"/>
              </a:ext>
            </a:extLst>
          </p:cNvPr>
          <p:cNvGrpSpPr/>
          <p:nvPr/>
        </p:nvGrpSpPr>
        <p:grpSpPr>
          <a:xfrm>
            <a:off x="405287" y="560275"/>
            <a:ext cx="236109" cy="1130750"/>
            <a:chOff x="5816799" y="2092375"/>
            <a:chExt cx="236109" cy="1130750"/>
          </a:xfrm>
        </p:grpSpPr>
        <p:sp>
          <p:nvSpPr>
            <p:cNvPr id="166" name="Google Shape;166;p32">
              <a:extLst>
                <a:ext uri="{FF2B5EF4-FFF2-40B4-BE49-F238E27FC236}">
                  <a16:creationId xmlns:a16="http://schemas.microsoft.com/office/drawing/2014/main" id="{457202AB-DF47-6216-B6EF-E9FC16C73929}"/>
                </a:ext>
              </a:extLst>
            </p:cNvPr>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 name="Google Shape;167;p32">
              <a:extLst>
                <a:ext uri="{FF2B5EF4-FFF2-40B4-BE49-F238E27FC236}">
                  <a16:creationId xmlns:a16="http://schemas.microsoft.com/office/drawing/2014/main" id="{EC52077F-5352-2A36-9AAB-6C31F732E211}"/>
                </a:ext>
              </a:extLst>
            </p:cNvPr>
            <p:cNvCxnSpPr>
              <a:stCxn id="166" idx="2"/>
              <a:endCxn id="163" idx="1"/>
            </p:cNvCxnSpPr>
            <p:nvPr/>
          </p:nvCxnSpPr>
          <p:spPr>
            <a:xfrm rot="10800000" flipH="1">
              <a:off x="5816799" y="2092375"/>
              <a:ext cx="236109" cy="1095800"/>
            </a:xfrm>
            <a:prstGeom prst="bentConnector3">
              <a:avLst>
                <a:gd name="adj1" fmla="val -96820"/>
              </a:avLst>
            </a:prstGeom>
            <a:noFill/>
            <a:ln w="9525" cap="flat" cmpd="sng">
              <a:solidFill>
                <a:schemeClr val="lt1"/>
              </a:solidFill>
              <a:prstDash val="solid"/>
              <a:round/>
              <a:headEnd type="none" w="med" len="med"/>
              <a:tailEnd type="none" w="med" len="med"/>
            </a:ln>
          </p:spPr>
        </p:cxnSp>
      </p:grpSp>
      <p:grpSp>
        <p:nvGrpSpPr>
          <p:cNvPr id="168" name="Google Shape;168;p32">
            <a:extLst>
              <a:ext uri="{FF2B5EF4-FFF2-40B4-BE49-F238E27FC236}">
                <a16:creationId xmlns:a16="http://schemas.microsoft.com/office/drawing/2014/main" id="{E8B59F51-EF12-9E4E-F777-4AAA2DFC777E}"/>
              </a:ext>
            </a:extLst>
          </p:cNvPr>
          <p:cNvGrpSpPr/>
          <p:nvPr/>
        </p:nvGrpSpPr>
        <p:grpSpPr>
          <a:xfrm>
            <a:off x="8646756" y="539400"/>
            <a:ext cx="60293" cy="3815150"/>
            <a:chOff x="5816800" y="-592025"/>
            <a:chExt cx="105916" cy="3815150"/>
          </a:xfrm>
        </p:grpSpPr>
        <p:sp>
          <p:nvSpPr>
            <p:cNvPr id="169" name="Google Shape;169;p32">
              <a:extLst>
                <a:ext uri="{FF2B5EF4-FFF2-40B4-BE49-F238E27FC236}">
                  <a16:creationId xmlns:a16="http://schemas.microsoft.com/office/drawing/2014/main" id="{BEDF16E9-3CD0-DEB8-11D0-CA00C2E90120}"/>
                </a:ext>
              </a:extLst>
            </p:cNvPr>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 name="Google Shape;170;p32">
              <a:extLst>
                <a:ext uri="{FF2B5EF4-FFF2-40B4-BE49-F238E27FC236}">
                  <a16:creationId xmlns:a16="http://schemas.microsoft.com/office/drawing/2014/main" id="{8AC475C5-C599-E36A-B4F9-2C99B0961C3F}"/>
                </a:ext>
              </a:extLst>
            </p:cNvPr>
            <p:cNvCxnSpPr>
              <a:stCxn id="169" idx="2"/>
              <a:endCxn id="163" idx="3"/>
            </p:cNvCxnSpPr>
            <p:nvPr/>
          </p:nvCxnSpPr>
          <p:spPr>
            <a:xfrm flipH="1" flipV="1">
              <a:off x="5816800" y="-592025"/>
              <a:ext cx="105916" cy="3780200"/>
            </a:xfrm>
            <a:prstGeom prst="bentConnector3">
              <a:avLst>
                <a:gd name="adj1" fmla="val -215831"/>
              </a:avLst>
            </a:prstGeom>
            <a:noFill/>
            <a:ln w="9525" cap="flat" cmpd="sng">
              <a:solidFill>
                <a:schemeClr val="lt1"/>
              </a:solidFill>
              <a:prstDash val="solid"/>
              <a:round/>
              <a:headEnd type="none" w="med" len="med"/>
              <a:tailEnd type="none" w="med" len="med"/>
            </a:ln>
          </p:spPr>
        </p:cxnSp>
      </p:grpSp>
      <p:sp>
        <p:nvSpPr>
          <p:cNvPr id="171" name="Google Shape;171;p32">
            <a:extLst>
              <a:ext uri="{FF2B5EF4-FFF2-40B4-BE49-F238E27FC236}">
                <a16:creationId xmlns:a16="http://schemas.microsoft.com/office/drawing/2014/main" id="{F8C0E794-C455-B86C-EAC1-595B15CB9D5C}"/>
              </a:ext>
            </a:extLst>
          </p:cNvPr>
          <p:cNvSpPr txBox="1">
            <a:spLocks noGrp="1"/>
          </p:cNvSpPr>
          <p:nvPr>
            <p:ph type="title"/>
          </p:nvPr>
        </p:nvSpPr>
        <p:spPr>
          <a:xfrm>
            <a:off x="785097" y="2739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ROUTING TABLE OVERVIEW</a:t>
            </a:r>
            <a:br>
              <a:rPr lang="en-IN" dirty="0"/>
            </a:br>
            <a:br>
              <a:rPr lang="en-IN" dirty="0"/>
            </a:br>
            <a:br>
              <a:rPr lang="en-IN" dirty="0"/>
            </a:br>
            <a:endParaRPr lang="en-IN" dirty="0"/>
          </a:p>
        </p:txBody>
      </p:sp>
      <p:sp>
        <p:nvSpPr>
          <p:cNvPr id="3" name="Rectangle 3">
            <a:extLst>
              <a:ext uri="{FF2B5EF4-FFF2-40B4-BE49-F238E27FC236}">
                <a16:creationId xmlns:a16="http://schemas.microsoft.com/office/drawing/2014/main" id="{280A8F44-6359-0A60-BD77-44F1EACE2A01}"/>
              </a:ext>
            </a:extLst>
          </p:cNvPr>
          <p:cNvSpPr>
            <a:spLocks noChangeArrowheads="1"/>
          </p:cNvSpPr>
          <p:nvPr/>
        </p:nvSpPr>
        <p:spPr bwMode="auto">
          <a:xfrm>
            <a:off x="651648" y="1319231"/>
            <a:ext cx="804515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accent5"/>
                </a:solidFill>
                <a:effectLst/>
                <a:latin typeface="Arial" panose="020B0604020202020204" pitchFamily="34" charset="0"/>
              </a:rPr>
              <a:t>Routing Table </a:t>
            </a:r>
            <a:r>
              <a:rPr kumimoji="0" lang="en-US" altLang="en-US" b="0" i="0" u="none" strike="noStrike" cap="none" normalizeH="0" baseline="0" dirty="0">
                <a:ln>
                  <a:noFill/>
                </a:ln>
                <a:solidFill>
                  <a:schemeClr val="bg1"/>
                </a:solidFill>
                <a:effectLst/>
                <a:latin typeface="Arial" panose="020B0604020202020204" pitchFamily="34" charset="0"/>
              </a:rPr>
              <a:t>in AWS is a set of rules that determines how network traffic is directed within a VPC. It plays a critical role in managing the flow of data between subnets, instances, and external resources.</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accent5"/>
                </a:solidFill>
                <a:effectLst/>
                <a:latin typeface="Arial" panose="020B0604020202020204" pitchFamily="34" charset="0"/>
              </a:rPr>
              <a:t>Key Features of Routing Tables:</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bg1"/>
                </a:solidFill>
                <a:effectLst/>
                <a:latin typeface="Arial" panose="020B0604020202020204" pitchFamily="34" charset="0"/>
              </a:rPr>
              <a:t>Traffic Control</a:t>
            </a:r>
            <a:r>
              <a:rPr kumimoji="0" lang="en-US" altLang="en-US" b="0" i="0" u="none" strike="noStrike" cap="none" normalizeH="0" baseline="0" dirty="0">
                <a:ln>
                  <a:noFill/>
                </a:ln>
                <a:solidFill>
                  <a:schemeClr val="bg1"/>
                </a:solidFill>
                <a:effectLst/>
                <a:latin typeface="Arial" panose="020B0604020202020204" pitchFamily="34" charset="0"/>
              </a:rPr>
              <a:t>: Define routes to direct traffic between subnets or external systems (e.g., internet or VPNs).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bg1"/>
                </a:solidFill>
                <a:effectLst/>
                <a:latin typeface="Arial" panose="020B0604020202020204" pitchFamily="34" charset="0"/>
              </a:rPr>
              <a:t>Custom Rules</a:t>
            </a:r>
            <a:r>
              <a:rPr kumimoji="0" lang="en-US" altLang="en-US" b="0" i="0" u="none" strike="noStrike" cap="none" normalizeH="0" baseline="0" dirty="0">
                <a:ln>
                  <a:noFill/>
                </a:ln>
                <a:solidFill>
                  <a:schemeClr val="bg1"/>
                </a:solidFill>
                <a:effectLst/>
                <a:latin typeface="Arial" panose="020B0604020202020204" pitchFamily="34" charset="0"/>
              </a:rPr>
              <a:t>: Configure specific routes for internal communication or outgoing traffic.</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chemeClr val="bg1"/>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bg1"/>
                </a:solidFill>
                <a:effectLst/>
                <a:latin typeface="Arial" panose="020B0604020202020204" pitchFamily="34" charset="0"/>
              </a:rPr>
              <a:t>Integration with Gateways</a:t>
            </a:r>
            <a:r>
              <a:rPr kumimoji="0" lang="en-US" altLang="en-US" b="0" i="0" u="none" strike="noStrike" cap="none" normalizeH="0" baseline="0" dirty="0">
                <a:ln>
                  <a:noFill/>
                </a:ln>
                <a:solidFill>
                  <a:schemeClr val="bg1"/>
                </a:solidFill>
                <a:effectLst/>
                <a:latin typeface="Arial" panose="020B0604020202020204" pitchFamily="34" charset="0"/>
              </a:rPr>
              <a:t>: Attach Internet Gateways, NAT Gateways, or Transit Gateways to handle different types of traffic.</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chemeClr val="bg1"/>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bg1"/>
                </a:solidFill>
                <a:effectLst/>
                <a:latin typeface="Arial" panose="020B0604020202020204" pitchFamily="34" charset="0"/>
              </a:rPr>
              <a:t>Default Routes:</a:t>
            </a:r>
            <a:r>
              <a:rPr kumimoji="0" lang="en-US" altLang="en-US" b="0" i="0" u="none" strike="noStrike" cap="none" normalizeH="0" baseline="0" dirty="0">
                <a:ln>
                  <a:noFill/>
                </a:ln>
                <a:solidFill>
                  <a:schemeClr val="bg1"/>
                </a:solidFill>
                <a:effectLst/>
                <a:latin typeface="Arial" panose="020B0604020202020204" pitchFamily="34" charset="0"/>
              </a:rPr>
              <a:t> Automatically includes local routes for intra-VPC communication.</a:t>
            </a:r>
          </a:p>
        </p:txBody>
      </p:sp>
    </p:spTree>
    <p:extLst>
      <p:ext uri="{BB962C8B-B14F-4D97-AF65-F5344CB8AC3E}">
        <p14:creationId xmlns:p14="http://schemas.microsoft.com/office/powerpoint/2010/main" val="1076132016"/>
      </p:ext>
    </p:extLst>
  </p:cSld>
  <p:clrMapOvr>
    <a:masterClrMapping/>
  </p:clrMapOvr>
</p:sld>
</file>

<file path=ppt/theme/theme1.xml><?xml version="1.0" encoding="utf-8"?>
<a:theme xmlns:a="http://schemas.openxmlformats.org/drawingml/2006/main" name="Cloud Engineer CV by Slidesgo">
  <a:themeElements>
    <a:clrScheme name="Simple Light">
      <a:dk1>
        <a:srgbClr val="00000D"/>
      </a:dk1>
      <a:lt1>
        <a:srgbClr val="FFFFFF"/>
      </a:lt1>
      <a:dk2>
        <a:srgbClr val="6EEDDA"/>
      </a:dk2>
      <a:lt2>
        <a:srgbClr val="4098FD"/>
      </a:lt2>
      <a:accent1>
        <a:srgbClr val="584EFD"/>
      </a:accent1>
      <a:accent2>
        <a:srgbClr val="251AC0"/>
      </a:accent2>
      <a:accent3>
        <a:srgbClr val="2A118E"/>
      </a:accent3>
      <a:accent4>
        <a:srgbClr val="150248"/>
      </a:accent4>
      <a:accent5>
        <a:srgbClr val="6EEDDA"/>
      </a:accent5>
      <a:accent6>
        <a:srgbClr val="4098FD"/>
      </a:accent6>
      <a:hlink>
        <a:srgbClr val="6EEDD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1950</Words>
  <Application>Microsoft Office PowerPoint</Application>
  <PresentationFormat>On-screen Show (16:9)</PresentationFormat>
  <Paragraphs>217</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Canva Sans Bold</vt:lpstr>
      <vt:lpstr>Catamaran</vt:lpstr>
      <vt:lpstr>Canva Sans</vt:lpstr>
      <vt:lpstr>Roboto Condensed Light</vt:lpstr>
      <vt:lpstr>Fugaz One</vt:lpstr>
      <vt:lpstr>Cloud Engineer CV by Slidesgo</vt:lpstr>
      <vt:lpstr>CLOUD COMPUTING </vt:lpstr>
      <vt:lpstr>PROBLEM STATEMENT &amp; OBJECTIVES</vt:lpstr>
      <vt:lpstr>INTRO</vt:lpstr>
      <vt:lpstr>Step by Step Implementation</vt:lpstr>
      <vt:lpstr>INTRODUCTION</vt:lpstr>
      <vt:lpstr>ABOUT AWS</vt:lpstr>
      <vt:lpstr>AWS EC2 OVERVIEW </vt:lpstr>
      <vt:lpstr>VPC OVERVIEW  </vt:lpstr>
      <vt:lpstr>ROUTING TABLE OVERVIEW   </vt:lpstr>
      <vt:lpstr>SUBNETTING OVERVIEW    </vt:lpstr>
      <vt:lpstr>BLOCK DIAGRAM</vt:lpstr>
      <vt:lpstr>METHODOLOGY     </vt:lpstr>
      <vt:lpstr>METHODOLOGY     </vt:lpstr>
      <vt:lpstr>APPLICATIONS      </vt:lpstr>
      <vt:lpstr>LITERATURE SURVEY </vt:lpstr>
      <vt:lpstr>CONCLUSION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omkarmuse</dc:creator>
  <cp:lastModifiedBy>Om Karmuse</cp:lastModifiedBy>
  <cp:revision>1</cp:revision>
  <dcterms:modified xsi:type="dcterms:W3CDTF">2024-11-18T03:16:44Z</dcterms:modified>
</cp:coreProperties>
</file>