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63" r:id="rId2"/>
    <p:sldId id="260" r:id="rId3"/>
    <p:sldId id="257" r:id="rId4"/>
    <p:sldId id="259" r:id="rId5"/>
    <p:sldId id="265" r:id="rId6"/>
    <p:sldId id="267" r:id="rId7"/>
    <p:sldId id="271" r:id="rId8"/>
    <p:sldId id="272" r:id="rId9"/>
    <p:sldId id="273" r:id="rId10"/>
    <p:sldId id="258" r:id="rId11"/>
    <p:sldId id="262" r:id="rId12"/>
    <p:sldId id="269"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939B054-CF33-457F-8FFB-029010FAE5EA}" type="datetimeFigureOut">
              <a:rPr lang="en-US" smtClean="0"/>
              <a:t>5/18/2019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357526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9B054-CF33-457F-8FFB-029010FAE5EA}"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51836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9B054-CF33-457F-8FFB-029010FAE5EA}"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1698942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9B054-CF33-457F-8FFB-029010FAE5EA}"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51932-0D69-4D66-8368-DF3AEB53699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9042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9B054-CF33-457F-8FFB-029010FAE5EA}"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424722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39B054-CF33-457F-8FFB-029010FAE5EA}" type="datetimeFigureOut">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247870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39B054-CF33-457F-8FFB-029010FAE5EA}" type="datetimeFigureOut">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3526366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9B054-CF33-457F-8FFB-029010FAE5EA}"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4286884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9B054-CF33-457F-8FFB-029010FAE5EA}"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88394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9B054-CF33-457F-8FFB-029010FAE5EA}"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132110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9B054-CF33-457F-8FFB-029010FAE5EA}"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395802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9B054-CF33-457F-8FFB-029010FAE5EA}"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45537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9B054-CF33-457F-8FFB-029010FAE5EA}" type="datetimeFigureOut">
              <a:rPr lang="en-US" smtClean="0"/>
              <a:t>5/18/2019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17846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9B054-CF33-457F-8FFB-029010FAE5EA}" type="datetimeFigureOut">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73689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9B054-CF33-457F-8FFB-029010FAE5EA}" type="datetimeFigureOut">
              <a:rPr lang="en-US" smtClean="0"/>
              <a:t>5/18/2019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297918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9B054-CF33-457F-8FFB-029010FAE5EA}"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133724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9B054-CF33-457F-8FFB-029010FAE5EA}"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851932-0D69-4D66-8368-DF3AEB536999}" type="slidenum">
              <a:rPr lang="en-US" smtClean="0"/>
              <a:t>‹#›</a:t>
            </a:fld>
            <a:endParaRPr lang="en-US"/>
          </a:p>
        </p:txBody>
      </p:sp>
    </p:spTree>
    <p:extLst>
      <p:ext uri="{BB962C8B-B14F-4D97-AF65-F5344CB8AC3E}">
        <p14:creationId xmlns:p14="http://schemas.microsoft.com/office/powerpoint/2010/main" val="348570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39B054-CF33-457F-8FFB-029010FAE5EA}" type="datetimeFigureOut">
              <a:rPr lang="en-US" smtClean="0"/>
              <a:t>5/18/2019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851932-0D69-4D66-8368-DF3AEB536999}" type="slidenum">
              <a:rPr lang="en-US" smtClean="0"/>
              <a:t>‹#›</a:t>
            </a:fld>
            <a:endParaRPr lang="en-US"/>
          </a:p>
        </p:txBody>
      </p:sp>
    </p:spTree>
    <p:extLst>
      <p:ext uri="{BB962C8B-B14F-4D97-AF65-F5344CB8AC3E}">
        <p14:creationId xmlns:p14="http://schemas.microsoft.com/office/powerpoint/2010/main" val="740287912"/>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5469" y="876842"/>
            <a:ext cx="11086531" cy="1477328"/>
          </a:xfrm>
          <a:prstGeom prst="rect">
            <a:avLst/>
          </a:prstGeom>
          <a:noFill/>
        </p:spPr>
        <p:txBody>
          <a:bodyPr wrap="square" rtlCol="0">
            <a:spAutoFit/>
          </a:bodyPr>
          <a:lstStyle/>
          <a:p>
            <a:pPr algn="ctr"/>
            <a:r>
              <a:rPr lang="en-US" sz="3600" b="1" dirty="0">
                <a:latin typeface="Cambria" panose="02040503050406030204" pitchFamily="18" charset="0"/>
                <a:ea typeface="Cambria" panose="02040503050406030204" pitchFamily="18" charset="0"/>
              </a:rPr>
              <a:t>Automated Toll Collection System using Number</a:t>
            </a:r>
          </a:p>
          <a:p>
            <a:pPr algn="ctr"/>
            <a:r>
              <a:rPr lang="en-US" sz="3600" b="1" dirty="0">
                <a:latin typeface="Cambria" panose="02040503050406030204" pitchFamily="18" charset="0"/>
                <a:ea typeface="Cambria" panose="02040503050406030204" pitchFamily="18" charset="0"/>
              </a:rPr>
              <a:t>Plate Detection</a:t>
            </a:r>
          </a:p>
          <a:p>
            <a:pPr algn="ctr"/>
            <a:endParaRPr lang="en-US" dirty="0">
              <a:latin typeface="Cambria" panose="02040503050406030204" pitchFamily="18" charset="0"/>
              <a:ea typeface="Cambria" panose="02040503050406030204" pitchFamily="18" charset="0"/>
            </a:endParaRPr>
          </a:p>
        </p:txBody>
      </p:sp>
      <p:sp>
        <p:nvSpPr>
          <p:cNvPr id="5" name="TextBox 4"/>
          <p:cNvSpPr txBox="1"/>
          <p:nvPr/>
        </p:nvSpPr>
        <p:spPr>
          <a:xfrm>
            <a:off x="1218121" y="3144416"/>
            <a:ext cx="4609403" cy="830997"/>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Guided by- Mrs. Ashwini Shingare</a:t>
            </a:r>
          </a:p>
          <a:p>
            <a:endParaRPr lang="en-US" sz="2400" dirty="0">
              <a:latin typeface="Cambria" panose="02040503050406030204" pitchFamily="18" charset="0"/>
              <a:ea typeface="Cambria" panose="02040503050406030204" pitchFamily="18" charset="0"/>
            </a:endParaRPr>
          </a:p>
        </p:txBody>
      </p:sp>
      <p:sp>
        <p:nvSpPr>
          <p:cNvPr id="6" name="TextBox 5"/>
          <p:cNvSpPr txBox="1"/>
          <p:nvPr/>
        </p:nvSpPr>
        <p:spPr>
          <a:xfrm>
            <a:off x="7132509" y="3170920"/>
            <a:ext cx="4585101" cy="1938992"/>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 Prathamesh Dhawale - 1710838</a:t>
            </a:r>
          </a:p>
          <a:p>
            <a:r>
              <a:rPr lang="en-US" sz="2400" dirty="0">
                <a:latin typeface="Cambria" panose="02040503050406030204" pitchFamily="18" charset="0"/>
                <a:ea typeface="Cambria" panose="02040503050406030204" pitchFamily="18" charset="0"/>
              </a:rPr>
              <a:t> Saurabh Kshirsagar    - 1710423</a:t>
            </a:r>
          </a:p>
          <a:p>
            <a:r>
              <a:rPr lang="en-US" sz="2400" dirty="0">
                <a:latin typeface="Cambria" panose="02040503050406030204" pitchFamily="18" charset="0"/>
                <a:ea typeface="Cambria" panose="02040503050406030204" pitchFamily="18" charset="0"/>
              </a:rPr>
              <a:t> Shivanjay Wagh           - 1710463</a:t>
            </a:r>
          </a:p>
          <a:p>
            <a:r>
              <a:rPr lang="en-US" sz="2400" dirty="0">
                <a:latin typeface="Cambria" panose="02040503050406030204" pitchFamily="18" charset="0"/>
                <a:ea typeface="Cambria" panose="02040503050406030204" pitchFamily="18" charset="0"/>
              </a:rPr>
              <a:t> Pranit Jadhao               - 1710283</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5842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2940" y="408565"/>
            <a:ext cx="11045952" cy="769441"/>
          </a:xfrm>
          <a:prstGeom prst="rect">
            <a:avLst/>
          </a:prstGeom>
          <a:noFill/>
        </p:spPr>
        <p:txBody>
          <a:bodyPr wrap="square" rtlCol="0">
            <a:spAutoFit/>
          </a:bodyPr>
          <a:lstStyle/>
          <a:p>
            <a:pPr algn="ctr"/>
            <a:r>
              <a:rPr lang="en-US" sz="4400" b="1" dirty="0">
                <a:latin typeface="Cambria" panose="02040503050406030204" pitchFamily="18" charset="0"/>
                <a:ea typeface="Cambria" panose="02040503050406030204" pitchFamily="18" charset="0"/>
              </a:rPr>
              <a:t>ADVANTAGES</a:t>
            </a:r>
          </a:p>
        </p:txBody>
      </p:sp>
      <p:sp>
        <p:nvSpPr>
          <p:cNvPr id="2" name="TextBox 1"/>
          <p:cNvSpPr txBox="1"/>
          <p:nvPr/>
        </p:nvSpPr>
        <p:spPr>
          <a:xfrm>
            <a:off x="2144732" y="1655064"/>
            <a:ext cx="8055864" cy="2677656"/>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ea typeface="Cambria" panose="02040503050406030204" pitchFamily="18" charset="0"/>
              </a:rPr>
              <a:t>Lot of time is saved due to automation.</a:t>
            </a:r>
          </a:p>
          <a:p>
            <a:pPr marL="285750" indent="-285750">
              <a:buFont typeface="Wingdings" panose="05000000000000000000" pitchFamily="2" charset="2"/>
              <a:buChar char="Ø"/>
            </a:pPr>
            <a:r>
              <a:rPr lang="en-US" sz="2800" dirty="0">
                <a:ea typeface="Cambria" panose="02040503050406030204" pitchFamily="18" charset="0"/>
              </a:rPr>
              <a:t>Cashless transactions help to put a step forward in the direction of Digital India.</a:t>
            </a:r>
          </a:p>
          <a:p>
            <a:pPr marL="285750" indent="-285750">
              <a:buFont typeface="Wingdings" panose="05000000000000000000" pitchFamily="2" charset="2"/>
              <a:buChar char="Ø"/>
            </a:pPr>
            <a:r>
              <a:rPr lang="en-US" sz="2800" dirty="0">
                <a:ea typeface="Cambria" panose="02040503050406030204" pitchFamily="18" charset="0"/>
              </a:rPr>
              <a:t>Transparency in money flow is maintained.</a:t>
            </a:r>
          </a:p>
          <a:p>
            <a:pPr marL="285750" indent="-285750">
              <a:buFont typeface="Wingdings" panose="05000000000000000000" pitchFamily="2" charset="2"/>
              <a:buChar char="Ø"/>
            </a:pPr>
            <a:r>
              <a:rPr lang="en-US" sz="2800" dirty="0">
                <a:ea typeface="Cambria" panose="02040503050406030204" pitchFamily="18" charset="0"/>
              </a:rPr>
              <a:t>Manual labor is reduced thereby increasing the profit of the contractor.</a:t>
            </a:r>
          </a:p>
        </p:txBody>
      </p:sp>
    </p:spTree>
    <p:extLst>
      <p:ext uri="{BB962C8B-B14F-4D97-AF65-F5344CB8AC3E}">
        <p14:creationId xmlns:p14="http://schemas.microsoft.com/office/powerpoint/2010/main" val="46688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chemeClr val="tx1"/>
                </a:solidFill>
                <a:latin typeface="Cambria" panose="02040503050406030204" pitchFamily="18" charset="0"/>
                <a:ea typeface="Cambria" panose="02040503050406030204" pitchFamily="18" charset="0"/>
              </a:rPr>
              <a:t>TECHNOLOGIES</a:t>
            </a:r>
          </a:p>
        </p:txBody>
      </p:sp>
      <p:sp>
        <p:nvSpPr>
          <p:cNvPr id="3" name="Content Placeholder 2"/>
          <p:cNvSpPr>
            <a:spLocks noGrp="1"/>
          </p:cNvSpPr>
          <p:nvPr>
            <p:ph idx="1"/>
          </p:nvPr>
        </p:nvSpPr>
        <p:spPr>
          <a:xfrm>
            <a:off x="2589211" y="2133600"/>
            <a:ext cx="5852423" cy="1990344"/>
          </a:xfrm>
        </p:spPr>
        <p:txBody>
          <a:bodyPr>
            <a:noAutofit/>
          </a:bodyPr>
          <a:lstStyle/>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Image processing using OpenCV</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DBMS using MySQL</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Server using XAMPP</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Database connectivity using PHP</a:t>
            </a:r>
          </a:p>
        </p:txBody>
      </p:sp>
    </p:spTree>
    <p:extLst>
      <p:ext uri="{BB962C8B-B14F-4D97-AF65-F5344CB8AC3E}">
        <p14:creationId xmlns:p14="http://schemas.microsoft.com/office/powerpoint/2010/main" val="221850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DA41-6FE6-489B-9AE0-DA44D05B114A}"/>
              </a:ext>
            </a:extLst>
          </p:cNvPr>
          <p:cNvSpPr>
            <a:spLocks noGrp="1"/>
          </p:cNvSpPr>
          <p:nvPr>
            <p:ph type="title"/>
          </p:nvPr>
        </p:nvSpPr>
        <p:spPr/>
        <p:txBody>
          <a:bodyPr>
            <a:normAutofit/>
          </a:bodyPr>
          <a:lstStyle/>
          <a:p>
            <a:pPr algn="ctr"/>
            <a:r>
              <a:rPr lang="en-IN" sz="4400" dirty="0">
                <a:latin typeface="Cambria" panose="02040503050406030204" pitchFamily="18" charset="0"/>
                <a:ea typeface="Cambria" panose="02040503050406030204" pitchFamily="18" charset="0"/>
              </a:rPr>
              <a:t>Future scope</a:t>
            </a:r>
          </a:p>
        </p:txBody>
      </p:sp>
      <p:sp>
        <p:nvSpPr>
          <p:cNvPr id="3" name="Content Placeholder 2">
            <a:extLst>
              <a:ext uri="{FF2B5EF4-FFF2-40B4-BE49-F238E27FC236}">
                <a16:creationId xmlns:a16="http://schemas.microsoft.com/office/drawing/2014/main" id="{A9903CE7-70A5-40F0-A6FF-591503843FC6}"/>
              </a:ext>
            </a:extLst>
          </p:cNvPr>
          <p:cNvSpPr>
            <a:spLocks noGrp="1"/>
          </p:cNvSpPr>
          <p:nvPr>
            <p:ph idx="1"/>
          </p:nvPr>
        </p:nvSpPr>
        <p:spPr/>
        <p:txBody>
          <a:bodyPr>
            <a:normAutofit/>
          </a:bodyPr>
          <a:lstStyle/>
          <a:p>
            <a:r>
              <a:rPr lang="en-IN" sz="2800" dirty="0"/>
              <a:t>After deducting the money, for security purposes, an SMS will be sent to the vehicle owner as well as the respective contractor of the toll booth.</a:t>
            </a:r>
          </a:p>
          <a:p>
            <a:r>
              <a:rPr lang="en-IN" sz="2800" dirty="0"/>
              <a:t>In a way, this will also help in tracking the vehicle, if stolen.</a:t>
            </a:r>
          </a:p>
          <a:p>
            <a:r>
              <a:rPr lang="en-IN" sz="2800" dirty="0"/>
              <a:t>A video will be given as input to the code and then the image of it will be taken for further processing.</a:t>
            </a:r>
          </a:p>
        </p:txBody>
      </p:sp>
    </p:spTree>
    <p:extLst>
      <p:ext uri="{BB962C8B-B14F-4D97-AF65-F5344CB8AC3E}">
        <p14:creationId xmlns:p14="http://schemas.microsoft.com/office/powerpoint/2010/main" val="287869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9856" y="2450592"/>
            <a:ext cx="8321040" cy="1200329"/>
          </a:xfrm>
          <a:prstGeom prst="rect">
            <a:avLst/>
          </a:prstGeom>
          <a:noFill/>
        </p:spPr>
        <p:txBody>
          <a:bodyPr wrap="square" rtlCol="0">
            <a:spAutoFit/>
          </a:bodyPr>
          <a:lstStyle/>
          <a:p>
            <a:r>
              <a:rPr lang="en-US" sz="7200" dirty="0"/>
              <a:t>Thank You!!!</a:t>
            </a:r>
          </a:p>
        </p:txBody>
      </p:sp>
    </p:spTree>
    <p:extLst>
      <p:ext uri="{BB962C8B-B14F-4D97-AF65-F5344CB8AC3E}">
        <p14:creationId xmlns:p14="http://schemas.microsoft.com/office/powerpoint/2010/main" val="5749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0352" y="365760"/>
            <a:ext cx="11045952" cy="769441"/>
          </a:xfrm>
          <a:prstGeom prst="rect">
            <a:avLst/>
          </a:prstGeom>
          <a:noFill/>
        </p:spPr>
        <p:txBody>
          <a:bodyPr wrap="square" rtlCol="0">
            <a:spAutoFit/>
          </a:bodyPr>
          <a:lstStyle/>
          <a:p>
            <a:pPr algn="ctr"/>
            <a:r>
              <a:rPr lang="en-US" sz="4400" b="1" dirty="0"/>
              <a:t>OBJECTIVE</a:t>
            </a:r>
          </a:p>
        </p:txBody>
      </p:sp>
      <p:sp>
        <p:nvSpPr>
          <p:cNvPr id="2" name="TextBox 1"/>
          <p:cNvSpPr txBox="1"/>
          <p:nvPr/>
        </p:nvSpPr>
        <p:spPr>
          <a:xfrm>
            <a:off x="2391087" y="1871791"/>
            <a:ext cx="7708392" cy="2062103"/>
          </a:xfrm>
          <a:prstGeom prst="rect">
            <a:avLst/>
          </a:prstGeom>
          <a:noFill/>
        </p:spPr>
        <p:txBody>
          <a:bodyPr wrap="square" rtlCol="0">
            <a:spAutoFit/>
          </a:bodyPr>
          <a:lstStyle/>
          <a:p>
            <a:r>
              <a:rPr lang="en-US" sz="3200" dirty="0"/>
              <a:t>While collecting toll on toll plaza, save the time of people crossing the toll plaza via deduction of toll from the bank account of the respective vehicle owner. </a:t>
            </a:r>
          </a:p>
        </p:txBody>
      </p:sp>
    </p:spTree>
    <p:extLst>
      <p:ext uri="{BB962C8B-B14F-4D97-AF65-F5344CB8AC3E}">
        <p14:creationId xmlns:p14="http://schemas.microsoft.com/office/powerpoint/2010/main" val="286505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724" y="381398"/>
            <a:ext cx="11274552" cy="1446550"/>
          </a:xfrm>
          <a:prstGeom prst="rect">
            <a:avLst/>
          </a:prstGeom>
          <a:noFill/>
        </p:spPr>
        <p:txBody>
          <a:bodyPr wrap="square" rtlCol="0">
            <a:spAutoFit/>
          </a:bodyPr>
          <a:lstStyle/>
          <a:p>
            <a:pPr algn="ctr"/>
            <a:r>
              <a:rPr lang="en-US" sz="4400" b="1" dirty="0"/>
              <a:t>ABSTRACT</a:t>
            </a:r>
          </a:p>
          <a:p>
            <a:pPr algn="ctr"/>
            <a:endParaRPr lang="en-US" sz="4400" dirty="0"/>
          </a:p>
        </p:txBody>
      </p:sp>
      <p:sp>
        <p:nvSpPr>
          <p:cNvPr id="2" name="TextBox 1"/>
          <p:cNvSpPr txBox="1"/>
          <p:nvPr/>
        </p:nvSpPr>
        <p:spPr>
          <a:xfrm>
            <a:off x="1828800" y="1228397"/>
            <a:ext cx="10363200" cy="4832092"/>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t>The scientific world is deploying research in intelligent transportation system which has a significant impact on people’s life.</a:t>
            </a:r>
          </a:p>
          <a:p>
            <a:pPr marL="342900" indent="-342900">
              <a:buFont typeface="Wingdings" panose="05000000000000000000" pitchFamily="2" charset="2"/>
              <a:buChar char="Ø"/>
            </a:pPr>
            <a:r>
              <a:rPr lang="en-US" sz="2800" dirty="0"/>
              <a:t>Automatic Toll Deduction using Number Plate Recognition is an application of a computer vision technology to extract the number plate of vehicles for collecting toll.</a:t>
            </a:r>
          </a:p>
          <a:p>
            <a:pPr marL="342900" indent="-342900">
              <a:buFont typeface="Wingdings" panose="05000000000000000000" pitchFamily="2" charset="2"/>
              <a:buChar char="Ø"/>
            </a:pPr>
            <a:r>
              <a:rPr lang="en-US" sz="2800" dirty="0"/>
              <a:t>The number plate of the vehicle will be obtained using Image Processing.</a:t>
            </a:r>
          </a:p>
          <a:p>
            <a:pPr marL="342900" indent="-342900">
              <a:buFont typeface="Wingdings" panose="05000000000000000000" pitchFamily="2" charset="2"/>
              <a:buChar char="Ø"/>
            </a:pPr>
            <a:r>
              <a:rPr lang="en-US" sz="2800" dirty="0"/>
              <a:t>By using the number plate, we get account details of vehicle owner.</a:t>
            </a:r>
          </a:p>
          <a:p>
            <a:pPr marL="342900" indent="-342900">
              <a:buFont typeface="Wingdings" panose="05000000000000000000" pitchFamily="2" charset="2"/>
              <a:buChar char="Ø"/>
            </a:pPr>
            <a:r>
              <a:rPr lang="en-US" sz="2800" dirty="0"/>
              <a:t>The toll fee will be automatically deducted from the vehicle owner’s bank account and will be credited into the bank account of the toll booth contractor.</a:t>
            </a:r>
          </a:p>
        </p:txBody>
      </p:sp>
    </p:spTree>
    <p:extLst>
      <p:ext uri="{BB962C8B-B14F-4D97-AF65-F5344CB8AC3E}">
        <p14:creationId xmlns:p14="http://schemas.microsoft.com/office/powerpoint/2010/main" val="381922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7784" y="566928"/>
            <a:ext cx="11045952" cy="1446550"/>
          </a:xfrm>
          <a:prstGeom prst="rect">
            <a:avLst/>
          </a:prstGeom>
          <a:noFill/>
        </p:spPr>
        <p:txBody>
          <a:bodyPr wrap="square" rtlCol="0">
            <a:spAutoFit/>
          </a:bodyPr>
          <a:lstStyle/>
          <a:p>
            <a:pPr algn="ctr"/>
            <a:r>
              <a:rPr lang="en-US" sz="4400" b="1" dirty="0"/>
              <a:t>METHODOLOGY</a:t>
            </a:r>
          </a:p>
          <a:p>
            <a:pPr algn="ctr"/>
            <a:endParaRPr lang="en-US" sz="4400" b="1" dirty="0"/>
          </a:p>
        </p:txBody>
      </p:sp>
      <p:sp>
        <p:nvSpPr>
          <p:cNvPr id="2" name="TextBox 1"/>
          <p:cNvSpPr txBox="1"/>
          <p:nvPr/>
        </p:nvSpPr>
        <p:spPr>
          <a:xfrm>
            <a:off x="1868557" y="1290203"/>
            <a:ext cx="10437545" cy="3539430"/>
          </a:xfrm>
          <a:prstGeom prst="rect">
            <a:avLst/>
          </a:prstGeom>
          <a:noFill/>
        </p:spPr>
        <p:txBody>
          <a:bodyPr wrap="square" rtlCol="0">
            <a:spAutoFit/>
          </a:bodyPr>
          <a:lstStyle/>
          <a:p>
            <a:pPr marL="457200" indent="-457200">
              <a:buFont typeface="+mj-lt"/>
              <a:buAutoNum type="arabicPeriod"/>
            </a:pPr>
            <a:r>
              <a:rPr lang="en-IN" sz="2800" dirty="0"/>
              <a:t>Capturing the image of vehicle :-</a:t>
            </a:r>
          </a:p>
          <a:p>
            <a:r>
              <a:rPr lang="en-IN" sz="2800" dirty="0"/>
              <a:t>	While the vehicle passes through the toll booth, image of the vehicle will be captured and further processing will be done.</a:t>
            </a:r>
          </a:p>
          <a:p>
            <a:pPr marL="457200" indent="-457200">
              <a:buAutoNum type="arabicPeriod" startAt="2"/>
            </a:pPr>
            <a:r>
              <a:rPr lang="en-IN" sz="2800" dirty="0"/>
              <a:t>Resizing the Image:- </a:t>
            </a:r>
          </a:p>
          <a:p>
            <a:r>
              <a:rPr lang="en-IN" sz="2800" dirty="0"/>
              <a:t>	If the captured image is less than 776 pixels in width then it is resized to 900 pixels using resize function of </a:t>
            </a:r>
            <a:r>
              <a:rPr lang="en-IN" sz="2800" dirty="0" err="1"/>
              <a:t>imutils</a:t>
            </a:r>
            <a:r>
              <a:rPr lang="en-IN" sz="2800" dirty="0"/>
              <a:t> library.</a:t>
            </a:r>
          </a:p>
          <a:p>
            <a:endParaRPr lang="en-IN" sz="2800" dirty="0"/>
          </a:p>
          <a:p>
            <a:pPr marL="457200" indent="-457200">
              <a:buAutoNum type="arabicPeriod" startAt="3"/>
            </a:pPr>
            <a:endParaRPr lang="en-IN" sz="2800" dirty="0"/>
          </a:p>
        </p:txBody>
      </p:sp>
      <p:pic>
        <p:nvPicPr>
          <p:cNvPr id="7" name="Picture 6">
            <a:extLst>
              <a:ext uri="{FF2B5EF4-FFF2-40B4-BE49-F238E27FC236}">
                <a16:creationId xmlns:a16="http://schemas.microsoft.com/office/drawing/2014/main" id="{97A9A8A2-4AAD-4A80-8A2E-F2B0A00C0A7F}"/>
              </a:ext>
            </a:extLst>
          </p:cNvPr>
          <p:cNvPicPr>
            <a:picLocks noChangeAspect="1"/>
          </p:cNvPicPr>
          <p:nvPr/>
        </p:nvPicPr>
        <p:blipFill>
          <a:blip r:embed="rId2"/>
          <a:stretch>
            <a:fillRect/>
          </a:stretch>
        </p:blipFill>
        <p:spPr>
          <a:xfrm>
            <a:off x="3367408" y="4067944"/>
            <a:ext cx="6015131" cy="2597899"/>
          </a:xfrm>
          <a:prstGeom prst="rect">
            <a:avLst/>
          </a:prstGeom>
        </p:spPr>
      </p:pic>
    </p:spTree>
    <p:extLst>
      <p:ext uri="{BB962C8B-B14F-4D97-AF65-F5344CB8AC3E}">
        <p14:creationId xmlns:p14="http://schemas.microsoft.com/office/powerpoint/2010/main" val="221593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E223-06FF-4D2D-B758-162C6DABA36D}"/>
              </a:ext>
            </a:extLst>
          </p:cNvPr>
          <p:cNvSpPr>
            <a:spLocks noGrp="1"/>
          </p:cNvSpPr>
          <p:nvPr>
            <p:ph type="title"/>
          </p:nvPr>
        </p:nvSpPr>
        <p:spPr>
          <a:xfrm>
            <a:off x="1282146" y="-397565"/>
            <a:ext cx="10131287" cy="5820170"/>
          </a:xfrm>
        </p:spPr>
        <p:txBody>
          <a:bodyPr>
            <a:noAutofit/>
          </a:bodyPr>
          <a:lstStyle/>
          <a:p>
            <a:r>
              <a:rPr lang="en-IN" sz="2800" cap="none" dirty="0">
                <a:latin typeface="+mn-lt"/>
                <a:ea typeface="Cambria" panose="02040503050406030204" pitchFamily="18" charset="0"/>
              </a:rPr>
              <a:t>3. Grey Scale Conversion :-</a:t>
            </a:r>
            <a:br>
              <a:rPr lang="en-IN" sz="2800" cap="none" dirty="0">
                <a:latin typeface="+mn-lt"/>
                <a:ea typeface="Cambria" panose="02040503050406030204" pitchFamily="18" charset="0"/>
              </a:rPr>
            </a:br>
            <a:r>
              <a:rPr lang="en-IN" sz="2800" cap="none" dirty="0">
                <a:latin typeface="+mn-lt"/>
                <a:ea typeface="Cambria" panose="02040503050406030204" pitchFamily="18" charset="0"/>
              </a:rPr>
              <a:t>	Captured image is converted to grey scale using cv2 library and processed further. The resized image is then converted to a black and white image. This is done using a binary function named threshold which converts pixels above certain value to white pixels and below it to black pixels.</a:t>
            </a:r>
            <a:br>
              <a:rPr lang="en-IN" sz="2800" cap="none" dirty="0">
                <a:latin typeface="+mn-lt"/>
                <a:ea typeface="Cambria" panose="02040503050406030204" pitchFamily="18" charset="0"/>
              </a:rPr>
            </a:br>
            <a:r>
              <a:rPr lang="en-IN" sz="2800" cap="none" dirty="0">
                <a:latin typeface="+mn-lt"/>
                <a:ea typeface="Cambria" panose="02040503050406030204" pitchFamily="18" charset="0"/>
              </a:rPr>
              <a:t>4.     </a:t>
            </a:r>
            <a:r>
              <a:rPr lang="en-IN" sz="2800" cap="none" dirty="0" err="1">
                <a:latin typeface="+mn-lt"/>
                <a:ea typeface="Cambria" panose="02040503050406030204" pitchFamily="18" charset="0"/>
              </a:rPr>
              <a:t>Canny’s</a:t>
            </a:r>
            <a:r>
              <a:rPr lang="en-IN" sz="2800" i="1" cap="none" dirty="0">
                <a:latin typeface="+mn-lt"/>
                <a:ea typeface="Cambria" panose="02040503050406030204" pitchFamily="18" charset="0"/>
              </a:rPr>
              <a:t> </a:t>
            </a:r>
            <a:r>
              <a:rPr lang="en-IN" sz="2800" cap="none" dirty="0">
                <a:latin typeface="+mn-lt"/>
                <a:ea typeface="Cambria" panose="02040503050406030204" pitchFamily="18" charset="0"/>
              </a:rPr>
              <a:t>edge</a:t>
            </a:r>
            <a:r>
              <a:rPr lang="en-IN" sz="2800" i="1" cap="none" dirty="0">
                <a:latin typeface="+mn-lt"/>
                <a:ea typeface="Cambria" panose="02040503050406030204" pitchFamily="18" charset="0"/>
              </a:rPr>
              <a:t> </a:t>
            </a:r>
            <a:r>
              <a:rPr lang="en-IN" sz="2800" cap="none" dirty="0">
                <a:latin typeface="+mn-lt"/>
                <a:ea typeface="Cambria" panose="02040503050406030204" pitchFamily="18" charset="0"/>
              </a:rPr>
              <a:t>detection</a:t>
            </a:r>
            <a:r>
              <a:rPr lang="en-IN" sz="2800" i="1" cap="none" dirty="0">
                <a:latin typeface="+mn-lt"/>
                <a:ea typeface="Cambria" panose="02040503050406030204" pitchFamily="18" charset="0"/>
              </a:rPr>
              <a:t> :-</a:t>
            </a:r>
            <a:br>
              <a:rPr lang="en-IN" sz="2800" i="1" cap="none" dirty="0">
                <a:latin typeface="+mn-lt"/>
                <a:ea typeface="Cambria" panose="02040503050406030204" pitchFamily="18" charset="0"/>
              </a:rPr>
            </a:br>
            <a:r>
              <a:rPr lang="en-IN" sz="2800" i="1" cap="none" dirty="0">
                <a:latin typeface="+mn-lt"/>
                <a:ea typeface="Cambria" panose="02040503050406030204" pitchFamily="18" charset="0"/>
              </a:rPr>
              <a:t>	</a:t>
            </a:r>
            <a:r>
              <a:rPr lang="en-IN" sz="2800" cap="none" dirty="0">
                <a:latin typeface="+mn-lt"/>
                <a:ea typeface="Cambria" panose="02040503050406030204" pitchFamily="18" charset="0"/>
              </a:rPr>
              <a:t>The edges of the image are then identified using </a:t>
            </a:r>
            <a:r>
              <a:rPr lang="en-IN" sz="2800" cap="none" dirty="0" err="1">
                <a:latin typeface="+mn-lt"/>
                <a:ea typeface="Cambria" panose="02040503050406030204" pitchFamily="18" charset="0"/>
              </a:rPr>
              <a:t>Canny’s</a:t>
            </a:r>
            <a:r>
              <a:rPr lang="en-IN" sz="2800" cap="none" dirty="0">
                <a:latin typeface="+mn-lt"/>
                <a:ea typeface="Cambria" panose="02040503050406030204" pitchFamily="18" charset="0"/>
              </a:rPr>
              <a:t> edge detection. Here, A kernel of min value 100 and max. Value 200 is used to process the image.</a:t>
            </a:r>
            <a:br>
              <a:rPr lang="en-IN" sz="2800" i="1" cap="none" dirty="0">
                <a:latin typeface="+mn-lt"/>
                <a:ea typeface="Cambria" panose="02040503050406030204" pitchFamily="18" charset="0"/>
              </a:rPr>
            </a:br>
            <a:br>
              <a:rPr lang="en-IN" sz="2800" cap="none" dirty="0">
                <a:latin typeface="+mn-lt"/>
                <a:ea typeface="Cambria" panose="02040503050406030204" pitchFamily="18" charset="0"/>
              </a:rPr>
            </a:br>
            <a:endParaRPr lang="en-IN" sz="2800" cap="none" dirty="0">
              <a:latin typeface="+mn-lt"/>
              <a:ea typeface="Cambria" panose="02040503050406030204" pitchFamily="18" charset="0"/>
            </a:endParaRPr>
          </a:p>
        </p:txBody>
      </p:sp>
      <p:pic>
        <p:nvPicPr>
          <p:cNvPr id="3" name="Picture 2">
            <a:extLst>
              <a:ext uri="{FF2B5EF4-FFF2-40B4-BE49-F238E27FC236}">
                <a16:creationId xmlns:a16="http://schemas.microsoft.com/office/drawing/2014/main" id="{26CD63AD-90E7-4F19-836D-B82027584E47}"/>
              </a:ext>
            </a:extLst>
          </p:cNvPr>
          <p:cNvPicPr>
            <a:picLocks noChangeAspect="1"/>
          </p:cNvPicPr>
          <p:nvPr/>
        </p:nvPicPr>
        <p:blipFill>
          <a:blip r:embed="rId2"/>
          <a:stretch>
            <a:fillRect/>
          </a:stretch>
        </p:blipFill>
        <p:spPr>
          <a:xfrm>
            <a:off x="5499653" y="4013609"/>
            <a:ext cx="4955772" cy="2792283"/>
          </a:xfrm>
          <a:prstGeom prst="rect">
            <a:avLst/>
          </a:prstGeom>
        </p:spPr>
      </p:pic>
    </p:spTree>
    <p:extLst>
      <p:ext uri="{BB962C8B-B14F-4D97-AF65-F5344CB8AC3E}">
        <p14:creationId xmlns:p14="http://schemas.microsoft.com/office/powerpoint/2010/main" val="174818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E8BED-A38D-48E7-828F-F2C66E1BAA75}"/>
              </a:ext>
            </a:extLst>
          </p:cNvPr>
          <p:cNvSpPr txBox="1"/>
          <p:nvPr/>
        </p:nvSpPr>
        <p:spPr>
          <a:xfrm>
            <a:off x="914400" y="92766"/>
            <a:ext cx="10840278" cy="4832092"/>
          </a:xfrm>
          <a:prstGeom prst="rect">
            <a:avLst/>
          </a:prstGeom>
          <a:noFill/>
        </p:spPr>
        <p:txBody>
          <a:bodyPr wrap="square" rtlCol="0">
            <a:spAutoFit/>
          </a:bodyPr>
          <a:lstStyle/>
          <a:p>
            <a:r>
              <a:rPr lang="en-IN" sz="2800" dirty="0">
                <a:ea typeface="Cambria" panose="02040503050406030204" pitchFamily="18" charset="0"/>
              </a:rPr>
              <a:t>5.	Morph dilation</a:t>
            </a:r>
            <a:r>
              <a:rPr lang="en-IN" sz="2800" i="1" dirty="0">
                <a:ea typeface="Cambria" panose="02040503050406030204" pitchFamily="18" charset="0"/>
              </a:rPr>
              <a:t>:- </a:t>
            </a:r>
            <a:br>
              <a:rPr lang="en-IN" sz="2800" i="1" dirty="0">
                <a:ea typeface="Cambria" panose="02040503050406030204" pitchFamily="18" charset="0"/>
              </a:rPr>
            </a:br>
            <a:r>
              <a:rPr lang="en-IN" sz="2800" dirty="0">
                <a:ea typeface="Cambria" panose="02040503050406030204" pitchFamily="18" charset="0"/>
              </a:rPr>
              <a:t>	In general, number plate is passed through a dilation  process. This makes the edges pf the image thicker and hence it becomes easy to recognize the text in it.</a:t>
            </a:r>
            <a:br>
              <a:rPr lang="en-IN" sz="2800" i="1" dirty="0">
                <a:ea typeface="Cambria" panose="02040503050406030204" pitchFamily="18" charset="0"/>
              </a:rPr>
            </a:br>
            <a:br>
              <a:rPr lang="en-IN" sz="2800" dirty="0">
                <a:ea typeface="Cambria" panose="02040503050406030204" pitchFamily="18" charset="0"/>
              </a:rPr>
            </a:br>
            <a:r>
              <a:rPr lang="en-IN" sz="2800" dirty="0">
                <a:ea typeface="Cambria" panose="02040503050406030204" pitchFamily="18" charset="0"/>
              </a:rPr>
              <a:t>6. 	Giving an approximately nearby shape to contours:-</a:t>
            </a:r>
            <a:br>
              <a:rPr lang="en-IN" sz="2800" dirty="0">
                <a:ea typeface="Cambria" panose="02040503050406030204" pitchFamily="18" charset="0"/>
              </a:rPr>
            </a:br>
            <a:r>
              <a:rPr lang="en-IN" sz="2800" dirty="0">
                <a:ea typeface="Cambria" panose="02040503050406030204" pitchFamily="18" charset="0"/>
              </a:rPr>
              <a:t>	First of all, all the contours are found out from the image and then they are sorted in descending order and the top  10 of them are selected for further processing. Now, these selected contour, if not in proper shape, are shaped approximately .</a:t>
            </a:r>
            <a:br>
              <a:rPr lang="en-IN" sz="2800" i="1" dirty="0">
                <a:ea typeface="Cambria" panose="02040503050406030204" pitchFamily="18" charset="0"/>
              </a:rPr>
            </a:br>
            <a:endParaRPr lang="en-IN" sz="2800" dirty="0">
              <a:ea typeface="Cambria" panose="02040503050406030204" pitchFamily="18" charset="0"/>
            </a:endParaRPr>
          </a:p>
        </p:txBody>
      </p:sp>
      <p:pic>
        <p:nvPicPr>
          <p:cNvPr id="4" name="Picture 3">
            <a:extLst>
              <a:ext uri="{FF2B5EF4-FFF2-40B4-BE49-F238E27FC236}">
                <a16:creationId xmlns:a16="http://schemas.microsoft.com/office/drawing/2014/main" id="{3724BD33-50B4-48C4-86B2-04FF80617805}"/>
              </a:ext>
            </a:extLst>
          </p:cNvPr>
          <p:cNvPicPr>
            <a:picLocks noChangeAspect="1"/>
          </p:cNvPicPr>
          <p:nvPr/>
        </p:nvPicPr>
        <p:blipFill>
          <a:blip r:embed="rId2"/>
          <a:stretch>
            <a:fillRect/>
          </a:stretch>
        </p:blipFill>
        <p:spPr>
          <a:xfrm>
            <a:off x="5680684" y="4003013"/>
            <a:ext cx="5055258" cy="2854987"/>
          </a:xfrm>
          <a:prstGeom prst="rect">
            <a:avLst/>
          </a:prstGeom>
        </p:spPr>
      </p:pic>
    </p:spTree>
    <p:extLst>
      <p:ext uri="{BB962C8B-B14F-4D97-AF65-F5344CB8AC3E}">
        <p14:creationId xmlns:p14="http://schemas.microsoft.com/office/powerpoint/2010/main" val="349245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03CE26-BE67-4E67-B102-29DDF5B25BC2}"/>
              </a:ext>
            </a:extLst>
          </p:cNvPr>
          <p:cNvSpPr txBox="1"/>
          <p:nvPr/>
        </p:nvSpPr>
        <p:spPr>
          <a:xfrm>
            <a:off x="1126435" y="0"/>
            <a:ext cx="11158330" cy="4031873"/>
          </a:xfrm>
          <a:prstGeom prst="rect">
            <a:avLst/>
          </a:prstGeom>
          <a:noFill/>
        </p:spPr>
        <p:txBody>
          <a:bodyPr wrap="square" rtlCol="0">
            <a:spAutoFit/>
          </a:bodyPr>
          <a:lstStyle/>
          <a:p>
            <a:pPr lvl="0"/>
            <a:r>
              <a:rPr lang="en-IN" sz="3200" dirty="0">
                <a:ea typeface="Cambria" panose="02040503050406030204" pitchFamily="18" charset="0"/>
              </a:rPr>
              <a:t>7.	</a:t>
            </a:r>
            <a:r>
              <a:rPr lang="en-IN" sz="3200" dirty="0"/>
              <a:t> Drawing Contours:-</a:t>
            </a:r>
          </a:p>
          <a:p>
            <a:r>
              <a:rPr lang="en-IN" sz="3200" dirty="0"/>
              <a:t>Final step for identifying the number plate is drawing the contour around the number plate. </a:t>
            </a:r>
          </a:p>
          <a:p>
            <a:endParaRPr lang="en-IN" sz="3200" dirty="0"/>
          </a:p>
          <a:p>
            <a:pPr lvl="0"/>
            <a:r>
              <a:rPr lang="en-IN" sz="3200" dirty="0"/>
              <a:t>8.	Extracting Number Plate:-</a:t>
            </a:r>
          </a:p>
          <a:p>
            <a:r>
              <a:rPr lang="en-IN" sz="3200" dirty="0"/>
              <a:t>Now, based on the contour drawn around the number plate, the number plate is extracted and used for further processing.</a:t>
            </a:r>
          </a:p>
          <a:p>
            <a:endParaRPr lang="en-IN" sz="3200" dirty="0"/>
          </a:p>
        </p:txBody>
      </p:sp>
      <p:pic>
        <p:nvPicPr>
          <p:cNvPr id="4" name="Picture 3">
            <a:extLst>
              <a:ext uri="{FF2B5EF4-FFF2-40B4-BE49-F238E27FC236}">
                <a16:creationId xmlns:a16="http://schemas.microsoft.com/office/drawing/2014/main" id="{EB346AFF-8694-4469-9DE6-39319223C998}"/>
              </a:ext>
            </a:extLst>
          </p:cNvPr>
          <p:cNvPicPr>
            <a:picLocks noChangeAspect="1"/>
          </p:cNvPicPr>
          <p:nvPr/>
        </p:nvPicPr>
        <p:blipFill>
          <a:blip r:embed="rId2"/>
          <a:stretch>
            <a:fillRect/>
          </a:stretch>
        </p:blipFill>
        <p:spPr>
          <a:xfrm>
            <a:off x="3401182" y="3723387"/>
            <a:ext cx="4603130" cy="2874443"/>
          </a:xfrm>
          <a:prstGeom prst="rect">
            <a:avLst/>
          </a:prstGeom>
        </p:spPr>
      </p:pic>
    </p:spTree>
    <p:extLst>
      <p:ext uri="{BB962C8B-B14F-4D97-AF65-F5344CB8AC3E}">
        <p14:creationId xmlns:p14="http://schemas.microsoft.com/office/powerpoint/2010/main" val="40373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ECBA-0B96-4209-8857-5AA8B29DA208}"/>
              </a:ext>
            </a:extLst>
          </p:cNvPr>
          <p:cNvSpPr>
            <a:spLocks noGrp="1"/>
          </p:cNvSpPr>
          <p:nvPr>
            <p:ph type="title"/>
          </p:nvPr>
        </p:nvSpPr>
        <p:spPr>
          <a:xfrm>
            <a:off x="1287187" y="1950430"/>
            <a:ext cx="9905998" cy="1478570"/>
          </a:xfrm>
        </p:spPr>
        <p:txBody>
          <a:bodyPr>
            <a:noAutofit/>
          </a:bodyPr>
          <a:lstStyle/>
          <a:p>
            <a:r>
              <a:rPr lang="en-IN" sz="2800" cap="none" dirty="0">
                <a:latin typeface="+mn-lt"/>
              </a:rPr>
              <a:t>9.	Converting image content to text:-</a:t>
            </a:r>
            <a:br>
              <a:rPr lang="en-IN" sz="2800" cap="none" dirty="0">
                <a:latin typeface="+mn-lt"/>
              </a:rPr>
            </a:br>
            <a:r>
              <a:rPr lang="en-IN" sz="2800" cap="none" dirty="0">
                <a:latin typeface="+mn-lt"/>
              </a:rPr>
              <a:t>the extracted image is given as input to image-to-text function of </a:t>
            </a:r>
            <a:r>
              <a:rPr lang="en-IN" sz="2800" cap="none" dirty="0" err="1">
                <a:latin typeface="+mn-lt"/>
              </a:rPr>
              <a:t>pytesseract</a:t>
            </a:r>
            <a:r>
              <a:rPr lang="en-IN" sz="2800" cap="none" dirty="0">
                <a:latin typeface="+mn-lt"/>
              </a:rPr>
              <a:t> library, which is then converted to text and this vehicle number is stored in a variable for further transactions.</a:t>
            </a:r>
            <a:br>
              <a:rPr lang="en-IN" sz="2800" cap="none" dirty="0">
                <a:latin typeface="+mn-lt"/>
              </a:rPr>
            </a:br>
            <a:br>
              <a:rPr lang="en-IN" sz="2800" cap="none" dirty="0">
                <a:latin typeface="+mn-lt"/>
              </a:rPr>
            </a:br>
            <a:br>
              <a:rPr lang="en-IN" sz="2800" cap="none" dirty="0">
                <a:latin typeface="+mn-lt"/>
              </a:rPr>
            </a:br>
            <a:r>
              <a:rPr lang="en-IN" sz="2800" cap="none" dirty="0">
                <a:latin typeface="+mn-lt"/>
              </a:rPr>
              <a:t>10.	Fetching the owner’s account from database:-</a:t>
            </a:r>
            <a:br>
              <a:rPr lang="en-IN" sz="2800" cap="none" dirty="0">
                <a:latin typeface="+mn-lt"/>
              </a:rPr>
            </a:br>
            <a:r>
              <a:rPr lang="en-IN" sz="2800" cap="none" dirty="0">
                <a:latin typeface="+mn-lt"/>
              </a:rPr>
              <a:t>	the obtained vehicle number is searched in the database of owners’ vehicle details. The Aadhar number of corresponding vehicle owner is obtained and then searched in the database of bank account details.  </a:t>
            </a:r>
          </a:p>
        </p:txBody>
      </p:sp>
      <p:pic>
        <p:nvPicPr>
          <p:cNvPr id="3" name="Picture 2">
            <a:extLst>
              <a:ext uri="{FF2B5EF4-FFF2-40B4-BE49-F238E27FC236}">
                <a16:creationId xmlns:a16="http://schemas.microsoft.com/office/drawing/2014/main" id="{7D18D993-F088-4AA7-B471-75313A61296D}"/>
              </a:ext>
            </a:extLst>
          </p:cNvPr>
          <p:cNvPicPr>
            <a:picLocks noChangeAspect="1"/>
          </p:cNvPicPr>
          <p:nvPr/>
        </p:nvPicPr>
        <p:blipFill>
          <a:blip r:embed="rId2"/>
          <a:stretch>
            <a:fillRect/>
          </a:stretch>
        </p:blipFill>
        <p:spPr>
          <a:xfrm>
            <a:off x="3631711" y="5139950"/>
            <a:ext cx="4133446" cy="871804"/>
          </a:xfrm>
          <a:prstGeom prst="rect">
            <a:avLst/>
          </a:prstGeom>
        </p:spPr>
      </p:pic>
    </p:spTree>
    <p:extLst>
      <p:ext uri="{BB962C8B-B14F-4D97-AF65-F5344CB8AC3E}">
        <p14:creationId xmlns:p14="http://schemas.microsoft.com/office/powerpoint/2010/main" val="118648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0459-3C2C-46C6-8531-14F4FD16C4C5}"/>
              </a:ext>
            </a:extLst>
          </p:cNvPr>
          <p:cNvSpPr>
            <a:spLocks noGrp="1"/>
          </p:cNvSpPr>
          <p:nvPr>
            <p:ph type="title"/>
          </p:nvPr>
        </p:nvSpPr>
        <p:spPr>
          <a:xfrm>
            <a:off x="1143001" y="1546170"/>
            <a:ext cx="9905998" cy="1478570"/>
          </a:xfrm>
        </p:spPr>
        <p:txBody>
          <a:bodyPr>
            <a:noAutofit/>
          </a:bodyPr>
          <a:lstStyle/>
          <a:p>
            <a:r>
              <a:rPr lang="en-IN" sz="3200" cap="none" dirty="0"/>
              <a:t>11.	Deducting toll fee and crediting the same in the contractor’s account:- </a:t>
            </a:r>
            <a:br>
              <a:rPr lang="en-IN" sz="3200" cap="none" dirty="0"/>
            </a:br>
            <a:r>
              <a:rPr lang="en-IN" sz="3200" cap="none" dirty="0"/>
              <a:t> once the bank account of vehicle owner is fetched the required toll fee is deducted and further credited to the perspective toll booth contractor </a:t>
            </a:r>
            <a:br>
              <a:rPr lang="en-IN" sz="3200" cap="none" dirty="0"/>
            </a:br>
            <a:endParaRPr lang="en-IN" sz="3200" cap="none" dirty="0"/>
          </a:p>
        </p:txBody>
      </p:sp>
    </p:spTree>
    <p:extLst>
      <p:ext uri="{BB962C8B-B14F-4D97-AF65-F5344CB8AC3E}">
        <p14:creationId xmlns:p14="http://schemas.microsoft.com/office/powerpoint/2010/main" val="2098144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Ion</Template>
  <TotalTime>1574</TotalTime>
  <Words>318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vt:lpstr>
      <vt:lpstr>Tw Cen MT</vt:lpstr>
      <vt:lpstr>Wingdings</vt:lpstr>
      <vt:lpstr>Circuit</vt:lpstr>
      <vt:lpstr>PowerPoint Presentation</vt:lpstr>
      <vt:lpstr>PowerPoint Presentation</vt:lpstr>
      <vt:lpstr>PowerPoint Presentation</vt:lpstr>
      <vt:lpstr>PowerPoint Presentation</vt:lpstr>
      <vt:lpstr>3. Grey Scale Conversion :-  Captured image is converted to grey scale using cv2 library and processed further. The resized image is then converted to a black and white image. This is done using a binary function named threshold which converts pixels above certain value to white pixels and below it to black pixels. 4.     Canny’s edge detection :-  The edges of the image are then identified using Canny’s edge detection. Here, A kernel of min value 100 and max. Value 200 is used to process the image.  </vt:lpstr>
      <vt:lpstr>PowerPoint Presentation</vt:lpstr>
      <vt:lpstr>PowerPoint Presentation</vt:lpstr>
      <vt:lpstr>9. Converting image content to text:- the extracted image is given as input to image-to-text function of pytesseract library, which is then converted to text and this vehicle number is stored in a variable for further transactions.   10. Fetching the owner’s account from database:-  the obtained vehicle number is searched in the database of owners’ vehicle details. The Aadhar number of corresponding vehicle owner is obtained and then searched in the database of bank account details.  </vt:lpstr>
      <vt:lpstr>11. Deducting toll fee and crediting the same in the contractor’s account:-   once the bank account of vehicle owner is fetched the required toll fee is deducted and further credited to the perspective toll booth contractor  </vt:lpstr>
      <vt:lpstr>PowerPoint Presentation</vt:lpstr>
      <vt:lpstr>TECHNOLOGIES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pranit jadhao</dc:creator>
  <cp:lastModifiedBy>Prathamesh Dhawale</cp:lastModifiedBy>
  <cp:revision>62</cp:revision>
  <dcterms:created xsi:type="dcterms:W3CDTF">2019-03-17T11:05:58Z</dcterms:created>
  <dcterms:modified xsi:type="dcterms:W3CDTF">2019-05-17T20:09:13Z</dcterms:modified>
</cp:coreProperties>
</file>