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7ca1936b0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7ca1936b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7ca1936b0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7ca1936b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7ec1cd8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7ec1cd8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7ca1936b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7ca1936b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7ca1936b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7ca1936b0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7ca1936b0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7ca1936b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7ca1936b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7ca1936b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747450"/>
            <a:ext cx="8222100" cy="121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Code” – A DELL Event</a:t>
            </a:r>
            <a:endParaRPr/>
          </a:p>
        </p:txBody>
      </p:sp>
      <p:sp>
        <p:nvSpPr>
          <p:cNvPr id="68" name="Google Shape;68;p13"/>
          <p:cNvSpPr txBox="1"/>
          <p:nvPr>
            <p:ph idx="1" type="subTitle"/>
          </p:nvPr>
        </p:nvSpPr>
        <p:spPr>
          <a:xfrm>
            <a:off x="390525" y="2356378"/>
            <a:ext cx="8222100" cy="15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ctrTitle"/>
          </p:nvPr>
        </p:nvSpPr>
        <p:spPr>
          <a:xfrm>
            <a:off x="390525" y="747450"/>
            <a:ext cx="8222100" cy="121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Improve  Efficiency of Reconciliation</a:t>
            </a:r>
            <a:endParaRPr sz="3800"/>
          </a:p>
        </p:txBody>
      </p:sp>
      <p:sp>
        <p:nvSpPr>
          <p:cNvPr id="74" name="Google Shape;74;p14"/>
          <p:cNvSpPr txBox="1"/>
          <p:nvPr>
            <p:ph idx="1" type="subTitle"/>
          </p:nvPr>
        </p:nvSpPr>
        <p:spPr>
          <a:xfrm>
            <a:off x="390525" y="2229700"/>
            <a:ext cx="8222100" cy="24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457200" lvl="0" marL="3657600" rtl="0" algn="l">
              <a:spcBef>
                <a:spcPts val="0"/>
              </a:spcBef>
              <a:spcAft>
                <a:spcPts val="0"/>
              </a:spcAft>
              <a:buNone/>
            </a:pPr>
            <a:r>
              <a:rPr lang="en" sz="2400"/>
              <a:t>Team Members:</a:t>
            </a:r>
            <a:endParaRPr sz="2400"/>
          </a:p>
          <a:p>
            <a:pPr indent="0" lvl="0" marL="0" rtl="0" algn="ctr">
              <a:spcBef>
                <a:spcPts val="0"/>
              </a:spcBef>
              <a:spcAft>
                <a:spcPts val="0"/>
              </a:spcAft>
              <a:buNone/>
            </a:pPr>
            <a:r>
              <a:rPr lang="en" sz="2400"/>
              <a:t>                            				  Shivank Pathak(B416045)</a:t>
            </a:r>
            <a:endParaRPr sz="2400"/>
          </a:p>
          <a:p>
            <a:pPr indent="0" lvl="0" marL="0" rtl="0" algn="ctr">
              <a:spcBef>
                <a:spcPts val="0"/>
              </a:spcBef>
              <a:spcAft>
                <a:spcPts val="0"/>
              </a:spcAft>
              <a:buNone/>
            </a:pPr>
            <a:r>
              <a:rPr lang="en" sz="2400"/>
              <a:t>                                                  Abhishek Patel(B516002)</a:t>
            </a:r>
            <a:endParaRPr sz="2400"/>
          </a:p>
          <a:p>
            <a:pPr indent="0" lvl="0" marL="0" rtl="0" algn="ctr">
              <a:spcBef>
                <a:spcPts val="0"/>
              </a:spcBef>
              <a:spcAft>
                <a:spcPts val="0"/>
              </a:spcAft>
              <a:buNone/>
            </a:pPr>
            <a:r>
              <a:rPr lang="en" sz="2400"/>
              <a:t>                                                     Vijendra Sharma(B516052)</a:t>
            </a:r>
            <a:endParaRPr sz="2400"/>
          </a:p>
          <a:p>
            <a:pPr indent="0" lvl="0" marL="0" rtl="0" algn="ctr">
              <a:spcBef>
                <a:spcPts val="0"/>
              </a:spcBef>
              <a:spcAft>
                <a:spcPts val="0"/>
              </a:spcAft>
              <a:buNone/>
            </a:pPr>
            <a:r>
              <a:rPr lang="en" sz="2400"/>
              <a:t>                                                      Yasharth Tandon(B516063)</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lang="en" sz="2400">
                <a:solidFill>
                  <a:srgbClr val="444444"/>
                </a:solidFill>
                <a:latin typeface="Arial"/>
                <a:ea typeface="Arial"/>
                <a:cs typeface="Arial"/>
                <a:sym typeface="Arial"/>
              </a:rPr>
              <a:t>Messages communicated between 2 or more IT applications are getting corrupted or lost, causing variance in the data maintained by these applications.Due to lost messages or errors, the data between these applications is not consistent, resulting in manual reconciliation efforts. Currently, Message Queue(RabbitMQ) is used to communicate data. </a:t>
            </a:r>
            <a:endParaRPr sz="2400">
              <a:solidFill>
                <a:srgbClr val="000000"/>
              </a:solidFill>
              <a:latin typeface="Open Sans"/>
              <a:ea typeface="Open Sans"/>
              <a:cs typeface="Open Sans"/>
              <a:sym typeface="Open Sans"/>
            </a:endParaRPr>
          </a:p>
          <a:p>
            <a:pPr indent="0" lvl="0" marL="0" rtl="0" algn="l">
              <a:lnSpc>
                <a:spcPct val="100000"/>
              </a:lnSpc>
              <a:spcBef>
                <a:spcPts val="1600"/>
              </a:spcBef>
              <a:spcAft>
                <a:spcPts val="0"/>
              </a:spcAft>
              <a:buNone/>
            </a:pPr>
            <a:r>
              <a:t/>
            </a:r>
            <a:endParaRPr sz="2400">
              <a:solidFill>
                <a:srgbClr val="444444"/>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Not Message Queues?</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D</a:t>
            </a:r>
            <a:r>
              <a:rPr lang="en" sz="2400">
                <a:solidFill>
                  <a:srgbClr val="000000"/>
                </a:solidFill>
                <a:latin typeface="Arial"/>
                <a:ea typeface="Arial"/>
                <a:cs typeface="Arial"/>
                <a:sym typeface="Arial"/>
              </a:rPr>
              <a:t>ata is lost or there is variance in data.</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If there are many messages the order of message may get distorted.</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if the one server goes down the message might lost</a:t>
            </a:r>
            <a:endParaRPr sz="2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Arial"/>
                <a:ea typeface="Arial"/>
                <a:cs typeface="Arial"/>
                <a:sym typeface="Arial"/>
              </a:rPr>
              <a:t>Blockchain can be used to tackle with this problem. </a:t>
            </a:r>
            <a:endParaRPr sz="2400">
              <a:solidFill>
                <a:srgbClr val="000000"/>
              </a:solidFill>
              <a:latin typeface="Arial"/>
              <a:ea typeface="Arial"/>
              <a:cs typeface="Arial"/>
              <a:sym typeface="Arial"/>
            </a:endParaRPr>
          </a:p>
          <a:p>
            <a:pPr indent="0" lvl="0" marL="0" rtl="0" algn="l">
              <a:spcBef>
                <a:spcPts val="1600"/>
              </a:spcBef>
              <a:spcAft>
                <a:spcPts val="0"/>
              </a:spcAft>
              <a:buNone/>
            </a:pPr>
            <a:r>
              <a:rPr lang="en" sz="2400">
                <a:solidFill>
                  <a:srgbClr val="000000"/>
                </a:solidFill>
                <a:latin typeface="Arial"/>
                <a:ea typeface="Arial"/>
                <a:cs typeface="Arial"/>
                <a:sym typeface="Arial"/>
              </a:rPr>
              <a:t>The data in Blockchain is consistent due to consensus.So, it will maintain its </a:t>
            </a:r>
            <a:r>
              <a:rPr b="1" lang="en" sz="2400">
                <a:solidFill>
                  <a:srgbClr val="000000"/>
                </a:solidFill>
                <a:latin typeface="Arial"/>
                <a:ea typeface="Arial"/>
                <a:cs typeface="Arial"/>
                <a:sym typeface="Arial"/>
              </a:rPr>
              <a:t>Integrity</a:t>
            </a:r>
            <a:r>
              <a:rPr lang="en" sz="2400">
                <a:solidFill>
                  <a:srgbClr val="000000"/>
                </a:solidFill>
                <a:latin typeface="Arial"/>
                <a:ea typeface="Arial"/>
                <a:cs typeface="Arial"/>
                <a:sym typeface="Arial"/>
              </a:rPr>
              <a:t> and </a:t>
            </a:r>
            <a:r>
              <a:rPr b="1" lang="en" sz="2400">
                <a:solidFill>
                  <a:srgbClr val="000000"/>
                </a:solidFill>
                <a:latin typeface="Arial"/>
                <a:ea typeface="Arial"/>
                <a:cs typeface="Arial"/>
                <a:sym typeface="Arial"/>
              </a:rPr>
              <a:t>Authenticity</a:t>
            </a:r>
            <a:r>
              <a:rPr lang="en" sz="2400">
                <a:solidFill>
                  <a:srgbClr val="000000"/>
                </a:solidFill>
                <a:latin typeface="Arial"/>
                <a:ea typeface="Arial"/>
                <a:cs typeface="Arial"/>
                <a:sym typeface="Arial"/>
              </a:rPr>
              <a:t>. </a:t>
            </a:r>
            <a:endParaRPr sz="2400">
              <a:solidFill>
                <a:srgbClr val="000000"/>
              </a:solidFill>
              <a:latin typeface="Arial"/>
              <a:ea typeface="Arial"/>
              <a:cs typeface="Arial"/>
              <a:sym typeface="Arial"/>
            </a:endParaRPr>
          </a:p>
          <a:p>
            <a:pPr indent="0" lvl="0" marL="0" rtl="0" algn="l">
              <a:spcBef>
                <a:spcPts val="1600"/>
              </a:spcBef>
              <a:spcAft>
                <a:spcPts val="1600"/>
              </a:spcAft>
              <a:buNone/>
            </a:pPr>
            <a:r>
              <a:rPr lang="en" sz="2400">
                <a:solidFill>
                  <a:srgbClr val="000000"/>
                </a:solidFill>
                <a:latin typeface="Arial"/>
                <a:ea typeface="Arial"/>
                <a:cs typeface="Arial"/>
                <a:sym typeface="Arial"/>
              </a:rPr>
              <a:t>Consensus is a process of agreeing on one result among a group of participants to guarantee data consistency.</a:t>
            </a:r>
            <a:endParaRPr sz="24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152400" y="164700"/>
            <a:ext cx="8500325" cy="4472049"/>
          </a:xfrm>
          <a:prstGeom prst="rect">
            <a:avLst/>
          </a:prstGeom>
          <a:noFill/>
          <a:ln>
            <a:noFill/>
          </a:ln>
        </p:spPr>
      </p:pic>
      <p:sp>
        <p:nvSpPr>
          <p:cNvPr id="98" name="Google Shape;98;p18"/>
          <p:cNvSpPr txBox="1"/>
          <p:nvPr/>
        </p:nvSpPr>
        <p:spPr>
          <a:xfrm>
            <a:off x="912150" y="4750775"/>
            <a:ext cx="66384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t>MODEL </a:t>
            </a:r>
            <a:r>
              <a:rPr b="1" lang="en" sz="1800" u="sng"/>
              <a:t>PIPELINE </a:t>
            </a:r>
            <a:endParaRPr b="1" sz="1800"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Effectiveness of Solution</a:t>
            </a:r>
            <a:endParaRPr/>
          </a:p>
        </p:txBody>
      </p:sp>
      <p:sp>
        <p:nvSpPr>
          <p:cNvPr id="104" name="Google Shape;104;p19"/>
          <p:cNvSpPr txBox="1"/>
          <p:nvPr>
            <p:ph idx="1" type="body"/>
          </p:nvPr>
        </p:nvSpPr>
        <p:spPr>
          <a:xfrm>
            <a:off x="471900" y="1919075"/>
            <a:ext cx="8222100" cy="31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Following properties account for the effectiveness of our solution:</a:t>
            </a:r>
            <a:endParaRPr>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b="1" lang="en">
                <a:solidFill>
                  <a:srgbClr val="000000"/>
                </a:solidFill>
                <a:latin typeface="Arial"/>
                <a:ea typeface="Arial"/>
                <a:cs typeface="Arial"/>
                <a:sym typeface="Arial"/>
              </a:rPr>
              <a:t>Atomicity</a:t>
            </a:r>
            <a:r>
              <a:rPr lang="en">
                <a:solidFill>
                  <a:srgbClr val="000000"/>
                </a:solidFill>
                <a:latin typeface="Arial"/>
                <a:ea typeface="Arial"/>
                <a:cs typeface="Arial"/>
                <a:sym typeface="Arial"/>
              </a:rPr>
              <a:t>: All of the operations in the transaction will complete, or none will.</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Integrity</a:t>
            </a:r>
            <a:r>
              <a:rPr lang="en">
                <a:solidFill>
                  <a:srgbClr val="000000"/>
                </a:solidFill>
                <a:latin typeface="Arial"/>
                <a:ea typeface="Arial"/>
                <a:cs typeface="Arial"/>
                <a:sym typeface="Arial"/>
              </a:rPr>
              <a:t>: The data will not change while transferring messages.</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Authenticity</a:t>
            </a:r>
            <a:r>
              <a:rPr lang="en">
                <a:solidFill>
                  <a:srgbClr val="000000"/>
                </a:solidFill>
                <a:latin typeface="Arial"/>
                <a:ea typeface="Arial"/>
                <a:cs typeface="Arial"/>
                <a:sym typeface="Arial"/>
              </a:rPr>
              <a:t>: The transaction will reach to its intended user only.</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Durability</a:t>
            </a:r>
            <a:r>
              <a:rPr lang="en">
                <a:solidFill>
                  <a:srgbClr val="000000"/>
                </a:solidFill>
                <a:latin typeface="Arial"/>
                <a:ea typeface="Arial"/>
                <a:cs typeface="Arial"/>
                <a:sym typeface="Arial"/>
              </a:rPr>
              <a:t>: Upon completion of the transaction, the operation will not be reversed.</a:t>
            </a:r>
            <a:endParaRPr>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 Stack</a:t>
            </a:r>
            <a:endParaRPr/>
          </a:p>
        </p:txBody>
      </p:sp>
      <p:sp>
        <p:nvSpPr>
          <p:cNvPr id="110" name="Google Shape;110;p2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Arial"/>
                <a:ea typeface="Arial"/>
                <a:cs typeface="Arial"/>
                <a:sym typeface="Arial"/>
              </a:rPr>
              <a:t>Back End</a:t>
            </a:r>
            <a:endParaRPr b="1" sz="1800">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lang="en" sz="1800">
                <a:solidFill>
                  <a:srgbClr val="000000"/>
                </a:solidFill>
                <a:latin typeface="Arial"/>
                <a:ea typeface="Arial"/>
                <a:cs typeface="Arial"/>
                <a:sym typeface="Arial"/>
              </a:rPr>
              <a:t>Solidity</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Ethereum</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Node.js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Web3.js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Ganache</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Truffle</a:t>
            </a:r>
            <a:endParaRPr sz="1800">
              <a:solidFill>
                <a:srgbClr val="000000"/>
              </a:solidFill>
              <a:latin typeface="Arial"/>
              <a:ea typeface="Arial"/>
              <a:cs typeface="Arial"/>
              <a:sym typeface="Arial"/>
            </a:endParaRPr>
          </a:p>
        </p:txBody>
      </p:sp>
      <p:sp>
        <p:nvSpPr>
          <p:cNvPr id="111" name="Google Shape;111;p20"/>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rgbClr val="000000"/>
                </a:solidFill>
                <a:latin typeface="Arial"/>
                <a:ea typeface="Arial"/>
                <a:cs typeface="Arial"/>
                <a:sym typeface="Arial"/>
              </a:rPr>
              <a:t>Front End</a:t>
            </a:r>
            <a:endParaRPr b="1" sz="1800">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lang="en" sz="1800">
                <a:solidFill>
                  <a:srgbClr val="000000"/>
                </a:solidFill>
                <a:latin typeface="Arial"/>
                <a:ea typeface="Arial"/>
                <a:cs typeface="Arial"/>
                <a:sym typeface="Arial"/>
              </a:rPr>
              <a:t>Javascript</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HTML</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CSS</a:t>
            </a:r>
            <a:endParaRPr sz="1800">
              <a:solidFill>
                <a:srgbClr val="000000"/>
              </a:solidFill>
              <a:latin typeface="Arial"/>
              <a:ea typeface="Arial"/>
              <a:cs typeface="Arial"/>
              <a:sym typeface="Arial"/>
            </a:endParaRPr>
          </a:p>
          <a:p>
            <a:pPr indent="0" lvl="0" marL="457200" rtl="0" algn="l">
              <a:spcBef>
                <a:spcPts val="1600"/>
              </a:spcBef>
              <a:spcAft>
                <a:spcPts val="160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Cost of Implementation</a:t>
            </a:r>
            <a:endParaRPr/>
          </a:p>
        </p:txBody>
      </p:sp>
      <p:sp>
        <p:nvSpPr>
          <p:cNvPr id="117" name="Google Shape;117;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Deploying a contract has a minimum fee of 32000 gas, plus 200 gas per byte of the source code.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With the current block gas limit around 8k, you would spend 10 Gwei gas price around 0.08 Eth, which is $24.</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latin typeface="Arial"/>
                <a:ea typeface="Arial"/>
                <a:cs typeface="Arial"/>
                <a:sym typeface="Arial"/>
              </a:rPr>
              <a:t>1'080'000 transactions would cost  </a:t>
            </a:r>
            <a:r>
              <a:rPr b="1" lang="en">
                <a:solidFill>
                  <a:srgbClr val="000000"/>
                </a:solidFill>
                <a:latin typeface="Arial"/>
                <a:ea typeface="Arial"/>
                <a:cs typeface="Arial"/>
                <a:sym typeface="Arial"/>
              </a:rPr>
              <a:t>~90 ETH/~$32'400</a:t>
            </a:r>
            <a:r>
              <a:rPr lang="en">
                <a:solidFill>
                  <a:srgbClr val="000000"/>
                </a:solidFill>
                <a:latin typeface="Arial"/>
                <a:ea typeface="Arial"/>
                <a:cs typeface="Arial"/>
                <a:sym typeface="Arial"/>
              </a:rPr>
              <a:t> with an average cost of transaction ~0.001 ETH/$0.03.</a:t>
            </a:r>
            <a:endParaRPr>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