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5" r:id="rId14"/>
    <p:sldId id="269" r:id="rId15"/>
    <p:sldId id="294" r:id="rId16"/>
    <p:sldId id="276" r:id="rId17"/>
    <p:sldId id="277" r:id="rId18"/>
    <p:sldId id="278" r:id="rId19"/>
    <p:sldId id="270" r:id="rId20"/>
    <p:sldId id="271" r:id="rId21"/>
    <p:sldId id="272" r:id="rId22"/>
    <p:sldId id="279" r:id="rId23"/>
    <p:sldId id="274" r:id="rId24"/>
    <p:sldId id="280" r:id="rId25"/>
    <p:sldId id="284" r:id="rId26"/>
    <p:sldId id="285" r:id="rId27"/>
    <p:sldId id="283" r:id="rId28"/>
    <p:sldId id="281" r:id="rId29"/>
    <p:sldId id="282" r:id="rId30"/>
    <p:sldId id="287" r:id="rId31"/>
    <p:sldId id="288"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289" r:id="rId46"/>
    <p:sldId id="290" r:id="rId47"/>
    <p:sldId id="292" r:id="rId48"/>
    <p:sldId id="29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2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image" Target="../media/image3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798BF1-FED6-47A4-9289-80662A693B24}" type="datetimeFigureOut">
              <a:rPr lang="en-US" smtClean="0"/>
              <a:pPr/>
              <a:t>9/4/2017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2D659F-0063-435C-B95B-5579D41C5FF9}" type="slidenum">
              <a:rPr lang="en-US" smtClean="0"/>
              <a:pPr/>
              <a:t>‹#›</a:t>
            </a:fld>
            <a:endParaRPr lang="en-US"/>
          </a:p>
        </p:txBody>
      </p:sp>
    </p:spTree>
    <p:extLst>
      <p:ext uri="{BB962C8B-B14F-4D97-AF65-F5344CB8AC3E}">
        <p14:creationId xmlns:p14="http://schemas.microsoft.com/office/powerpoint/2010/main" val="1001802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miter lim="800000"/>
            <a:headEnd/>
            <a:tailEnd/>
          </a:ln>
        </p:spPr>
        <p:txBody>
          <a:bodyPr/>
          <a:lstStyle/>
          <a:p>
            <a:fld id="{E677FB90-B235-4702-9DB1-7EEA708B6D3E}" type="slidenum">
              <a:rPr lang="en-US" smtClean="0">
                <a:latin typeface="Arial" pitchFamily="34" charset="0"/>
                <a:cs typeface="Arial" pitchFamily="34" charset="0"/>
              </a:rPr>
              <a:pPr/>
              <a:t>44</a:t>
            </a:fld>
            <a:endParaRPr lang="en-US" smtClean="0">
              <a:latin typeface="Arial" pitchFamily="34" charset="0"/>
              <a:cs typeface="Arial" pitchFamily="34"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C6104FA-865D-4617-B476-8D258DE7327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573296-8722-44F9-A9CF-92EAF99029C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p" TargetMode="Externa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hyperlink" Target="x" TargetMode="Externa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x"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x" TargetMode="External"/><Relationship Id="rId7" Type="http://schemas.openxmlformats.org/officeDocument/2006/relationships/image" Target="../media/image24.png"/><Relationship Id="rId2" Type="http://schemas.openxmlformats.org/officeDocument/2006/relationships/hyperlink" Target="http://homepages.inf.ed.ac.uk/rbf/HIPR2/threshld.htm" TargetMode="Externa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hyperlink" Target="p" TargetMode="Externa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hyperlink" Target="x" TargetMode="Externa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hyperlink" Target="http://homepages.inf.ed.ac.uk/rbf/HIPR2/threshld.htm" TargetMode="External"/><Relationship Id="rId2" Type="http://schemas.openxmlformats.org/officeDocument/2006/relationships/hyperlink" Target="p" TargetMode="Externa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hyperlink" Target="x"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x" TargetMode="Externa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v" TargetMode="External"/><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hyperlink" Target="p" TargetMode="Externa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hyperlink" Target="x" TargetMode="External"/><Relationship Id="rId4" Type="http://schemas.openxmlformats.org/officeDocument/2006/relationships/image" Target="../media/image18.png"/><Relationship Id="rId9" Type="http://schemas.openxmlformats.org/officeDocument/2006/relationships/image" Target="../media/image35.png"/></Relationships>
</file>

<file path=ppt/slides/_rels/slide4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oleObject" Target="../embeddings/oleObject1.bin"/><Relationship Id="rId7" Type="http://schemas.openxmlformats.org/officeDocument/2006/relationships/hyperlink" Target="v"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7.png"/><Relationship Id="rId11" Type="http://schemas.openxmlformats.org/officeDocument/2006/relationships/image" Target="../media/image22.png"/><Relationship Id="rId5" Type="http://schemas.openxmlformats.org/officeDocument/2006/relationships/oleObject" Target="../embeddings/oleObject2.bin"/><Relationship Id="rId10" Type="http://schemas.openxmlformats.org/officeDocument/2006/relationships/image" Target="../media/image21.png"/><Relationship Id="rId4" Type="http://schemas.openxmlformats.org/officeDocument/2006/relationships/image" Target="../media/image36.png"/><Relationship Id="rId9" Type="http://schemas.openxmlformats.org/officeDocument/2006/relationships/hyperlink" Target="x"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9.png"/><Relationship Id="rId7" Type="http://schemas.openxmlformats.org/officeDocument/2006/relationships/hyperlink" Target="v" TargetMode="External"/><Relationship Id="rId2" Type="http://schemas.openxmlformats.org/officeDocument/2006/relationships/hyperlink" Target="p" TargetMode="Externa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hyperlink" Target="x"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19200"/>
            <a:ext cx="7543800" cy="3352799"/>
          </a:xfrm>
        </p:spPr>
        <p:txBody>
          <a:bodyPr>
            <a:normAutofit/>
          </a:bodyPr>
          <a:lstStyle/>
          <a:p>
            <a:r>
              <a:rPr lang="en-US" sz="4800" b="1" smtClean="0"/>
              <a:t>Chapter- </a:t>
            </a:r>
            <a:r>
              <a:rPr lang="en-US" sz="4800" b="1" dirty="0" smtClean="0"/>
              <a:t>2</a:t>
            </a:r>
            <a:br>
              <a:rPr lang="en-US" sz="4800" b="1" dirty="0" smtClean="0"/>
            </a:br>
            <a:r>
              <a:rPr lang="en-US" sz="4800" b="1" dirty="0" smtClean="0"/>
              <a:t/>
            </a:r>
            <a:br>
              <a:rPr lang="en-US" sz="4800" b="1" dirty="0" smtClean="0"/>
            </a:br>
            <a:r>
              <a:rPr lang="en-US" sz="4800" b="1" dirty="0" smtClean="0"/>
              <a:t>Pixel Relationships</a:t>
            </a:r>
            <a:endParaRPr lang="en-US" sz="4800" b="1" dirty="0"/>
          </a:p>
        </p:txBody>
      </p:sp>
      <p:sp>
        <p:nvSpPr>
          <p:cNvPr id="3" name="Subtitle 2"/>
          <p:cNvSpPr>
            <a:spLocks noGrp="1"/>
          </p:cNvSpPr>
          <p:nvPr>
            <p:ph type="subTitle" idx="1"/>
          </p:nvPr>
        </p:nvSpPr>
        <p:spPr>
          <a:xfrm>
            <a:off x="1371600" y="4953000"/>
            <a:ext cx="6400800" cy="1371600"/>
          </a:xfrm>
        </p:spPr>
        <p:txBody>
          <a:bodyPr/>
          <a:lstStyle/>
          <a:p>
            <a:r>
              <a:rPr lang="en-US" dirty="0" err="1" smtClean="0"/>
              <a:t>Ashis</a:t>
            </a:r>
            <a:r>
              <a:rPr lang="en-US" dirty="0" smtClean="0"/>
              <a:t> </a:t>
            </a:r>
            <a:r>
              <a:rPr lang="en-US" dirty="0" err="1" smtClean="0"/>
              <a:t>Pradhan</a:t>
            </a:r>
            <a:endParaRPr lang="en-US" dirty="0" smtClean="0"/>
          </a:p>
          <a:p>
            <a:r>
              <a:rPr lang="en-US" dirty="0" smtClean="0"/>
              <a:t>CSE DEPARTMENT, SMIT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8382000" cy="792162"/>
          </a:xfrm>
        </p:spPr>
        <p:txBody>
          <a:bodyPr>
            <a:normAutofit/>
          </a:bodyPr>
          <a:lstStyle/>
          <a:p>
            <a:r>
              <a:rPr lang="en-US" sz="3200" b="1" dirty="0" smtClean="0"/>
              <a:t>Digital Path</a:t>
            </a:r>
          </a:p>
        </p:txBody>
      </p:sp>
      <p:sp>
        <p:nvSpPr>
          <p:cNvPr id="48131" name="Rectangle 3"/>
          <p:cNvSpPr>
            <a:spLocks noGrp="1" noChangeArrowheads="1"/>
          </p:cNvSpPr>
          <p:nvPr>
            <p:ph type="body" idx="1"/>
          </p:nvPr>
        </p:nvSpPr>
        <p:spPr>
          <a:xfrm>
            <a:off x="228600" y="990600"/>
            <a:ext cx="8686800" cy="5638800"/>
          </a:xfrm>
        </p:spPr>
        <p:txBody>
          <a:bodyPr/>
          <a:lstStyle/>
          <a:p>
            <a:pPr algn="just" eaLnBrk="1" hangingPunct="1">
              <a:buFontTx/>
              <a:buNone/>
            </a:pPr>
            <a:r>
              <a:rPr lang="en-US" sz="2000" dirty="0" smtClean="0"/>
              <a:t>	</a:t>
            </a:r>
          </a:p>
          <a:p>
            <a:pPr algn="just"/>
            <a:r>
              <a:rPr lang="en-US" sz="2000" dirty="0" smtClean="0"/>
              <a:t>A digital path from pixel p with coordinates (x, y) to pixel q with coordinates (</a:t>
            </a:r>
            <a:r>
              <a:rPr lang="en-US" sz="2000" dirty="0" err="1" smtClean="0"/>
              <a:t>s,t</a:t>
            </a:r>
            <a:r>
              <a:rPr lang="en-US" sz="2000" dirty="0" smtClean="0"/>
              <a:t>) is sequence of distinct pixels with coordinates</a:t>
            </a:r>
          </a:p>
          <a:p>
            <a:pPr algn="just" eaLnBrk="1" hangingPunct="1">
              <a:buFontTx/>
              <a:buNone/>
            </a:pPr>
            <a:r>
              <a:rPr lang="en-US" sz="2000" dirty="0" smtClean="0"/>
              <a:t>			</a:t>
            </a:r>
          </a:p>
          <a:p>
            <a:pPr algn="just" eaLnBrk="1" hangingPunct="1">
              <a:buFontTx/>
              <a:buNone/>
            </a:pPr>
            <a:r>
              <a:rPr lang="en-US" sz="2000" dirty="0" smtClean="0"/>
              <a:t>			(x</a:t>
            </a:r>
            <a:r>
              <a:rPr lang="en-US" sz="2000" baseline="-25000" dirty="0" smtClean="0"/>
              <a:t>0</a:t>
            </a:r>
            <a:r>
              <a:rPr lang="en-US" sz="2000" dirty="0" smtClean="0"/>
              <a:t>,y</a:t>
            </a:r>
            <a:r>
              <a:rPr lang="en-US" sz="2000" baseline="-25000" dirty="0" smtClean="0"/>
              <a:t>0</a:t>
            </a:r>
            <a:r>
              <a:rPr lang="en-US" sz="2000" dirty="0" smtClean="0"/>
              <a:t>), (x</a:t>
            </a:r>
            <a:r>
              <a:rPr lang="en-US" sz="2000" baseline="-25000" dirty="0" smtClean="0"/>
              <a:t>1</a:t>
            </a:r>
            <a:r>
              <a:rPr lang="en-US" sz="2000" dirty="0" smtClean="0"/>
              <a:t>,y</a:t>
            </a:r>
            <a:r>
              <a:rPr lang="en-US" sz="2000" baseline="-25000" dirty="0" smtClean="0"/>
              <a:t>1</a:t>
            </a:r>
            <a:r>
              <a:rPr lang="en-US" sz="2000" dirty="0" smtClean="0"/>
              <a:t>), (x</a:t>
            </a:r>
            <a:r>
              <a:rPr lang="en-US" sz="2000" baseline="-25000" dirty="0" smtClean="0"/>
              <a:t>3</a:t>
            </a:r>
            <a:r>
              <a:rPr lang="en-US" sz="2000" dirty="0" smtClean="0"/>
              <a:t>,y</a:t>
            </a:r>
            <a:r>
              <a:rPr lang="en-US" sz="2000" baseline="-25000" dirty="0" smtClean="0"/>
              <a:t>3</a:t>
            </a:r>
            <a:r>
              <a:rPr lang="en-US" sz="2000" dirty="0" smtClean="0"/>
              <a:t>), …………, (</a:t>
            </a:r>
            <a:r>
              <a:rPr lang="en-US" sz="2000" dirty="0" err="1" smtClean="0"/>
              <a:t>x</a:t>
            </a:r>
            <a:r>
              <a:rPr lang="en-US" sz="2000" baseline="-25000" dirty="0" err="1" smtClean="0"/>
              <a:t>n</a:t>
            </a:r>
            <a:r>
              <a:rPr lang="en-US" sz="2000" dirty="0" err="1" smtClean="0"/>
              <a:t>,y</a:t>
            </a:r>
            <a:r>
              <a:rPr lang="en-US" sz="2000" baseline="-25000" dirty="0" err="1" smtClean="0"/>
              <a:t>n</a:t>
            </a:r>
            <a:r>
              <a:rPr lang="en-US" sz="2000" dirty="0" smtClean="0"/>
              <a:t>)</a:t>
            </a:r>
          </a:p>
          <a:p>
            <a:pPr algn="just" eaLnBrk="1" hangingPunct="1">
              <a:buFontTx/>
              <a:buNone/>
            </a:pPr>
            <a:endParaRPr lang="en-US" sz="2000" dirty="0" smtClean="0"/>
          </a:p>
          <a:p>
            <a:pPr algn="just" eaLnBrk="1" hangingPunct="1">
              <a:buFontTx/>
              <a:buNone/>
            </a:pPr>
            <a:r>
              <a:rPr lang="en-US" sz="2000" dirty="0" smtClean="0"/>
              <a:t>	where (x</a:t>
            </a:r>
            <a:r>
              <a:rPr lang="en-US" sz="2000" baseline="-25000" dirty="0" smtClean="0"/>
              <a:t>0</a:t>
            </a:r>
            <a:r>
              <a:rPr lang="en-US" sz="2000" dirty="0" smtClean="0"/>
              <a:t>,y</a:t>
            </a:r>
            <a:r>
              <a:rPr lang="en-US" sz="2000" baseline="-25000" dirty="0" smtClean="0"/>
              <a:t>0</a:t>
            </a:r>
            <a:r>
              <a:rPr lang="en-US" sz="2000" dirty="0" smtClean="0"/>
              <a:t>) = (</a:t>
            </a:r>
            <a:r>
              <a:rPr lang="en-US" sz="2000" dirty="0" err="1" smtClean="0"/>
              <a:t>x,y</a:t>
            </a:r>
            <a:r>
              <a:rPr lang="en-US" sz="2000" dirty="0" smtClean="0"/>
              <a:t>) and (</a:t>
            </a:r>
            <a:r>
              <a:rPr lang="en-US" sz="2000" dirty="0" err="1" smtClean="0"/>
              <a:t>x</a:t>
            </a:r>
            <a:r>
              <a:rPr lang="en-US" sz="2000" baseline="-25000" dirty="0" err="1" smtClean="0"/>
              <a:t>n</a:t>
            </a:r>
            <a:r>
              <a:rPr lang="en-US" sz="2000" dirty="0" err="1" smtClean="0"/>
              <a:t>,y</a:t>
            </a:r>
            <a:r>
              <a:rPr lang="en-US" sz="2000" baseline="-25000" dirty="0" err="1" smtClean="0"/>
              <a:t>n</a:t>
            </a:r>
            <a:r>
              <a:rPr lang="en-US" sz="2000" dirty="0" smtClean="0"/>
              <a:t>) = (</a:t>
            </a:r>
            <a:r>
              <a:rPr lang="en-US" sz="2000" dirty="0" err="1" smtClean="0"/>
              <a:t>s,t</a:t>
            </a:r>
            <a:r>
              <a:rPr lang="en-US" sz="2000" dirty="0" smtClean="0"/>
              <a:t>)</a:t>
            </a:r>
          </a:p>
          <a:p>
            <a:pPr algn="just" eaLnBrk="1" hangingPunct="1">
              <a:buFontTx/>
              <a:buNone/>
            </a:pPr>
            <a:endParaRPr lang="en-US" sz="2000" dirty="0" smtClean="0"/>
          </a:p>
          <a:p>
            <a:pPr algn="just" eaLnBrk="1" hangingPunct="1"/>
            <a:r>
              <a:rPr lang="en-US" sz="2000" dirty="0" smtClean="0"/>
              <a:t>(</a:t>
            </a:r>
            <a:r>
              <a:rPr lang="en-US" sz="2000" dirty="0" err="1" smtClean="0"/>
              <a:t>x</a:t>
            </a:r>
            <a:r>
              <a:rPr lang="en-US" sz="2000" baseline="-25000" dirty="0" err="1" smtClean="0"/>
              <a:t>i</a:t>
            </a:r>
            <a:r>
              <a:rPr lang="en-US" sz="2000" dirty="0" err="1" smtClean="0"/>
              <a:t>,y</a:t>
            </a:r>
            <a:r>
              <a:rPr lang="en-US" sz="2000" baseline="-25000" dirty="0" err="1" smtClean="0"/>
              <a:t>i</a:t>
            </a:r>
            <a:r>
              <a:rPr lang="en-US" sz="2000" dirty="0" smtClean="0"/>
              <a:t>) and (x</a:t>
            </a:r>
            <a:r>
              <a:rPr lang="en-US" sz="2000" baseline="-25000" dirty="0" smtClean="0"/>
              <a:t>i-1</a:t>
            </a:r>
            <a:r>
              <a:rPr lang="en-US" sz="2000" dirty="0" smtClean="0"/>
              <a:t>,y</a:t>
            </a:r>
            <a:r>
              <a:rPr lang="en-US" sz="2000" baseline="-25000" dirty="0" smtClean="0"/>
              <a:t>i-1</a:t>
            </a:r>
            <a:r>
              <a:rPr lang="en-US" sz="2000" dirty="0" smtClean="0"/>
              <a:t>) are adjacent for 1 ≤ i ≤ n. </a:t>
            </a:r>
            <a:r>
              <a:rPr lang="en-US" sz="2000" dirty="0" smtClean="0"/>
              <a:t>In </a:t>
            </a:r>
            <a:r>
              <a:rPr lang="en-US" sz="2000" dirty="0" smtClean="0"/>
              <a:t>this </a:t>
            </a:r>
            <a:r>
              <a:rPr lang="en-US" sz="2000" dirty="0" smtClean="0"/>
              <a:t>case, </a:t>
            </a:r>
            <a:r>
              <a:rPr lang="en-US" sz="2000" dirty="0" smtClean="0"/>
              <a:t>n is the length of the path. </a:t>
            </a:r>
          </a:p>
          <a:p>
            <a:pPr algn="just" eaLnBrk="1" hangingPunct="1"/>
            <a:endParaRPr lang="en-US" sz="2000" dirty="0" smtClean="0"/>
          </a:p>
          <a:p>
            <a:pPr algn="just" eaLnBrk="1" hangingPunct="1"/>
            <a:r>
              <a:rPr lang="en-US" sz="2000" dirty="0" smtClean="0"/>
              <a:t>If (x</a:t>
            </a:r>
            <a:r>
              <a:rPr lang="en-US" sz="2000" baseline="-25000" dirty="0" smtClean="0"/>
              <a:t>0</a:t>
            </a:r>
            <a:r>
              <a:rPr lang="en-US" sz="2000" dirty="0" smtClean="0"/>
              <a:t>,y</a:t>
            </a:r>
            <a:r>
              <a:rPr lang="en-US" sz="2000" baseline="-25000" dirty="0" smtClean="0"/>
              <a:t>0</a:t>
            </a:r>
            <a:r>
              <a:rPr lang="en-US" sz="2000" dirty="0" smtClean="0"/>
              <a:t>) = (</a:t>
            </a:r>
            <a:r>
              <a:rPr lang="en-US" sz="2000" dirty="0" err="1" smtClean="0"/>
              <a:t>x</a:t>
            </a:r>
            <a:r>
              <a:rPr lang="en-US" sz="2000" baseline="-25000" dirty="0" err="1" smtClean="0"/>
              <a:t>n</a:t>
            </a:r>
            <a:r>
              <a:rPr lang="en-US" sz="2000" dirty="0" err="1" smtClean="0"/>
              <a:t>,y</a:t>
            </a:r>
            <a:r>
              <a:rPr lang="en-US" sz="2000" baseline="-25000" dirty="0" err="1" smtClean="0"/>
              <a:t>n</a:t>
            </a:r>
            <a:r>
              <a:rPr lang="en-US" sz="2000" dirty="0" smtClean="0"/>
              <a:t>), the path is closed path.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228600" y="457200"/>
            <a:ext cx="8686800" cy="6172200"/>
          </a:xfrm>
        </p:spPr>
        <p:txBody>
          <a:bodyPr/>
          <a:lstStyle/>
          <a:p>
            <a:pPr algn="just" eaLnBrk="1" hangingPunct="1">
              <a:buNone/>
            </a:pPr>
            <a:r>
              <a:rPr lang="en-US" sz="2400" b="1" dirty="0" err="1" smtClean="0"/>
              <a:t>Eg</a:t>
            </a:r>
            <a:r>
              <a:rPr lang="en-US" sz="2400" b="1" dirty="0" smtClean="0"/>
              <a:t>:   Shortest m-path:</a:t>
            </a:r>
          </a:p>
          <a:p>
            <a:pPr algn="just" eaLnBrk="1" hangingPunct="1">
              <a:buFontTx/>
              <a:buNone/>
            </a:pPr>
            <a:r>
              <a:rPr lang="en-US" sz="2000" dirty="0" smtClean="0"/>
              <a:t>	Let us consider adjacency of pixels valued 1 (V ={1}). Consider the following  arrangement of pixels p, p</a:t>
            </a:r>
            <a:r>
              <a:rPr lang="en-US" sz="2000" baseline="-25000" dirty="0" smtClean="0"/>
              <a:t>2</a:t>
            </a:r>
            <a:r>
              <a:rPr lang="en-US" sz="2000" dirty="0" smtClean="0"/>
              <a:t>, and p</a:t>
            </a:r>
            <a:r>
              <a:rPr lang="en-US" sz="2000" baseline="-25000" dirty="0" smtClean="0"/>
              <a:t>4</a:t>
            </a:r>
            <a:r>
              <a:rPr lang="en-US" sz="2000" dirty="0" smtClean="0"/>
              <a:t> have value 1 and p</a:t>
            </a:r>
            <a:r>
              <a:rPr lang="en-US" sz="2000" baseline="-25000" dirty="0" smtClean="0"/>
              <a:t>1</a:t>
            </a:r>
            <a:r>
              <a:rPr lang="en-US" sz="2000" dirty="0" smtClean="0"/>
              <a:t> and p</a:t>
            </a:r>
            <a:r>
              <a:rPr lang="en-US" sz="2000" baseline="-25000" dirty="0" smtClean="0"/>
              <a:t>3</a:t>
            </a:r>
            <a:r>
              <a:rPr lang="en-US" sz="2000" dirty="0" smtClean="0"/>
              <a:t> can have a value of 0 or 1:</a:t>
            </a:r>
          </a:p>
          <a:p>
            <a:pPr algn="just" eaLnBrk="1" hangingPunct="1">
              <a:buFontTx/>
              <a:buNone/>
            </a:pPr>
            <a:r>
              <a:rPr lang="en-US" sz="2000" dirty="0" smtClean="0"/>
              <a:t>					p</a:t>
            </a:r>
            <a:r>
              <a:rPr lang="en-US" sz="2000" baseline="-25000" dirty="0" smtClean="0"/>
              <a:t>3	</a:t>
            </a:r>
            <a:r>
              <a:rPr lang="en-US" sz="2000" dirty="0" smtClean="0"/>
              <a:t>p</a:t>
            </a:r>
            <a:r>
              <a:rPr lang="en-US" sz="2000" baseline="-25000" dirty="0" smtClean="0"/>
              <a:t>4</a:t>
            </a:r>
          </a:p>
          <a:p>
            <a:pPr algn="just" eaLnBrk="1" hangingPunct="1">
              <a:buFontTx/>
              <a:buNone/>
            </a:pPr>
            <a:r>
              <a:rPr lang="en-US" sz="2000" baseline="-25000" dirty="0" smtClean="0"/>
              <a:t>				</a:t>
            </a:r>
            <a:r>
              <a:rPr lang="en-US" sz="2000" dirty="0" smtClean="0"/>
              <a:t>p</a:t>
            </a:r>
            <a:r>
              <a:rPr lang="en-US" sz="2000" baseline="-25000" dirty="0" smtClean="0"/>
              <a:t>1	</a:t>
            </a:r>
            <a:r>
              <a:rPr lang="en-US" sz="2000" dirty="0" smtClean="0"/>
              <a:t>p</a:t>
            </a:r>
            <a:r>
              <a:rPr lang="en-US" sz="2000" baseline="-25000" dirty="0" smtClean="0"/>
              <a:t>2</a:t>
            </a:r>
          </a:p>
          <a:p>
            <a:pPr algn="just" eaLnBrk="1" hangingPunct="1">
              <a:buFontTx/>
              <a:buNone/>
            </a:pPr>
            <a:r>
              <a:rPr lang="en-US" sz="2000" baseline="-25000" dirty="0" smtClean="0"/>
              <a:t>				</a:t>
            </a:r>
            <a:r>
              <a:rPr lang="en-US" sz="2000" dirty="0" smtClean="0"/>
              <a:t>p</a:t>
            </a:r>
          </a:p>
          <a:p>
            <a:pPr algn="just" eaLnBrk="1" hangingPunct="1">
              <a:buFontTx/>
              <a:buNone/>
            </a:pPr>
            <a:endParaRPr lang="en-US" sz="2000" dirty="0" smtClean="0"/>
          </a:p>
          <a:p>
            <a:pPr lvl="1" algn="just" eaLnBrk="1" hangingPunct="1"/>
            <a:r>
              <a:rPr lang="en-US" sz="2000" dirty="0" smtClean="0"/>
              <a:t>If p</a:t>
            </a:r>
            <a:r>
              <a:rPr lang="en-US" sz="2000" baseline="-25000" dirty="0" smtClean="0"/>
              <a:t>1 </a:t>
            </a:r>
            <a:r>
              <a:rPr lang="en-US" sz="2000" dirty="0" smtClean="0"/>
              <a:t> and p</a:t>
            </a:r>
            <a:r>
              <a:rPr lang="en-US" sz="2000" baseline="-25000" dirty="0" smtClean="0"/>
              <a:t>3</a:t>
            </a:r>
            <a:r>
              <a:rPr lang="en-US" sz="2000" dirty="0" smtClean="0"/>
              <a:t> are 0, the length of the shortest m- path between p and p</a:t>
            </a:r>
            <a:r>
              <a:rPr lang="en-US" sz="2000" baseline="-25000" dirty="0" smtClean="0"/>
              <a:t>4 </a:t>
            </a:r>
            <a:r>
              <a:rPr lang="en-US" sz="2000" dirty="0" smtClean="0"/>
              <a:t>is 2. (p p</a:t>
            </a:r>
            <a:r>
              <a:rPr lang="en-US" sz="2000" baseline="-25000" dirty="0" smtClean="0"/>
              <a:t>2</a:t>
            </a:r>
            <a:r>
              <a:rPr lang="en-US" sz="2000" dirty="0" smtClean="0"/>
              <a:t> p</a:t>
            </a:r>
            <a:r>
              <a:rPr lang="en-US" sz="2000" baseline="-25000" dirty="0" smtClean="0"/>
              <a:t>4</a:t>
            </a:r>
            <a:r>
              <a:rPr lang="en-US" sz="2000" dirty="0" smtClean="0"/>
              <a:t>)</a:t>
            </a:r>
          </a:p>
          <a:p>
            <a:pPr lvl="1" algn="just" eaLnBrk="1" hangingPunct="1"/>
            <a:r>
              <a:rPr lang="en-US" sz="2000" dirty="0" smtClean="0"/>
              <a:t>If p</a:t>
            </a:r>
            <a:r>
              <a:rPr lang="en-US" sz="2000" baseline="-25000" dirty="0" smtClean="0"/>
              <a:t>1 </a:t>
            </a:r>
            <a:r>
              <a:rPr lang="en-US" sz="2000" dirty="0" smtClean="0"/>
              <a:t>= 1 and p</a:t>
            </a:r>
            <a:r>
              <a:rPr lang="en-US" sz="2000" baseline="-25000" dirty="0" smtClean="0"/>
              <a:t>3</a:t>
            </a:r>
            <a:r>
              <a:rPr lang="en-US" sz="2000" dirty="0" smtClean="0"/>
              <a:t> = 0, the length of the shortest m- path between p and p</a:t>
            </a:r>
            <a:r>
              <a:rPr lang="en-US" sz="2000" baseline="-25000" dirty="0" smtClean="0"/>
              <a:t>4 </a:t>
            </a:r>
            <a:r>
              <a:rPr lang="en-US" sz="2000" dirty="0" smtClean="0"/>
              <a:t>is 3. (p p</a:t>
            </a:r>
            <a:r>
              <a:rPr lang="en-US" sz="2000" baseline="-25000" dirty="0" smtClean="0"/>
              <a:t>1</a:t>
            </a:r>
            <a:r>
              <a:rPr lang="en-US" sz="2000" dirty="0" smtClean="0"/>
              <a:t> p</a:t>
            </a:r>
            <a:r>
              <a:rPr lang="en-US" sz="2000" baseline="-25000" dirty="0" smtClean="0"/>
              <a:t>2</a:t>
            </a:r>
            <a:r>
              <a:rPr lang="en-US" sz="2000" dirty="0" smtClean="0"/>
              <a:t> p</a:t>
            </a:r>
            <a:r>
              <a:rPr lang="en-US" sz="2000" baseline="-25000" dirty="0" smtClean="0"/>
              <a:t>4</a:t>
            </a:r>
            <a:r>
              <a:rPr lang="en-US" sz="2000" dirty="0" smtClean="0"/>
              <a:t>)</a:t>
            </a:r>
          </a:p>
          <a:p>
            <a:pPr lvl="1" algn="just" eaLnBrk="1" hangingPunct="1"/>
            <a:r>
              <a:rPr lang="en-US" sz="2000" dirty="0" smtClean="0"/>
              <a:t>If p</a:t>
            </a:r>
            <a:r>
              <a:rPr lang="en-US" sz="2000" baseline="-25000" dirty="0" smtClean="0"/>
              <a:t>1 </a:t>
            </a:r>
            <a:r>
              <a:rPr lang="en-US" sz="2000" dirty="0" smtClean="0"/>
              <a:t> and p</a:t>
            </a:r>
            <a:r>
              <a:rPr lang="en-US" sz="2000" baseline="-25000" dirty="0" smtClean="0"/>
              <a:t>3</a:t>
            </a:r>
            <a:r>
              <a:rPr lang="en-US" sz="2000" dirty="0" smtClean="0"/>
              <a:t> are 1, the length of the shortest m- path between p and p</a:t>
            </a:r>
            <a:r>
              <a:rPr lang="en-US" sz="2000" baseline="-25000" dirty="0" smtClean="0"/>
              <a:t>4 </a:t>
            </a:r>
            <a:r>
              <a:rPr lang="en-US" sz="2000" dirty="0" smtClean="0"/>
              <a:t>is 4. (pp</a:t>
            </a:r>
            <a:r>
              <a:rPr lang="en-US" sz="2000" baseline="-25000" dirty="0" smtClean="0"/>
              <a:t>1</a:t>
            </a:r>
            <a:r>
              <a:rPr lang="en-US" sz="2000" dirty="0" smtClean="0"/>
              <a:t>p</a:t>
            </a:r>
            <a:r>
              <a:rPr lang="en-US" sz="2000" baseline="-25000" dirty="0" smtClean="0"/>
              <a:t>2</a:t>
            </a:r>
            <a:r>
              <a:rPr lang="en-US" sz="2000" dirty="0" smtClean="0"/>
              <a:t>p</a:t>
            </a:r>
            <a:r>
              <a:rPr lang="en-US" sz="2000" baseline="-25000" dirty="0" smtClean="0"/>
              <a:t>3</a:t>
            </a:r>
            <a:r>
              <a:rPr lang="en-US" sz="2000" dirty="0" smtClean="0"/>
              <a:t>p</a:t>
            </a:r>
            <a:r>
              <a:rPr lang="en-US" sz="2000" baseline="-25000" dirty="0" smtClean="0"/>
              <a:t>4</a:t>
            </a:r>
            <a:r>
              <a:rPr lang="en-US" sz="2000" dirty="0" smtClean="0"/>
              <a:t>)</a:t>
            </a:r>
          </a:p>
          <a:p>
            <a:pPr lvl="1" algn="just" eaLnBrk="1" hangingPunct="1"/>
            <a:endParaRPr lang="en-US" sz="2000" dirty="0" smtClean="0"/>
          </a:p>
          <a:p>
            <a:pPr lvl="1" algn="just" eaLnBrk="1" hangingPunct="1"/>
            <a:endParaRPr lang="en-US" sz="2000" dirty="0" smtClean="0"/>
          </a:p>
          <a:p>
            <a:pPr lvl="1" algn="just" eaLnBrk="1" hangingPunct="1"/>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274638"/>
            <a:ext cx="8382000" cy="563562"/>
          </a:xfrm>
        </p:spPr>
        <p:txBody>
          <a:bodyPr>
            <a:normAutofit fontScale="90000"/>
          </a:bodyPr>
          <a:lstStyle/>
          <a:p>
            <a:pPr eaLnBrk="1" hangingPunct="1"/>
            <a:r>
              <a:rPr lang="en-US" sz="3200" b="1" dirty="0" smtClean="0"/>
              <a:t>Connected Component</a:t>
            </a:r>
          </a:p>
        </p:txBody>
      </p:sp>
      <p:sp>
        <p:nvSpPr>
          <p:cNvPr id="50179" name="Rectangle 3"/>
          <p:cNvSpPr>
            <a:spLocks noGrp="1" noChangeArrowheads="1"/>
          </p:cNvSpPr>
          <p:nvPr>
            <p:ph type="body" idx="1"/>
          </p:nvPr>
        </p:nvSpPr>
        <p:spPr>
          <a:xfrm>
            <a:off x="228600" y="990600"/>
            <a:ext cx="8686800" cy="5638800"/>
          </a:xfrm>
        </p:spPr>
        <p:txBody>
          <a:bodyPr/>
          <a:lstStyle/>
          <a:p>
            <a:pPr algn="just"/>
            <a:r>
              <a:rPr lang="en-US" sz="2000" dirty="0" smtClean="0"/>
              <a:t>Let S represent a subset of pixels in an image. </a:t>
            </a:r>
          </a:p>
          <a:p>
            <a:pPr algn="just"/>
            <a:endParaRPr lang="en-US" sz="2000" dirty="0" smtClean="0"/>
          </a:p>
          <a:p>
            <a:pPr algn="just"/>
            <a:r>
              <a:rPr lang="en-US" sz="2000" dirty="0" smtClean="0"/>
              <a:t>Two pixels p and q is said to be connected in S if there exists a path between them consisting entirely of pixels in S.</a:t>
            </a:r>
          </a:p>
          <a:p>
            <a:pPr algn="just"/>
            <a:endParaRPr lang="en-US" sz="2000" dirty="0" smtClean="0"/>
          </a:p>
          <a:p>
            <a:pPr algn="just"/>
            <a:r>
              <a:rPr lang="en-US" sz="2000" dirty="0" smtClean="0"/>
              <a:t>For any pixel p in S, the set of pixels that are connected to it in S is called </a:t>
            </a:r>
            <a:r>
              <a:rPr lang="en-US" sz="2000" b="1" i="1" dirty="0" smtClean="0"/>
              <a:t>Connected components of S</a:t>
            </a:r>
            <a:r>
              <a:rPr lang="en-US" sz="2000" dirty="0" smtClean="0"/>
              <a:t>.</a:t>
            </a:r>
          </a:p>
          <a:p>
            <a:pPr algn="just"/>
            <a:endParaRPr lang="en-US" sz="2000" dirty="0" smtClean="0"/>
          </a:p>
          <a:p>
            <a:pPr algn="just"/>
            <a:r>
              <a:rPr lang="en-US" sz="2000" dirty="0" smtClean="0"/>
              <a:t>If it has only one connected components then the set S is called </a:t>
            </a:r>
            <a:r>
              <a:rPr lang="en-US" sz="2000" b="1" i="1" dirty="0" smtClean="0"/>
              <a:t>Connected Set</a:t>
            </a:r>
            <a:r>
              <a:rPr lang="en-US" sz="2000" dirty="0" smtClean="0"/>
              <a:t>.</a:t>
            </a:r>
          </a:p>
          <a:p>
            <a:pPr algn="just" eaLnBrk="1" hangingPunct="1">
              <a:buFontTx/>
              <a:buNone/>
            </a:pPr>
            <a:endParaRPr lang="en-US" sz="2000" dirty="0" smtClean="0"/>
          </a:p>
          <a:p>
            <a:pPr algn="just" eaLnBrk="1" hangingPunct="1">
              <a:buFontTx/>
              <a:buNone/>
            </a:pPr>
            <a:r>
              <a:rPr lang="en-US" sz="2000"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b="1" dirty="0" smtClean="0"/>
              <a:t>Disjoint Connected Component</a:t>
            </a:r>
            <a:endParaRPr lang="en-US" b="1" dirty="0"/>
          </a:p>
        </p:txBody>
      </p:sp>
      <p:sp>
        <p:nvSpPr>
          <p:cNvPr id="3" name="Content Placeholder 2"/>
          <p:cNvSpPr>
            <a:spLocks noGrp="1"/>
          </p:cNvSpPr>
          <p:nvPr>
            <p:ph idx="1"/>
          </p:nvPr>
        </p:nvSpPr>
        <p:spPr>
          <a:xfrm>
            <a:off x="304800" y="1143000"/>
            <a:ext cx="8458200" cy="5486400"/>
          </a:xfrm>
        </p:spPr>
        <p:txBody>
          <a:bodyPr>
            <a:normAutofit/>
          </a:bodyPr>
          <a:lstStyle/>
          <a:p>
            <a:pPr algn="just"/>
            <a:r>
              <a:rPr lang="en-US" sz="2800" dirty="0" smtClean="0"/>
              <a:t>Distinct Connected component are disjoint.</a:t>
            </a:r>
          </a:p>
          <a:p>
            <a:pPr algn="just"/>
            <a:endParaRPr lang="en-US" sz="2800" dirty="0" smtClean="0"/>
          </a:p>
          <a:p>
            <a:pPr algn="just"/>
            <a:r>
              <a:rPr lang="en-US" sz="2800" dirty="0" smtClean="0"/>
              <a:t> For disjoint connected component=&gt; assign different label to them.</a:t>
            </a:r>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r>
              <a:rPr lang="en-US" sz="2800" dirty="0" smtClean="0"/>
              <a:t>Connected component labeling is the fundamental step in automated image analysis like: shape, area, boundary or its related feature.</a:t>
            </a:r>
            <a:endParaRPr lang="en-US" sz="2800" dirty="0"/>
          </a:p>
        </p:txBody>
      </p:sp>
      <p:pic>
        <p:nvPicPr>
          <p:cNvPr id="5" name="Picture 2"/>
          <p:cNvPicPr>
            <a:picLocks noChangeAspect="1" noChangeArrowheads="1"/>
          </p:cNvPicPr>
          <p:nvPr/>
        </p:nvPicPr>
        <p:blipFill>
          <a:blip r:embed="rId2"/>
          <a:srcRect/>
          <a:stretch>
            <a:fillRect/>
          </a:stretch>
        </p:blipFill>
        <p:spPr bwMode="auto">
          <a:xfrm>
            <a:off x="1766887" y="3171825"/>
            <a:ext cx="5534025" cy="16287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74638"/>
            <a:ext cx="8382000" cy="563562"/>
          </a:xfrm>
        </p:spPr>
        <p:txBody>
          <a:bodyPr>
            <a:normAutofit fontScale="90000"/>
          </a:bodyPr>
          <a:lstStyle/>
          <a:p>
            <a:pPr eaLnBrk="1" hangingPunct="1"/>
            <a:r>
              <a:rPr lang="en-US" sz="3200" b="1" dirty="0" smtClean="0"/>
              <a:t>Definition of Basic terms of an Image</a:t>
            </a:r>
          </a:p>
        </p:txBody>
      </p:sp>
      <p:sp>
        <p:nvSpPr>
          <p:cNvPr id="51203" name="Rectangle 3"/>
          <p:cNvSpPr>
            <a:spLocks noGrp="1" noChangeArrowheads="1"/>
          </p:cNvSpPr>
          <p:nvPr>
            <p:ph type="body" idx="1"/>
          </p:nvPr>
        </p:nvSpPr>
        <p:spPr>
          <a:xfrm>
            <a:off x="228600" y="990600"/>
            <a:ext cx="8686800" cy="5638800"/>
          </a:xfrm>
        </p:spPr>
        <p:txBody>
          <a:bodyPr/>
          <a:lstStyle/>
          <a:p>
            <a:pPr algn="just" eaLnBrk="1" hangingPunct="1"/>
            <a:r>
              <a:rPr lang="en-US" sz="2400" b="1" smtClean="0"/>
              <a:t>Region:</a:t>
            </a:r>
          </a:p>
          <a:p>
            <a:pPr algn="just" eaLnBrk="1" hangingPunct="1">
              <a:buFontTx/>
              <a:buNone/>
            </a:pPr>
            <a:r>
              <a:rPr lang="en-US" sz="2000" smtClean="0"/>
              <a:t>	Let R be a subset of pixels in an image. We call R a region of an image if R is a Connected Set.</a:t>
            </a:r>
          </a:p>
          <a:p>
            <a:pPr algn="just" eaLnBrk="1" hangingPunct="1">
              <a:buFontTx/>
              <a:buNone/>
            </a:pPr>
            <a:endParaRPr lang="en-US" sz="2000" smtClean="0"/>
          </a:p>
          <a:p>
            <a:pPr algn="just" eaLnBrk="1" hangingPunct="1"/>
            <a:r>
              <a:rPr lang="en-US" sz="2400" b="1" smtClean="0"/>
              <a:t>Boundary:</a:t>
            </a:r>
          </a:p>
          <a:p>
            <a:pPr algn="just" eaLnBrk="1" hangingPunct="1">
              <a:buFontTx/>
              <a:buNone/>
            </a:pPr>
            <a:r>
              <a:rPr lang="en-US" sz="2000" smtClean="0"/>
              <a:t>	The boundary of region R is the set of pixels in the region that have one or more neighbors that are not in R.</a:t>
            </a:r>
          </a:p>
          <a:p>
            <a:pPr algn="just" eaLnBrk="1" hangingPunct="1">
              <a:buFontTx/>
              <a:buNone/>
            </a:pPr>
            <a:r>
              <a:rPr lang="en-US" sz="2000" smtClean="0"/>
              <a:t>	If R happens to be an entire image, then its boundary is defined as the set of pixels in first and last row and column of images.</a:t>
            </a:r>
          </a:p>
          <a:p>
            <a:pPr algn="just" eaLnBrk="1" hangingPunct="1">
              <a:buFontTx/>
              <a:buNone/>
            </a:pPr>
            <a:r>
              <a:rPr lang="en-US" sz="2000" smtClean="0"/>
              <a:t>	Boundary of finite region forms a closed path and then is global concept.</a:t>
            </a:r>
          </a:p>
          <a:p>
            <a:pPr algn="just" eaLnBrk="1" hangingPunct="1">
              <a:buFontTx/>
              <a:buNone/>
            </a:pPr>
            <a:endParaRPr lang="en-US" sz="2000" smtClean="0"/>
          </a:p>
          <a:p>
            <a:pPr algn="just" eaLnBrk="1" hangingPunct="1"/>
            <a:r>
              <a:rPr lang="en-US" sz="2400" b="1" smtClean="0"/>
              <a:t>Edge:</a:t>
            </a:r>
          </a:p>
          <a:p>
            <a:pPr algn="just" eaLnBrk="1" hangingPunct="1">
              <a:buFontTx/>
              <a:buNone/>
            </a:pPr>
            <a:r>
              <a:rPr lang="en-US" sz="2000" smtClean="0"/>
              <a:t>	Edges are formed from pixels with derivatives values that exceed a preset threshold. Edges is local concept that is based on a measure of gray level discontinuity at a point.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fontScale="90000"/>
          </a:bodyPr>
          <a:lstStyle/>
          <a:p>
            <a:r>
              <a:rPr lang="en-US" b="1" dirty="0" smtClean="0"/>
              <a:t>Difference between Edge &amp; Boundary</a:t>
            </a:r>
            <a:endParaRPr lang="en-US" b="1" dirty="0"/>
          </a:p>
        </p:txBody>
      </p:sp>
      <p:graphicFrame>
        <p:nvGraphicFramePr>
          <p:cNvPr id="4" name="Content Placeholder 3"/>
          <p:cNvGraphicFramePr>
            <a:graphicFrameLocks noGrp="1"/>
          </p:cNvGraphicFramePr>
          <p:nvPr>
            <p:ph idx="1"/>
          </p:nvPr>
        </p:nvGraphicFramePr>
        <p:xfrm>
          <a:off x="228600" y="914400"/>
          <a:ext cx="8686800" cy="5715000"/>
        </p:xfrm>
        <a:graphic>
          <a:graphicData uri="http://schemas.openxmlformats.org/drawingml/2006/table">
            <a:tbl>
              <a:tblPr firstRow="1" bandRow="1">
                <a:tableStyleId>{5C22544A-7EE6-4342-B048-85BDC9FD1C3A}</a:tableStyleId>
              </a:tblPr>
              <a:tblGrid>
                <a:gridCol w="4343400"/>
                <a:gridCol w="4343400"/>
              </a:tblGrid>
              <a:tr h="606324">
                <a:tc>
                  <a:txBody>
                    <a:bodyPr/>
                    <a:lstStyle/>
                    <a:p>
                      <a:pPr algn="ctr"/>
                      <a:r>
                        <a:rPr lang="en-US" sz="2200" b="1" dirty="0" smtClean="0"/>
                        <a:t>Edge </a:t>
                      </a:r>
                      <a:endParaRPr lang="en-US" sz="2200" b="1" dirty="0"/>
                    </a:p>
                  </a:txBody>
                  <a:tcPr/>
                </a:tc>
                <a:tc>
                  <a:txBody>
                    <a:bodyPr/>
                    <a:lstStyle/>
                    <a:p>
                      <a:pPr algn="ctr"/>
                      <a:r>
                        <a:rPr lang="en-US" sz="2200" b="1" dirty="0" smtClean="0"/>
                        <a:t>Boundary</a:t>
                      </a:r>
                      <a:endParaRPr lang="en-US" sz="2200" b="1" dirty="0"/>
                    </a:p>
                  </a:txBody>
                  <a:tcPr/>
                </a:tc>
              </a:tr>
              <a:tr h="2550074">
                <a:tc>
                  <a:txBody>
                    <a:bodyPr/>
                    <a:lstStyle/>
                    <a:p>
                      <a:r>
                        <a:rPr lang="en-US" b="1" dirty="0" smtClean="0"/>
                        <a:t>Input:</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Input:</a:t>
                      </a:r>
                    </a:p>
                    <a:p>
                      <a:endParaRPr lang="en-US" b="1" dirty="0"/>
                    </a:p>
                  </a:txBody>
                  <a:tcPr/>
                </a:tc>
              </a:tr>
              <a:tr h="25586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Output:</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Output:</a:t>
                      </a:r>
                    </a:p>
                    <a:p>
                      <a:endParaRPr lang="en-US" dirty="0"/>
                    </a:p>
                  </a:txBody>
                  <a:tcPr/>
                </a:tc>
              </a:tr>
            </a:tbl>
          </a:graphicData>
        </a:graphic>
      </p:graphicFrame>
      <p:pic>
        <p:nvPicPr>
          <p:cNvPr id="1027" name="Picture 3"/>
          <p:cNvPicPr>
            <a:picLocks noChangeAspect="1" noChangeArrowheads="1"/>
          </p:cNvPicPr>
          <p:nvPr/>
        </p:nvPicPr>
        <p:blipFill>
          <a:blip r:embed="rId2"/>
          <a:srcRect/>
          <a:stretch>
            <a:fillRect/>
          </a:stretch>
        </p:blipFill>
        <p:spPr bwMode="auto">
          <a:xfrm>
            <a:off x="5562600" y="1600200"/>
            <a:ext cx="2986617" cy="2286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5562600" y="4191000"/>
            <a:ext cx="2971800" cy="22860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1066800" y="1638300"/>
            <a:ext cx="3124200" cy="22479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a:srcRect/>
          <a:stretch>
            <a:fillRect/>
          </a:stretch>
        </p:blipFill>
        <p:spPr bwMode="auto">
          <a:xfrm>
            <a:off x="1143000" y="4191000"/>
            <a:ext cx="2971800" cy="230981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438"/>
            <a:ext cx="9144000" cy="411162"/>
          </a:xfrm>
        </p:spPr>
        <p:txBody>
          <a:bodyPr>
            <a:noAutofit/>
          </a:bodyPr>
          <a:lstStyle/>
          <a:p>
            <a:pPr algn="l"/>
            <a:r>
              <a:rPr lang="en-US" sz="2600" b="1" dirty="0" smtClean="0"/>
              <a:t>   // Disjoint Connected Component Labeling ALGORITHM</a:t>
            </a:r>
            <a:endParaRPr lang="en-US" sz="2600" b="1" dirty="0"/>
          </a:p>
        </p:txBody>
      </p:sp>
      <p:sp>
        <p:nvSpPr>
          <p:cNvPr id="3" name="Content Placeholder 2"/>
          <p:cNvSpPr>
            <a:spLocks noGrp="1"/>
          </p:cNvSpPr>
          <p:nvPr>
            <p:ph idx="1"/>
          </p:nvPr>
        </p:nvSpPr>
        <p:spPr>
          <a:xfrm>
            <a:off x="152400" y="685800"/>
            <a:ext cx="8839200" cy="6019800"/>
          </a:xfrm>
        </p:spPr>
        <p:txBody>
          <a:bodyPr>
            <a:normAutofit/>
          </a:bodyPr>
          <a:lstStyle/>
          <a:p>
            <a:pPr marL="231775" indent="-231775">
              <a:spcBef>
                <a:spcPts val="500"/>
              </a:spcBef>
              <a:buNone/>
            </a:pPr>
            <a:r>
              <a:rPr lang="en-US" sz="2200" dirty="0" smtClean="0"/>
              <a:t>ASSUME:</a:t>
            </a:r>
          </a:p>
          <a:p>
            <a:pPr marL="231775" indent="-231775">
              <a:spcBef>
                <a:spcPts val="500"/>
              </a:spcBef>
            </a:pPr>
            <a:r>
              <a:rPr lang="en-US" sz="2200" dirty="0" smtClean="0"/>
              <a:t> I(p)=&gt; pixel value at position p</a:t>
            </a:r>
          </a:p>
          <a:p>
            <a:pPr marL="231775" indent="-231775">
              <a:spcBef>
                <a:spcPts val="500"/>
              </a:spcBef>
            </a:pPr>
            <a:r>
              <a:rPr lang="en-US" sz="2200" dirty="0" smtClean="0"/>
              <a:t> L(p)=&gt;level assigned at pixel location p</a:t>
            </a:r>
          </a:p>
          <a:p>
            <a:pPr marL="231775" indent="-231775">
              <a:spcBef>
                <a:spcPts val="500"/>
              </a:spcBef>
              <a:buNone/>
            </a:pPr>
            <a:r>
              <a:rPr lang="en-US" sz="2200" dirty="0" smtClean="0"/>
              <a:t>Step1:    If I(p)= 0, then</a:t>
            </a:r>
          </a:p>
          <a:p>
            <a:pPr marL="231775" indent="-231775">
              <a:spcBef>
                <a:spcPts val="500"/>
              </a:spcBef>
              <a:buNone/>
            </a:pPr>
            <a:r>
              <a:rPr lang="en-US" sz="2200" dirty="0" smtClean="0"/>
              <a:t>			//Move to next scanning position</a:t>
            </a:r>
          </a:p>
          <a:p>
            <a:pPr marL="231775" indent="-231775">
              <a:spcBef>
                <a:spcPts val="500"/>
              </a:spcBef>
              <a:buNone/>
            </a:pPr>
            <a:r>
              <a:rPr lang="en-US" sz="2200" dirty="0" smtClean="0"/>
              <a:t>Step2: 	  If I(p)= 1 AND I(r) = I(t) = 0,   then</a:t>
            </a:r>
          </a:p>
          <a:p>
            <a:pPr marL="231775" indent="-231775">
              <a:spcBef>
                <a:spcPts val="500"/>
              </a:spcBef>
              <a:buNone/>
            </a:pPr>
            <a:r>
              <a:rPr lang="en-US" sz="2200" dirty="0" smtClean="0"/>
              <a:t>			//Assign new level to position p</a:t>
            </a:r>
          </a:p>
          <a:p>
            <a:pPr marL="231775" indent="-231775">
              <a:spcBef>
                <a:spcPts val="500"/>
              </a:spcBef>
              <a:buNone/>
            </a:pPr>
            <a:r>
              <a:rPr lang="en-US" sz="2200" dirty="0" smtClean="0"/>
              <a:t>Step3:    If I(p)=1 and Only one of the neighbor (r or t) have value = 1</a:t>
            </a:r>
          </a:p>
          <a:p>
            <a:pPr marL="231775" indent="-231775">
              <a:spcBef>
                <a:spcPts val="500"/>
              </a:spcBef>
              <a:buNone/>
            </a:pPr>
            <a:r>
              <a:rPr lang="en-US" sz="2200" dirty="0" smtClean="0"/>
              <a:t>			//   Assign </a:t>
            </a:r>
            <a:r>
              <a:rPr lang="en-US" sz="2200" b="1" dirty="0" smtClean="0"/>
              <a:t>IT’S</a:t>
            </a:r>
            <a:r>
              <a:rPr lang="en-US" sz="2200" dirty="0" smtClean="0"/>
              <a:t> level to p</a:t>
            </a:r>
          </a:p>
          <a:p>
            <a:pPr marL="231775" indent="-231775">
              <a:spcBef>
                <a:spcPts val="500"/>
              </a:spcBef>
              <a:buNone/>
            </a:pPr>
            <a:r>
              <a:rPr lang="en-US" sz="2200" dirty="0" smtClean="0"/>
              <a:t>Step4:   If I(p)=1 AND both r and t = 1, then</a:t>
            </a:r>
          </a:p>
          <a:p>
            <a:pPr marL="231775" indent="-231775">
              <a:spcBef>
                <a:spcPts val="500"/>
              </a:spcBef>
              <a:buNone/>
            </a:pPr>
            <a:r>
              <a:rPr lang="en-US" sz="2200" dirty="0" smtClean="0"/>
              <a:t>		4.1:    if L(r) = L(t), than        L(p) = L(r)    </a:t>
            </a:r>
          </a:p>
          <a:p>
            <a:pPr marL="231775" indent="-231775">
              <a:spcBef>
                <a:spcPts val="500"/>
              </a:spcBef>
              <a:buNone/>
            </a:pPr>
            <a:r>
              <a:rPr lang="en-US" sz="2200" dirty="0" smtClean="0"/>
              <a:t>		4.2:    if L(r) </a:t>
            </a:r>
            <a:r>
              <a:rPr lang="en-US" sz="2200" dirty="0" smtClean="0">
                <a:latin typeface="Courier New"/>
                <a:cs typeface="Courier New"/>
              </a:rPr>
              <a:t>≠</a:t>
            </a:r>
            <a:r>
              <a:rPr lang="en-US" sz="2200" dirty="0" smtClean="0"/>
              <a:t> L(t), than       </a:t>
            </a:r>
          </a:p>
          <a:p>
            <a:pPr marL="2801938" indent="-2801938">
              <a:spcBef>
                <a:spcPts val="500"/>
              </a:spcBef>
              <a:buNone/>
            </a:pPr>
            <a:r>
              <a:rPr lang="en-US" sz="2200" dirty="0" smtClean="0"/>
              <a:t>	//Assign one of the label to p </a:t>
            </a:r>
            <a:r>
              <a:rPr lang="en-US" sz="2200" b="1" dirty="0" smtClean="0"/>
              <a:t>and make note             that the two levels are equivalent.</a:t>
            </a:r>
          </a:p>
          <a:p>
            <a:pPr marL="0" indent="0">
              <a:spcBef>
                <a:spcPts val="500"/>
              </a:spcBef>
              <a:buNone/>
            </a:pPr>
            <a:r>
              <a:rPr lang="en-US" sz="2200" dirty="0" smtClean="0"/>
              <a:t>Step5:    Repeat Step 1 to 4, until all pixels of an Image are traversed.</a:t>
            </a:r>
          </a:p>
          <a:p>
            <a:pPr marL="2801938" indent="-2801938">
              <a:spcBef>
                <a:spcPts val="500"/>
              </a:spcBef>
              <a:buNone/>
            </a:pPr>
            <a:endParaRPr lang="en-US" sz="2200" b="1" dirty="0" smtClean="0"/>
          </a:p>
          <a:p>
            <a:pPr marL="231775" indent="-231775">
              <a:spcBef>
                <a:spcPts val="500"/>
              </a:spcBef>
              <a:buNone/>
            </a:pPr>
            <a:endParaRPr lang="en-US" sz="2200" dirty="0" smtClean="0"/>
          </a:p>
          <a:p>
            <a:pPr marL="631825" lvl="1" indent="-231775">
              <a:spcBef>
                <a:spcPts val="500"/>
              </a:spcBef>
            </a:pP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14406" y="0"/>
          <a:ext cx="8153402" cy="3397163"/>
        </p:xfrm>
        <a:graphic>
          <a:graphicData uri="http://schemas.openxmlformats.org/drawingml/2006/table">
            <a:tbl>
              <a:tblPr/>
              <a:tblGrid>
                <a:gridCol w="344510"/>
                <a:gridCol w="344510"/>
                <a:gridCol w="344510"/>
                <a:gridCol w="344510"/>
                <a:gridCol w="344510"/>
                <a:gridCol w="344510"/>
                <a:gridCol w="344510"/>
                <a:gridCol w="344510"/>
                <a:gridCol w="344510"/>
                <a:gridCol w="344510"/>
                <a:gridCol w="344510"/>
                <a:gridCol w="344510"/>
                <a:gridCol w="344510"/>
                <a:gridCol w="344510"/>
                <a:gridCol w="344510"/>
                <a:gridCol w="344510"/>
                <a:gridCol w="344510"/>
                <a:gridCol w="344510"/>
                <a:gridCol w="344510"/>
                <a:gridCol w="344510"/>
                <a:gridCol w="344510"/>
                <a:gridCol w="918692"/>
              </a:tblGrid>
              <a:tr h="239486">
                <a:tc gridSpan="21">
                  <a:txBody>
                    <a:bodyPr/>
                    <a:lstStyle/>
                    <a:p>
                      <a:pPr algn="ctr" fontAlgn="b"/>
                      <a:r>
                        <a:rPr lang="en-US" sz="1800" b="1" i="0" u="none" strike="noStrike" dirty="0">
                          <a:solidFill>
                            <a:srgbClr val="000000"/>
                          </a:solidFill>
                          <a:latin typeface="Calibri"/>
                        </a:rPr>
                        <a:t>ASSIGNING GRAY LEVEL ALGORITHM DEMONSTRATION</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a:noFill/>
                    </a:lnB>
                  </a:tcPr>
                </a:tc>
              </a:tr>
              <a:tr h="239486">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239486">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Record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39486">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ctr" fontAlgn="ctr"/>
                      <a:r>
                        <a:rPr lang="en-US" sz="1100" b="1" i="0" u="none" strike="noStrike">
                          <a:solidFill>
                            <a:srgbClr val="000000"/>
                          </a:solidFill>
                          <a:latin typeface="Calibri"/>
                        </a:rPr>
                        <a:t>PASS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39486">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39486">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39486">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39486">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39486">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39486">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39486">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39486">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39486">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39486">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bl>
          </a:graphicData>
        </a:graphic>
      </p:graphicFrame>
      <p:graphicFrame>
        <p:nvGraphicFramePr>
          <p:cNvPr id="5" name="Table 4"/>
          <p:cNvGraphicFramePr>
            <a:graphicFrameLocks noGrp="1"/>
          </p:cNvGraphicFramePr>
          <p:nvPr/>
        </p:nvGraphicFramePr>
        <p:xfrm>
          <a:off x="0" y="3429000"/>
          <a:ext cx="9067803" cy="3429000"/>
        </p:xfrm>
        <a:graphic>
          <a:graphicData uri="http://schemas.openxmlformats.org/drawingml/2006/table">
            <a:tbl>
              <a:tblPr/>
              <a:tblGrid>
                <a:gridCol w="918258"/>
                <a:gridCol w="344347"/>
                <a:gridCol w="344347"/>
                <a:gridCol w="344347"/>
                <a:gridCol w="344347"/>
                <a:gridCol w="344347"/>
                <a:gridCol w="344347"/>
                <a:gridCol w="344347"/>
                <a:gridCol w="344347"/>
                <a:gridCol w="344347"/>
                <a:gridCol w="344347"/>
                <a:gridCol w="344347"/>
                <a:gridCol w="344347"/>
                <a:gridCol w="344347"/>
                <a:gridCol w="344347"/>
                <a:gridCol w="344347"/>
                <a:gridCol w="344347"/>
                <a:gridCol w="344347"/>
                <a:gridCol w="344347"/>
                <a:gridCol w="344347"/>
                <a:gridCol w="344347"/>
                <a:gridCol w="344347"/>
                <a:gridCol w="918258"/>
              </a:tblGrid>
              <a:tr h="342900">
                <a:tc>
                  <a:txBody>
                    <a:bodyPr/>
                    <a:lstStyle/>
                    <a:p>
                      <a:pPr algn="l" fontAlgn="b"/>
                      <a:endParaRPr lang="en-US" sz="1100" b="1" i="0" u="none" strike="noStrike" dirty="0">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42900">
                <a:tc>
                  <a:txBody>
                    <a:bodyPr/>
                    <a:lstStyle/>
                    <a:p>
                      <a:pPr algn="l" fontAlgn="b"/>
                      <a:r>
                        <a:rPr lang="en-US" sz="1800" b="1" i="0" u="none" strike="noStrike" dirty="0">
                          <a:solidFill>
                            <a:srgbClr val="000000"/>
                          </a:solidFill>
                          <a:latin typeface="Calibri"/>
                        </a:rPr>
                        <a:t>Step1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42900">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42900">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42900">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42900">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42900">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42900">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42900">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42900">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 y="381000"/>
          <a:ext cx="8762998" cy="5943600"/>
        </p:xfrm>
        <a:graphic>
          <a:graphicData uri="http://schemas.openxmlformats.org/drawingml/2006/table">
            <a:tbl>
              <a:tblPr/>
              <a:tblGrid>
                <a:gridCol w="887393"/>
                <a:gridCol w="332772"/>
                <a:gridCol w="332772"/>
                <a:gridCol w="332772"/>
                <a:gridCol w="332772"/>
                <a:gridCol w="332772"/>
                <a:gridCol w="332772"/>
                <a:gridCol w="332772"/>
                <a:gridCol w="332772"/>
                <a:gridCol w="332772"/>
                <a:gridCol w="332772"/>
                <a:gridCol w="332772"/>
                <a:gridCol w="332772"/>
                <a:gridCol w="332772"/>
                <a:gridCol w="332772"/>
                <a:gridCol w="332772"/>
                <a:gridCol w="332772"/>
                <a:gridCol w="332772"/>
                <a:gridCol w="332772"/>
                <a:gridCol w="332772"/>
                <a:gridCol w="332772"/>
                <a:gridCol w="332772"/>
                <a:gridCol w="887393"/>
              </a:tblGrid>
              <a:tr h="371475">
                <a:tc>
                  <a:txBody>
                    <a:bodyPr/>
                    <a:lstStyle/>
                    <a:p>
                      <a:pPr algn="l" fontAlgn="b"/>
                      <a:r>
                        <a:rPr lang="en-US" sz="1800" b="1" i="0" u="none" strike="noStrike" dirty="0">
                          <a:solidFill>
                            <a:srgbClr val="000000"/>
                          </a:solidFill>
                          <a:latin typeface="Calibri"/>
                        </a:rPr>
                        <a:t>Step2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BFBFBF"/>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71475">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71475">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71475">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71475">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71475">
                <a:tc>
                  <a:txBody>
                    <a:bodyPr/>
                    <a:lstStyle/>
                    <a:p>
                      <a:pPr algn="l" fontAlgn="b"/>
                      <a:endParaRPr lang="en-US" sz="1100" b="1" i="0" u="none" strike="noStrike" dirty="0">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71475">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71475">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ctr" fontAlgn="ctr"/>
                      <a:r>
                        <a:rPr lang="en-US" sz="1100" b="1" i="0" u="none" strike="noStrike">
                          <a:solidFill>
                            <a:srgbClr val="000000"/>
                          </a:solidFill>
                          <a:latin typeface="Calibri"/>
                        </a:rPr>
                        <a:t>PASS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71475">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71475">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71475">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71475">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71475">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71475">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71475">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71475">
                <a:tc>
                  <a:txBody>
                    <a:bodyPr/>
                    <a:lstStyle/>
                    <a:p>
                      <a:pPr algn="l" fontAlgn="b"/>
                      <a:endParaRPr lang="en-US" sz="1100" b="1" i="0" u="none" strike="noStrike">
                        <a:solidFill>
                          <a:srgbClr val="000000"/>
                        </a:solidFill>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382000" cy="563562"/>
          </a:xfrm>
        </p:spPr>
        <p:txBody>
          <a:bodyPr>
            <a:normAutofit fontScale="90000"/>
          </a:bodyPr>
          <a:lstStyle/>
          <a:p>
            <a:r>
              <a:rPr lang="en-US" sz="3200" b="1" dirty="0" smtClean="0"/>
              <a:t>Distance Measures</a:t>
            </a:r>
          </a:p>
        </p:txBody>
      </p:sp>
      <p:sp>
        <p:nvSpPr>
          <p:cNvPr id="52227" name="Rectangle 3"/>
          <p:cNvSpPr>
            <a:spLocks noGrp="1" noChangeArrowheads="1"/>
          </p:cNvSpPr>
          <p:nvPr>
            <p:ph type="body" idx="1"/>
          </p:nvPr>
        </p:nvSpPr>
        <p:spPr>
          <a:xfrm>
            <a:off x="228600" y="990600"/>
            <a:ext cx="8686800" cy="5638800"/>
          </a:xfrm>
        </p:spPr>
        <p:txBody>
          <a:bodyPr/>
          <a:lstStyle/>
          <a:p>
            <a:pPr algn="just" eaLnBrk="1" hangingPunct="1">
              <a:buFontTx/>
              <a:buNone/>
            </a:pPr>
            <a:r>
              <a:rPr lang="en-US" sz="2400" b="1" dirty="0" smtClean="0"/>
              <a:t>Distance Properties:</a:t>
            </a:r>
          </a:p>
          <a:p>
            <a:pPr algn="just" eaLnBrk="1" hangingPunct="1">
              <a:buFontTx/>
              <a:buNone/>
            </a:pPr>
            <a:r>
              <a:rPr lang="en-US" sz="2000" dirty="0" smtClean="0"/>
              <a:t>	For pixels p, q, and z, with coordinates (x, y), (s, t) and (v, w), respectively, D is a distance function or metric if </a:t>
            </a:r>
          </a:p>
          <a:p>
            <a:pPr algn="just" eaLnBrk="1" hangingPunct="1">
              <a:buFontTx/>
              <a:buNone/>
            </a:pPr>
            <a:r>
              <a:rPr lang="en-US" sz="2000" dirty="0" smtClean="0"/>
              <a:t>	a) D (p, q) ≥ 0 (D (p, q) = 0 </a:t>
            </a:r>
            <a:r>
              <a:rPr lang="en-US" sz="2000" dirty="0" err="1" smtClean="0"/>
              <a:t>iff</a:t>
            </a:r>
            <a:r>
              <a:rPr lang="en-US" sz="2000" dirty="0" smtClean="0"/>
              <a:t> p=q)</a:t>
            </a:r>
          </a:p>
          <a:p>
            <a:pPr algn="just" eaLnBrk="1" hangingPunct="1">
              <a:buFontTx/>
              <a:buNone/>
            </a:pPr>
            <a:r>
              <a:rPr lang="en-US" sz="2000" dirty="0" smtClean="0"/>
              <a:t>	b) D (p, q) = D (q, p)</a:t>
            </a:r>
          </a:p>
          <a:p>
            <a:pPr algn="just" eaLnBrk="1" hangingPunct="1">
              <a:buFontTx/>
              <a:buNone/>
            </a:pPr>
            <a:r>
              <a:rPr lang="en-US" sz="2000" dirty="0" smtClean="0"/>
              <a:t>	c) D (p, z) ≤ D (p, q) + D (q, z)</a:t>
            </a:r>
          </a:p>
          <a:p>
            <a:pPr algn="just" eaLnBrk="1" hangingPunct="1">
              <a:buFontTx/>
              <a:buNone/>
            </a:pPr>
            <a:endParaRPr lang="en-US" sz="2000" dirty="0" smtClean="0"/>
          </a:p>
          <a:p>
            <a:pPr algn="just" eaLnBrk="1" hangingPunct="1">
              <a:buFontTx/>
              <a:buNone/>
            </a:pPr>
            <a:r>
              <a:rPr lang="en-US" sz="2400" b="1" dirty="0" smtClean="0"/>
              <a:t>Euclidean Distance:</a:t>
            </a:r>
          </a:p>
          <a:p>
            <a:pPr algn="just" eaLnBrk="1" hangingPunct="1">
              <a:buFontTx/>
              <a:buNone/>
            </a:pPr>
            <a:r>
              <a:rPr lang="en-US" sz="2000" dirty="0" smtClean="0"/>
              <a:t>	The distance between p and q is defined as </a:t>
            </a:r>
          </a:p>
          <a:p>
            <a:pPr algn="just" eaLnBrk="1" hangingPunct="1">
              <a:buFontTx/>
              <a:buNone/>
            </a:pPr>
            <a:endParaRPr lang="en-US" sz="2000" dirty="0" smtClean="0"/>
          </a:p>
          <a:p>
            <a:pPr algn="ctr" eaLnBrk="1" hangingPunct="1">
              <a:buFontTx/>
              <a:buNone/>
            </a:pPr>
            <a:r>
              <a:rPr lang="en-US" sz="2000" dirty="0" smtClean="0"/>
              <a:t>	D</a:t>
            </a:r>
            <a:r>
              <a:rPr lang="en-US" sz="2000" baseline="-25000" dirty="0" smtClean="0"/>
              <a:t>e </a:t>
            </a:r>
            <a:r>
              <a:rPr lang="en-US" sz="2000" dirty="0" smtClean="0"/>
              <a:t>(p, q) = [ (x-s)</a:t>
            </a:r>
            <a:r>
              <a:rPr lang="en-US" sz="2000" baseline="30000" dirty="0" smtClean="0"/>
              <a:t>2</a:t>
            </a:r>
            <a:r>
              <a:rPr lang="en-US" sz="2000" dirty="0" smtClean="0"/>
              <a:t> + (y –t)</a:t>
            </a:r>
            <a:r>
              <a:rPr lang="en-US" sz="2000" baseline="30000" dirty="0" smtClean="0"/>
              <a:t>2</a:t>
            </a:r>
            <a:r>
              <a:rPr lang="en-US" sz="2000" dirty="0" smtClean="0"/>
              <a:t>]</a:t>
            </a:r>
            <a:r>
              <a:rPr lang="en-US" sz="2000" baseline="30000" dirty="0" smtClean="0"/>
              <a:t>1/2</a:t>
            </a:r>
          </a:p>
          <a:p>
            <a:pPr algn="just" eaLnBrk="1" hangingPunct="1">
              <a:buFontTx/>
              <a:buNone/>
            </a:pPr>
            <a:endParaRPr lang="en-US" sz="2000" baseline="30000" dirty="0" smtClean="0"/>
          </a:p>
          <a:p>
            <a:pPr algn="just" eaLnBrk="1" hangingPunct="1">
              <a:buFontTx/>
              <a:buNone/>
            </a:pPr>
            <a:r>
              <a:rPr lang="en-US" sz="2000" dirty="0" smtClean="0"/>
              <a:t>	The pixels having a distance less than or equal to some value r from    (x, y) are the points contained in a disk of radius r centered at (x, 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lgn="just"/>
            <a:r>
              <a:rPr lang="en-US" dirty="0" smtClean="0"/>
              <a:t> What is  pixel neighborhood &amp; Different types of Neighborhood?</a:t>
            </a:r>
          </a:p>
          <a:p>
            <a:pPr algn="just"/>
            <a:r>
              <a:rPr lang="en-US" dirty="0" smtClean="0"/>
              <a:t> What is meant by Connectivity?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4638"/>
            <a:ext cx="8382000" cy="563562"/>
          </a:xfrm>
        </p:spPr>
        <p:txBody>
          <a:bodyPr>
            <a:normAutofit fontScale="90000"/>
          </a:bodyPr>
          <a:lstStyle/>
          <a:p>
            <a:pPr eaLnBrk="1" hangingPunct="1"/>
            <a:r>
              <a:rPr lang="en-US" sz="3200" b="1" smtClean="0"/>
              <a:t>Basic Relationship between pixels</a:t>
            </a:r>
          </a:p>
        </p:txBody>
      </p:sp>
      <p:sp>
        <p:nvSpPr>
          <p:cNvPr id="53251" name="Rectangle 3"/>
          <p:cNvSpPr>
            <a:spLocks noGrp="1" noChangeArrowheads="1"/>
          </p:cNvSpPr>
          <p:nvPr>
            <p:ph type="body" idx="1"/>
          </p:nvPr>
        </p:nvSpPr>
        <p:spPr>
          <a:xfrm>
            <a:off x="228600" y="990600"/>
            <a:ext cx="8686800" cy="5638800"/>
          </a:xfrm>
        </p:spPr>
        <p:txBody>
          <a:bodyPr/>
          <a:lstStyle/>
          <a:p>
            <a:pPr algn="just" eaLnBrk="1" hangingPunct="1">
              <a:buFontTx/>
              <a:buNone/>
            </a:pPr>
            <a:r>
              <a:rPr lang="en-US" sz="2400" b="1" dirty="0" smtClean="0"/>
              <a:t>D</a:t>
            </a:r>
            <a:r>
              <a:rPr lang="en-US" sz="2400" b="1" baseline="-25000" dirty="0" smtClean="0"/>
              <a:t>4</a:t>
            </a:r>
            <a:r>
              <a:rPr lang="en-US" sz="2400" b="1" dirty="0" smtClean="0"/>
              <a:t> Distance  (City Block Distance):</a:t>
            </a:r>
          </a:p>
          <a:p>
            <a:pPr algn="just" eaLnBrk="1" hangingPunct="1">
              <a:buFontTx/>
              <a:buNone/>
            </a:pPr>
            <a:r>
              <a:rPr lang="en-US" sz="2000" dirty="0" smtClean="0"/>
              <a:t>	The distance between p and q is defined as </a:t>
            </a:r>
          </a:p>
          <a:p>
            <a:pPr algn="just" eaLnBrk="1" hangingPunct="1">
              <a:buFontTx/>
              <a:buNone/>
            </a:pPr>
            <a:endParaRPr lang="en-US" sz="2000" dirty="0" smtClean="0"/>
          </a:p>
          <a:p>
            <a:pPr algn="ctr" eaLnBrk="1" hangingPunct="1">
              <a:buFontTx/>
              <a:buNone/>
            </a:pPr>
            <a:r>
              <a:rPr lang="en-US" sz="2000" dirty="0" smtClean="0"/>
              <a:t>	D</a:t>
            </a:r>
            <a:r>
              <a:rPr lang="en-US" sz="2000" baseline="-25000" dirty="0" smtClean="0"/>
              <a:t>4 </a:t>
            </a:r>
            <a:r>
              <a:rPr lang="en-US" sz="2000" dirty="0" smtClean="0"/>
              <a:t>(p, q) = |x - s| + |y – t|</a:t>
            </a:r>
            <a:endParaRPr lang="en-US" sz="2000" baseline="30000" dirty="0" smtClean="0"/>
          </a:p>
          <a:p>
            <a:pPr algn="just" eaLnBrk="1" hangingPunct="1">
              <a:buFontTx/>
              <a:buNone/>
            </a:pPr>
            <a:endParaRPr lang="en-US" sz="2000" baseline="30000" dirty="0" smtClean="0"/>
          </a:p>
          <a:p>
            <a:pPr algn="just" eaLnBrk="1" hangingPunct="1">
              <a:buFontTx/>
              <a:buNone/>
            </a:pPr>
            <a:r>
              <a:rPr lang="en-US" sz="2000" dirty="0" smtClean="0"/>
              <a:t>	The pixels having a D</a:t>
            </a:r>
            <a:r>
              <a:rPr lang="en-US" sz="2000" baseline="-25000" dirty="0" smtClean="0"/>
              <a:t>4</a:t>
            </a:r>
            <a:r>
              <a:rPr lang="en-US" sz="2000" dirty="0" smtClean="0"/>
              <a:t> distance less than or equal to some value r from    (x, y) forms a diamond centered at (x, y)</a:t>
            </a:r>
          </a:p>
          <a:p>
            <a:pPr algn="just" eaLnBrk="1" hangingPunct="1">
              <a:buFontTx/>
              <a:buNone/>
            </a:pPr>
            <a:r>
              <a:rPr lang="en-US" sz="2000" dirty="0" smtClean="0"/>
              <a:t>	For example, the pixels with D</a:t>
            </a:r>
            <a:r>
              <a:rPr lang="en-US" sz="2000" baseline="-25000" dirty="0" smtClean="0"/>
              <a:t>4</a:t>
            </a:r>
            <a:r>
              <a:rPr lang="en-US" sz="2000" dirty="0" smtClean="0"/>
              <a:t> distance ≤ 2 from (x, y) form the following contours of constant distance:</a:t>
            </a:r>
          </a:p>
          <a:p>
            <a:pPr algn="just" eaLnBrk="1" hangingPunct="1">
              <a:buFontTx/>
              <a:buNone/>
            </a:pPr>
            <a:r>
              <a:rPr lang="en-US" sz="2000" dirty="0" smtClean="0"/>
              <a:t>					         2</a:t>
            </a:r>
          </a:p>
          <a:p>
            <a:pPr algn="just" eaLnBrk="1" hangingPunct="1">
              <a:buFontTx/>
              <a:buNone/>
            </a:pPr>
            <a:r>
              <a:rPr lang="en-US" sz="2000" dirty="0" smtClean="0"/>
              <a:t>				           	    2   1   2	</a:t>
            </a:r>
          </a:p>
          <a:p>
            <a:pPr algn="just" eaLnBrk="1" hangingPunct="1">
              <a:buFontTx/>
              <a:buNone/>
            </a:pPr>
            <a:r>
              <a:rPr lang="en-US" sz="2000" dirty="0" smtClean="0"/>
              <a:t>				                2  1   0   1   2	</a:t>
            </a:r>
          </a:p>
          <a:p>
            <a:pPr algn="just" eaLnBrk="1" hangingPunct="1">
              <a:buFontTx/>
              <a:buNone/>
            </a:pPr>
            <a:r>
              <a:rPr lang="en-US" sz="2000" dirty="0" smtClean="0"/>
              <a:t>				                    2   1   2</a:t>
            </a:r>
          </a:p>
          <a:p>
            <a:pPr algn="just" eaLnBrk="1" hangingPunct="1">
              <a:buFontTx/>
              <a:buNone/>
            </a:pPr>
            <a:r>
              <a:rPr lang="en-US" sz="2000" dirty="0" smtClean="0"/>
              <a:t>					          2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4638"/>
            <a:ext cx="8382000" cy="563562"/>
          </a:xfrm>
        </p:spPr>
        <p:txBody>
          <a:bodyPr>
            <a:normAutofit fontScale="90000"/>
          </a:bodyPr>
          <a:lstStyle/>
          <a:p>
            <a:pPr eaLnBrk="1" hangingPunct="1"/>
            <a:r>
              <a:rPr lang="en-US" sz="3200" b="1" smtClean="0"/>
              <a:t>Basic Relationship between pixels</a:t>
            </a:r>
          </a:p>
        </p:txBody>
      </p:sp>
      <p:sp>
        <p:nvSpPr>
          <p:cNvPr id="54275" name="Rectangle 3"/>
          <p:cNvSpPr>
            <a:spLocks noGrp="1" noChangeArrowheads="1"/>
          </p:cNvSpPr>
          <p:nvPr>
            <p:ph type="body" idx="1"/>
          </p:nvPr>
        </p:nvSpPr>
        <p:spPr>
          <a:xfrm>
            <a:off x="228600" y="990600"/>
            <a:ext cx="8686800" cy="5638800"/>
          </a:xfrm>
        </p:spPr>
        <p:txBody>
          <a:bodyPr/>
          <a:lstStyle/>
          <a:p>
            <a:pPr algn="just" eaLnBrk="1" hangingPunct="1">
              <a:buFontTx/>
              <a:buNone/>
            </a:pPr>
            <a:r>
              <a:rPr lang="en-US" sz="2400" b="1" dirty="0" smtClean="0"/>
              <a:t>D</a:t>
            </a:r>
            <a:r>
              <a:rPr lang="en-US" sz="2400" b="1" baseline="-25000" dirty="0" smtClean="0"/>
              <a:t>8</a:t>
            </a:r>
            <a:r>
              <a:rPr lang="en-US" sz="2400" b="1" dirty="0" smtClean="0"/>
              <a:t> Distance  (Chessboard Distance):</a:t>
            </a:r>
          </a:p>
          <a:p>
            <a:pPr algn="just" eaLnBrk="1" hangingPunct="1">
              <a:buFontTx/>
              <a:buNone/>
            </a:pPr>
            <a:r>
              <a:rPr lang="en-US" sz="2000" dirty="0" smtClean="0"/>
              <a:t>	The distance between p and q is defined as </a:t>
            </a:r>
          </a:p>
          <a:p>
            <a:pPr algn="just" eaLnBrk="1" hangingPunct="1">
              <a:buFontTx/>
              <a:buNone/>
            </a:pPr>
            <a:endParaRPr lang="en-US" sz="2000" dirty="0" smtClean="0"/>
          </a:p>
          <a:p>
            <a:pPr algn="ctr" eaLnBrk="1" hangingPunct="1">
              <a:buFontTx/>
              <a:buNone/>
            </a:pPr>
            <a:r>
              <a:rPr lang="en-US" sz="2000" dirty="0" smtClean="0"/>
              <a:t>	D</a:t>
            </a:r>
            <a:r>
              <a:rPr lang="en-US" sz="2000" baseline="-25000" dirty="0" smtClean="0"/>
              <a:t>8</a:t>
            </a:r>
            <a:r>
              <a:rPr lang="en-US" sz="2000" dirty="0" smtClean="0"/>
              <a:t> (p, q) = max (|x - s| , |y – t|)</a:t>
            </a:r>
            <a:endParaRPr lang="en-US" sz="2000" baseline="30000" dirty="0" smtClean="0"/>
          </a:p>
          <a:p>
            <a:pPr algn="just" eaLnBrk="1" hangingPunct="1">
              <a:buFontTx/>
              <a:buNone/>
            </a:pPr>
            <a:endParaRPr lang="en-US" sz="2000" baseline="30000" dirty="0" smtClean="0"/>
          </a:p>
          <a:p>
            <a:pPr algn="just" eaLnBrk="1" hangingPunct="1">
              <a:buFontTx/>
              <a:buNone/>
            </a:pPr>
            <a:r>
              <a:rPr lang="en-US" sz="2000" dirty="0" smtClean="0"/>
              <a:t>	The pixels having a D</a:t>
            </a:r>
            <a:r>
              <a:rPr lang="en-US" sz="2000" baseline="-25000" dirty="0" smtClean="0"/>
              <a:t>8</a:t>
            </a:r>
            <a:r>
              <a:rPr lang="en-US" sz="2000" dirty="0" smtClean="0"/>
              <a:t> distance less than or equal to some value r from    (x, y) forms a square centered at (x, y)</a:t>
            </a:r>
          </a:p>
          <a:p>
            <a:pPr algn="just" eaLnBrk="1" hangingPunct="1">
              <a:buFontTx/>
              <a:buNone/>
            </a:pPr>
            <a:r>
              <a:rPr lang="en-US" sz="2000" dirty="0" smtClean="0"/>
              <a:t>	For example, the pixels with D</a:t>
            </a:r>
            <a:r>
              <a:rPr lang="en-US" sz="2000" baseline="-25000" dirty="0" smtClean="0"/>
              <a:t>8</a:t>
            </a:r>
            <a:r>
              <a:rPr lang="en-US" sz="2000" dirty="0" smtClean="0"/>
              <a:t> distance ≤ 2 from (x, y) form the following contours of constant distance:</a:t>
            </a:r>
          </a:p>
          <a:p>
            <a:pPr algn="just" eaLnBrk="1" hangingPunct="1">
              <a:buFontTx/>
              <a:buNone/>
            </a:pPr>
            <a:r>
              <a:rPr lang="en-US" sz="2000" dirty="0" smtClean="0"/>
              <a:t>					 2  2  2  2  2</a:t>
            </a:r>
          </a:p>
          <a:p>
            <a:pPr algn="just" eaLnBrk="1" hangingPunct="1">
              <a:buFontTx/>
              <a:buNone/>
            </a:pPr>
            <a:r>
              <a:rPr lang="en-US" sz="2000" dirty="0" smtClean="0"/>
              <a:t>				           	 2  1  1  1  2	</a:t>
            </a:r>
          </a:p>
          <a:p>
            <a:pPr algn="just" eaLnBrk="1" hangingPunct="1">
              <a:buFontTx/>
              <a:buNone/>
            </a:pPr>
            <a:r>
              <a:rPr lang="en-US" sz="2000" dirty="0" smtClean="0"/>
              <a:t>				                  2  1  0  1  2	</a:t>
            </a:r>
          </a:p>
          <a:p>
            <a:pPr algn="just" eaLnBrk="1" hangingPunct="1">
              <a:buFontTx/>
              <a:buNone/>
            </a:pPr>
            <a:r>
              <a:rPr lang="en-US" sz="2000" dirty="0" smtClean="0"/>
              <a:t>				                  2  1  1  1  2</a:t>
            </a:r>
          </a:p>
          <a:p>
            <a:pPr algn="just" eaLnBrk="1" hangingPunct="1">
              <a:buFontTx/>
              <a:buNone/>
            </a:pPr>
            <a:r>
              <a:rPr lang="en-US" sz="2000" dirty="0" smtClean="0"/>
              <a:t>					  2  2  2  2  2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rmAutofit fontScale="90000"/>
          </a:bodyPr>
          <a:lstStyle/>
          <a:p>
            <a:r>
              <a:rPr lang="en-US" b="1" dirty="0" smtClean="0"/>
              <a:t>Application of Distance Measure</a:t>
            </a:r>
            <a:endParaRPr lang="en-US" b="1" dirty="0"/>
          </a:p>
        </p:txBody>
      </p:sp>
      <p:sp>
        <p:nvSpPr>
          <p:cNvPr id="3" name="Content Placeholder 2"/>
          <p:cNvSpPr>
            <a:spLocks noGrp="1"/>
          </p:cNvSpPr>
          <p:nvPr>
            <p:ph idx="1"/>
          </p:nvPr>
        </p:nvSpPr>
        <p:spPr>
          <a:xfrm>
            <a:off x="381000" y="914400"/>
            <a:ext cx="8229600" cy="762000"/>
          </a:xfrm>
        </p:spPr>
        <p:txBody>
          <a:bodyPr/>
          <a:lstStyle/>
          <a:p>
            <a:pPr algn="ctr">
              <a:buNone/>
            </a:pPr>
            <a:r>
              <a:rPr lang="en-US" b="1" i="1" dirty="0" smtClean="0"/>
              <a:t>SHAPE MATCHING</a:t>
            </a:r>
            <a:endParaRPr lang="en-US" b="1" i="1" dirty="0"/>
          </a:p>
        </p:txBody>
      </p:sp>
      <p:pic>
        <p:nvPicPr>
          <p:cNvPr id="1026" name="Picture 2"/>
          <p:cNvPicPr>
            <a:picLocks noChangeAspect="1" noChangeArrowheads="1"/>
          </p:cNvPicPr>
          <p:nvPr/>
        </p:nvPicPr>
        <p:blipFill>
          <a:blip r:embed="rId2"/>
          <a:srcRect/>
          <a:stretch>
            <a:fillRect/>
          </a:stretch>
        </p:blipFill>
        <p:spPr bwMode="auto">
          <a:xfrm>
            <a:off x="307200" y="1752600"/>
            <a:ext cx="3960000" cy="2133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800600" y="1752600"/>
            <a:ext cx="4038600" cy="2209799"/>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04800" y="4191000"/>
            <a:ext cx="3962400" cy="2209801"/>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4876800" y="4114800"/>
            <a:ext cx="3962400" cy="228466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457200" y="457200"/>
            <a:ext cx="8382000" cy="6096000"/>
          </a:xfrm>
          <a:ln cap="flat">
            <a:solidFill>
              <a:schemeClr val="tx1"/>
            </a:solidFill>
            <a:prstDash val="sysDot"/>
          </a:ln>
        </p:spPr>
        <p:txBody>
          <a:bodyPr/>
          <a:lstStyle/>
          <a:p>
            <a:pPr algn="just" eaLnBrk="1" hangingPunct="1">
              <a:lnSpc>
                <a:spcPct val="90000"/>
              </a:lnSpc>
            </a:pPr>
            <a:r>
              <a:rPr lang="en-US" sz="1800" dirty="0" smtClean="0"/>
              <a:t>Consider the two image subsets S</a:t>
            </a:r>
            <a:r>
              <a:rPr lang="en-US" sz="1800" baseline="-25000" dirty="0" smtClean="0"/>
              <a:t>1 </a:t>
            </a:r>
            <a:r>
              <a:rPr lang="en-US" sz="1800" dirty="0" smtClean="0"/>
              <a:t> and S</a:t>
            </a:r>
            <a:r>
              <a:rPr lang="en-US" sz="1800" baseline="-25000" dirty="0" smtClean="0"/>
              <a:t>2 </a:t>
            </a:r>
            <a:r>
              <a:rPr lang="en-US" sz="1800" dirty="0" smtClean="0"/>
              <a:t> shown in the following figure. For V={1}, determine whether these two subsets are </a:t>
            </a:r>
          </a:p>
          <a:p>
            <a:pPr algn="just" eaLnBrk="1" hangingPunct="1">
              <a:lnSpc>
                <a:spcPct val="90000"/>
              </a:lnSpc>
              <a:buFontTx/>
              <a:buNone/>
            </a:pPr>
            <a:r>
              <a:rPr lang="en-US" sz="1800" dirty="0" smtClean="0"/>
              <a:t>	(</a:t>
            </a:r>
            <a:r>
              <a:rPr lang="en-US" sz="1800" dirty="0" err="1" smtClean="0"/>
              <a:t>i</a:t>
            </a:r>
            <a:r>
              <a:rPr lang="en-US" sz="1800" dirty="0" smtClean="0"/>
              <a:t>) 4- adjacent (ii) 8- adjacent (iii) m –adjacent</a:t>
            </a:r>
          </a:p>
          <a:p>
            <a:pPr algn="just" eaLnBrk="1" hangingPunct="1">
              <a:lnSpc>
                <a:spcPct val="90000"/>
              </a:lnSpc>
              <a:buFontTx/>
              <a:buNone/>
            </a:pPr>
            <a:r>
              <a:rPr lang="en-US" sz="1800" dirty="0" smtClean="0"/>
              <a:t>		          S</a:t>
            </a:r>
            <a:r>
              <a:rPr lang="en-US" sz="1800" baseline="-25000" dirty="0" smtClean="0"/>
              <a:t>1</a:t>
            </a:r>
            <a:r>
              <a:rPr lang="en-US" sz="1800" dirty="0" smtClean="0"/>
              <a:t>         S</a:t>
            </a:r>
            <a:r>
              <a:rPr lang="en-US" sz="1800" baseline="-25000" dirty="0" smtClean="0"/>
              <a:t>2</a:t>
            </a:r>
            <a:r>
              <a:rPr lang="en-US" sz="1800" dirty="0" smtClean="0"/>
              <a:t>	</a:t>
            </a:r>
          </a:p>
          <a:p>
            <a:pPr algn="just" eaLnBrk="1" hangingPunct="1">
              <a:lnSpc>
                <a:spcPct val="90000"/>
              </a:lnSpc>
              <a:buFontTx/>
              <a:buNone/>
            </a:pPr>
            <a:r>
              <a:rPr lang="en-US" sz="1800" dirty="0" smtClean="0"/>
              <a:t>		0  0  0  0  0  0  0  1  1  0</a:t>
            </a:r>
          </a:p>
          <a:p>
            <a:pPr algn="just" eaLnBrk="1" hangingPunct="1">
              <a:lnSpc>
                <a:spcPct val="90000"/>
              </a:lnSpc>
              <a:buFontTx/>
              <a:buNone/>
            </a:pPr>
            <a:r>
              <a:rPr lang="en-US" sz="1800" dirty="0" smtClean="0"/>
              <a:t>		1  0  0  1  0  0  1  0  0  1</a:t>
            </a:r>
          </a:p>
          <a:p>
            <a:pPr algn="just" eaLnBrk="1" hangingPunct="1">
              <a:lnSpc>
                <a:spcPct val="90000"/>
              </a:lnSpc>
              <a:buFontTx/>
              <a:buNone/>
            </a:pPr>
            <a:r>
              <a:rPr lang="en-US" sz="1800" dirty="0" smtClean="0"/>
              <a:t>		1  0  0  1  0  1  1  0  0  0</a:t>
            </a:r>
          </a:p>
          <a:p>
            <a:pPr algn="just" eaLnBrk="1" hangingPunct="1">
              <a:lnSpc>
                <a:spcPct val="90000"/>
              </a:lnSpc>
              <a:buFontTx/>
              <a:buNone/>
            </a:pPr>
            <a:r>
              <a:rPr lang="en-US" sz="1800" dirty="0" smtClean="0"/>
              <a:t>		0  0  1  1  1  0  0  0  0  0  </a:t>
            </a:r>
          </a:p>
          <a:p>
            <a:pPr algn="just" eaLnBrk="1" hangingPunct="1">
              <a:lnSpc>
                <a:spcPct val="90000"/>
              </a:lnSpc>
              <a:buFontTx/>
              <a:buNone/>
            </a:pPr>
            <a:r>
              <a:rPr lang="en-US" sz="1800" dirty="0" smtClean="0"/>
              <a:t>		0  0  1  1  1  0  0  1  1  1</a:t>
            </a:r>
          </a:p>
          <a:p>
            <a:pPr algn="just" eaLnBrk="1" hangingPunct="1">
              <a:lnSpc>
                <a:spcPct val="90000"/>
              </a:lnSpc>
              <a:buFontTx/>
              <a:buNone/>
            </a:pPr>
            <a:endParaRPr lang="en-US" sz="1800" dirty="0" smtClean="0"/>
          </a:p>
          <a:p>
            <a:pPr algn="just" eaLnBrk="1" hangingPunct="1">
              <a:lnSpc>
                <a:spcPct val="90000"/>
              </a:lnSpc>
            </a:pPr>
            <a:r>
              <a:rPr lang="en-US" sz="1800" dirty="0" smtClean="0"/>
              <a:t>Consider the image segment shown</a:t>
            </a:r>
          </a:p>
          <a:p>
            <a:pPr algn="just" eaLnBrk="1" hangingPunct="1">
              <a:lnSpc>
                <a:spcPct val="90000"/>
              </a:lnSpc>
              <a:buFontTx/>
              <a:buNone/>
            </a:pPr>
            <a:r>
              <a:rPr lang="en-US" sz="1800" dirty="0" smtClean="0"/>
              <a:t>	(a) Let V = { 0,1} and compute the lengths of the shortest 4- 8- and m- path between p and q. if the particular path does not exist between these two points, explain why.</a:t>
            </a:r>
          </a:p>
          <a:p>
            <a:pPr algn="just" eaLnBrk="1" hangingPunct="1">
              <a:lnSpc>
                <a:spcPct val="90000"/>
              </a:lnSpc>
              <a:buFontTx/>
              <a:buNone/>
            </a:pPr>
            <a:r>
              <a:rPr lang="en-US" sz="1800" dirty="0" smtClean="0"/>
              <a:t>	(b) Repeat for V={1,2}</a:t>
            </a:r>
          </a:p>
          <a:p>
            <a:pPr algn="just" eaLnBrk="1" hangingPunct="1">
              <a:lnSpc>
                <a:spcPct val="90000"/>
              </a:lnSpc>
              <a:buFontTx/>
              <a:buNone/>
            </a:pPr>
            <a:r>
              <a:rPr lang="en-US" sz="1800" dirty="0" smtClean="0"/>
              <a:t>	(c) Calculate D</a:t>
            </a:r>
            <a:r>
              <a:rPr lang="en-US" sz="1800" baseline="-25000" dirty="0" smtClean="0"/>
              <a:t>e</a:t>
            </a:r>
            <a:r>
              <a:rPr lang="en-US" sz="1800" dirty="0" smtClean="0"/>
              <a:t>, D</a:t>
            </a:r>
            <a:r>
              <a:rPr lang="en-US" sz="1800" baseline="-25000" dirty="0" smtClean="0"/>
              <a:t>4</a:t>
            </a:r>
            <a:r>
              <a:rPr lang="en-US" sz="1800" dirty="0" smtClean="0"/>
              <a:t> and D</a:t>
            </a:r>
            <a:r>
              <a:rPr lang="en-US" sz="1800" baseline="-25000" dirty="0" smtClean="0"/>
              <a:t>8</a:t>
            </a:r>
            <a:r>
              <a:rPr lang="en-US" sz="1800" dirty="0" smtClean="0"/>
              <a:t> between p and q</a:t>
            </a:r>
          </a:p>
          <a:p>
            <a:pPr algn="just" eaLnBrk="1" hangingPunct="1">
              <a:lnSpc>
                <a:spcPct val="90000"/>
              </a:lnSpc>
              <a:buFontTx/>
              <a:buNone/>
            </a:pPr>
            <a:r>
              <a:rPr lang="en-US" sz="1800" dirty="0" smtClean="0"/>
              <a:t>				3   1   2   1(q)</a:t>
            </a:r>
          </a:p>
          <a:p>
            <a:pPr algn="just" eaLnBrk="1" hangingPunct="1">
              <a:lnSpc>
                <a:spcPct val="90000"/>
              </a:lnSpc>
              <a:buFontTx/>
              <a:buNone/>
            </a:pPr>
            <a:r>
              <a:rPr lang="en-US" sz="1800" dirty="0" smtClean="0"/>
              <a:t>                                                     2   2   0   2</a:t>
            </a:r>
          </a:p>
          <a:p>
            <a:pPr algn="just" eaLnBrk="1" hangingPunct="1">
              <a:lnSpc>
                <a:spcPct val="90000"/>
              </a:lnSpc>
              <a:buFontTx/>
              <a:buNone/>
            </a:pPr>
            <a:r>
              <a:rPr lang="en-US" sz="1800" dirty="0" smtClean="0"/>
              <a:t>				1   2   1   1</a:t>
            </a:r>
          </a:p>
          <a:p>
            <a:pPr algn="just" eaLnBrk="1" hangingPunct="1">
              <a:lnSpc>
                <a:spcPct val="90000"/>
              </a:lnSpc>
              <a:buFontTx/>
              <a:buNone/>
            </a:pPr>
            <a:r>
              <a:rPr lang="en-US" sz="1800" dirty="0" smtClean="0"/>
              <a:t>			             (p)1   0   1   2</a:t>
            </a:r>
          </a:p>
          <a:p>
            <a:pPr algn="just" eaLnBrk="1" hangingPunct="1">
              <a:lnSpc>
                <a:spcPct val="90000"/>
              </a:lnSpc>
              <a:buFontTx/>
              <a:buNone/>
            </a:pPr>
            <a:endParaRPr lang="en-US" sz="1800" dirty="0" smtClean="0"/>
          </a:p>
          <a:p>
            <a:pPr algn="just" eaLnBrk="1" hangingPunct="1">
              <a:lnSpc>
                <a:spcPct val="90000"/>
              </a:lnSpc>
              <a:buFontTx/>
              <a:buNone/>
            </a:pPr>
            <a:endParaRPr lang="en-US" sz="1800" dirty="0" smtClean="0"/>
          </a:p>
        </p:txBody>
      </p:sp>
      <p:sp>
        <p:nvSpPr>
          <p:cNvPr id="56323" name="Rectangle 4"/>
          <p:cNvSpPr>
            <a:spLocks noChangeArrowheads="1"/>
          </p:cNvSpPr>
          <p:nvPr/>
        </p:nvSpPr>
        <p:spPr bwMode="auto">
          <a:xfrm>
            <a:off x="1676400" y="1676400"/>
            <a:ext cx="990600" cy="1143000"/>
          </a:xfrm>
          <a:prstGeom prst="rect">
            <a:avLst/>
          </a:prstGeom>
          <a:noFill/>
          <a:ln w="9525">
            <a:solidFill>
              <a:schemeClr val="tx1"/>
            </a:solidFill>
            <a:prstDash val="dash"/>
            <a:miter lim="800000"/>
            <a:headEnd/>
            <a:tailEnd/>
          </a:ln>
        </p:spPr>
        <p:txBody>
          <a:bodyPr wrap="none" anchor="ctr"/>
          <a:lstStyle/>
          <a:p>
            <a:endParaRPr lang="en-IN"/>
          </a:p>
        </p:txBody>
      </p:sp>
      <p:sp>
        <p:nvSpPr>
          <p:cNvPr id="56324" name="Rectangle 6"/>
          <p:cNvSpPr>
            <a:spLocks noChangeArrowheads="1"/>
          </p:cNvSpPr>
          <p:nvPr/>
        </p:nvSpPr>
        <p:spPr bwMode="auto">
          <a:xfrm>
            <a:off x="2667000" y="1676400"/>
            <a:ext cx="990600" cy="1143000"/>
          </a:xfrm>
          <a:prstGeom prst="rect">
            <a:avLst/>
          </a:prstGeom>
          <a:noFill/>
          <a:ln w="9525">
            <a:solidFill>
              <a:schemeClr val="tx1"/>
            </a:solidFill>
            <a:prstDash val="dash"/>
            <a:miter lim="800000"/>
            <a:headEnd/>
            <a:tailEnd/>
          </a:ln>
        </p:spPr>
        <p:txBody>
          <a:bodyPr wrap="none" anchor="ctr"/>
          <a:lstStyle/>
          <a:p>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724400"/>
          </a:xfrm>
        </p:spPr>
        <p:txBody>
          <a:bodyPr>
            <a:normAutofit/>
          </a:bodyPr>
          <a:lstStyle/>
          <a:p>
            <a:r>
              <a:rPr lang="en-US" sz="3800" b="1" dirty="0" smtClean="0"/>
              <a:t>ARITHMETIC &amp; LOGICAL OPERATION</a:t>
            </a:r>
            <a:endParaRPr lang="en-US" sz="38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228600" y="990600"/>
            <a:ext cx="8686800" cy="5638800"/>
          </a:xfrm>
        </p:spPr>
        <p:txBody>
          <a:bodyPr/>
          <a:lstStyle/>
          <a:p>
            <a:pPr algn="just" eaLnBrk="1" hangingPunct="1">
              <a:buFontTx/>
              <a:buNone/>
            </a:pPr>
            <a:r>
              <a:rPr lang="en-US" sz="2400" b="1" dirty="0" smtClean="0"/>
              <a:t>Image Operation on Pixel Basis</a:t>
            </a:r>
            <a:r>
              <a:rPr lang="en-US" sz="2000" dirty="0" smtClean="0"/>
              <a:t>	:</a:t>
            </a:r>
          </a:p>
          <a:p>
            <a:pPr algn="just" eaLnBrk="1" hangingPunct="1">
              <a:buFontTx/>
              <a:buNone/>
            </a:pPr>
            <a:r>
              <a:rPr lang="en-US" sz="2000" dirty="0" smtClean="0"/>
              <a:t>	All arithmetic and logical operation between two image are performed between corresponding pixels in the images involved.</a:t>
            </a:r>
          </a:p>
          <a:p>
            <a:pPr algn="just" eaLnBrk="1" hangingPunct="1">
              <a:buFontTx/>
              <a:buNone/>
            </a:pPr>
            <a:r>
              <a:rPr lang="en-US" sz="2000" dirty="0" smtClean="0"/>
              <a:t>	For Example:</a:t>
            </a:r>
          </a:p>
          <a:p>
            <a:pPr algn="just" eaLnBrk="1" hangingPunct="1">
              <a:buFontTx/>
              <a:buNone/>
            </a:pPr>
            <a:r>
              <a:rPr lang="en-US" sz="2000" dirty="0" smtClean="0"/>
              <a:t>	Dividing image f by image g is done by simply the first pixels in f divided by the first pixel in g. </a:t>
            </a:r>
          </a:p>
          <a:p>
            <a:pPr algn="just" eaLnBrk="1" hangingPunct="1">
              <a:buFontTx/>
              <a:buNone/>
            </a:pPr>
            <a:endParaRPr lang="en-US" sz="2000" dirty="0" smtClean="0"/>
          </a:p>
          <a:p>
            <a:pPr algn="just" eaLnBrk="1" hangingPunct="1">
              <a:buFontTx/>
              <a:buNone/>
            </a:pPr>
            <a:r>
              <a:rPr lang="en-US" sz="2400" b="1" dirty="0" smtClean="0"/>
              <a:t>Linear and Nonlinear Operation:</a:t>
            </a:r>
          </a:p>
          <a:p>
            <a:pPr algn="just" eaLnBrk="1" hangingPunct="1">
              <a:buFontTx/>
              <a:buNone/>
            </a:pPr>
            <a:r>
              <a:rPr lang="en-US" sz="2000" dirty="0" smtClean="0"/>
              <a:t>	Let H be an operator whose input and output are images, H is said to be a </a:t>
            </a:r>
            <a:r>
              <a:rPr lang="en-US" sz="2000" b="1" i="1" dirty="0" smtClean="0"/>
              <a:t>linear operator</a:t>
            </a:r>
            <a:r>
              <a:rPr lang="en-US" sz="2000" dirty="0" smtClean="0"/>
              <a:t> if, for any two images f and g and any two scalars a and b,  </a:t>
            </a:r>
          </a:p>
          <a:p>
            <a:pPr algn="just" eaLnBrk="1" hangingPunct="1">
              <a:buFontTx/>
              <a:buNone/>
            </a:pPr>
            <a:r>
              <a:rPr lang="en-US" sz="2000" i="1" dirty="0" smtClean="0"/>
              <a:t>				H(</a:t>
            </a:r>
            <a:r>
              <a:rPr lang="en-US" sz="2000" i="1" dirty="0" err="1" smtClean="0"/>
              <a:t>af</a:t>
            </a:r>
            <a:r>
              <a:rPr lang="en-US" sz="2000" i="1" dirty="0" smtClean="0"/>
              <a:t>+ </a:t>
            </a:r>
            <a:r>
              <a:rPr lang="en-US" sz="2000" i="1" dirty="0" err="1" smtClean="0"/>
              <a:t>bg</a:t>
            </a:r>
            <a:r>
              <a:rPr lang="en-US" sz="2000" i="1" dirty="0" smtClean="0"/>
              <a:t>) = </a:t>
            </a:r>
            <a:r>
              <a:rPr lang="en-US" sz="2000" i="1" dirty="0" err="1" smtClean="0"/>
              <a:t>aH</a:t>
            </a:r>
            <a:r>
              <a:rPr lang="en-US" sz="2000" i="1" dirty="0" smtClean="0"/>
              <a:t>(f) + </a:t>
            </a:r>
            <a:r>
              <a:rPr lang="en-US" sz="2000" i="1" dirty="0" err="1" smtClean="0"/>
              <a:t>bH</a:t>
            </a:r>
            <a:r>
              <a:rPr lang="en-US" sz="2000" i="1" dirty="0" smtClean="0"/>
              <a:t>(g)</a:t>
            </a:r>
          </a:p>
          <a:p>
            <a:pPr algn="just" eaLnBrk="1" hangingPunct="1">
              <a:buFontTx/>
              <a:buNone/>
            </a:pPr>
            <a:endParaRPr lang="en-US" sz="2000" i="1" dirty="0" smtClean="0"/>
          </a:p>
          <a:p>
            <a:pPr algn="just" eaLnBrk="1" hangingPunct="1">
              <a:buFontTx/>
              <a:buNone/>
            </a:pPr>
            <a:r>
              <a:rPr lang="en-US" sz="2000" i="1" dirty="0" smtClean="0"/>
              <a:t>	</a:t>
            </a:r>
            <a:r>
              <a:rPr lang="en-US" sz="2000" dirty="0" smtClean="0"/>
              <a:t>An operator that fails the test of above equation is by definition </a:t>
            </a:r>
            <a:r>
              <a:rPr lang="en-US" sz="2000" b="1" i="1" dirty="0" smtClean="0"/>
              <a:t>Nonlinear.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Arithmetic &amp; Logical Operation</a:t>
            </a:r>
            <a:endParaRPr lang="en-US" b="1" dirty="0"/>
          </a:p>
        </p:txBody>
      </p:sp>
      <p:sp>
        <p:nvSpPr>
          <p:cNvPr id="3" name="Content Placeholder 2"/>
          <p:cNvSpPr>
            <a:spLocks noGrp="1"/>
          </p:cNvSpPr>
          <p:nvPr>
            <p:ph idx="1"/>
          </p:nvPr>
        </p:nvSpPr>
        <p:spPr>
          <a:xfrm>
            <a:off x="228600" y="990600"/>
            <a:ext cx="8686800" cy="5791200"/>
          </a:xfrm>
        </p:spPr>
        <p:txBody>
          <a:bodyPr/>
          <a:lstStyle/>
          <a:p>
            <a:r>
              <a:rPr lang="en-US" dirty="0" smtClean="0"/>
              <a:t> Following are arithmetic/logical operations that can be performed between two pixel p &amp; q.</a:t>
            </a:r>
          </a:p>
          <a:p>
            <a:endParaRPr lang="en-US" dirty="0" smtClean="0"/>
          </a:p>
          <a:p>
            <a:endParaRPr lang="en-US" dirty="0" smtClean="0"/>
          </a:p>
          <a:p>
            <a:endParaRPr lang="en-US" dirty="0" smtClean="0"/>
          </a:p>
          <a:p>
            <a:endParaRPr lang="en-US" dirty="0" smtClean="0"/>
          </a:p>
          <a:p>
            <a:endParaRPr lang="en-US" dirty="0" smtClean="0"/>
          </a:p>
          <a:p>
            <a:r>
              <a:rPr lang="en-US" dirty="0" smtClean="0"/>
              <a:t>Note: Logical operation can be applied to binary image only, on pixel by pixel basis.</a:t>
            </a:r>
          </a:p>
          <a:p>
            <a:pPr>
              <a:buNone/>
            </a:pPr>
            <a:r>
              <a:rPr lang="en-US" dirty="0" smtClean="0"/>
              <a:t> </a:t>
            </a:r>
            <a:endParaRPr lang="en-US" dirty="0"/>
          </a:p>
        </p:txBody>
      </p:sp>
      <p:graphicFrame>
        <p:nvGraphicFramePr>
          <p:cNvPr id="4" name="Table 3"/>
          <p:cNvGraphicFramePr>
            <a:graphicFrameLocks noGrp="1"/>
          </p:cNvGraphicFramePr>
          <p:nvPr/>
        </p:nvGraphicFramePr>
        <p:xfrm>
          <a:off x="1295400" y="2448560"/>
          <a:ext cx="6096000" cy="213360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sz="2200" b="1" dirty="0" smtClean="0"/>
                        <a:t>Arithmetic</a:t>
                      </a:r>
                      <a:endParaRPr lang="en-US" sz="2200" b="1" dirty="0"/>
                    </a:p>
                  </a:txBody>
                  <a:tcPr/>
                </a:tc>
                <a:tc>
                  <a:txBody>
                    <a:bodyPr/>
                    <a:lstStyle/>
                    <a:p>
                      <a:pPr algn="ctr"/>
                      <a:r>
                        <a:rPr lang="en-US" sz="2200" b="1" dirty="0" smtClean="0"/>
                        <a:t>Logical</a:t>
                      </a:r>
                      <a:endParaRPr lang="en-US" sz="2200" b="1" dirty="0"/>
                    </a:p>
                  </a:txBody>
                  <a:tcPr/>
                </a:tc>
              </a:tr>
              <a:tr h="370840">
                <a:tc>
                  <a:txBody>
                    <a:bodyPr/>
                    <a:lstStyle/>
                    <a:p>
                      <a:pPr algn="ctr"/>
                      <a:r>
                        <a:rPr lang="en-US" sz="2200" b="1" dirty="0" smtClean="0"/>
                        <a:t>p + q</a:t>
                      </a:r>
                      <a:endParaRPr lang="en-US" sz="2200" b="1" dirty="0"/>
                    </a:p>
                  </a:txBody>
                  <a:tcPr/>
                </a:tc>
                <a:tc>
                  <a:txBody>
                    <a:bodyPr/>
                    <a:lstStyle/>
                    <a:p>
                      <a:pPr algn="ctr"/>
                      <a:r>
                        <a:rPr lang="en-US" sz="2200" b="1" dirty="0" smtClean="0"/>
                        <a:t> p . q</a:t>
                      </a:r>
                      <a:endParaRPr lang="en-US" sz="2200" b="1"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smtClean="0"/>
                        <a:t>p – q</a:t>
                      </a:r>
                    </a:p>
                  </a:txBody>
                  <a:tcPr/>
                </a:tc>
                <a:tc>
                  <a:txBody>
                    <a:bodyPr/>
                    <a:lstStyle/>
                    <a:p>
                      <a:pPr algn="ctr"/>
                      <a:r>
                        <a:rPr lang="en-US" sz="2200" b="1" dirty="0" smtClean="0"/>
                        <a:t>p + q</a:t>
                      </a:r>
                      <a:endParaRPr lang="en-US" sz="2200" b="1"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smtClean="0"/>
                        <a:t>p  * q</a:t>
                      </a:r>
                    </a:p>
                  </a:txBody>
                  <a:tcPr/>
                </a:tc>
                <a:tc>
                  <a:txBody>
                    <a:bodyPr/>
                    <a:lstStyle/>
                    <a:p>
                      <a:pPr algn="ctr"/>
                      <a:r>
                        <a:rPr lang="en-US" sz="2200" b="1" dirty="0" smtClean="0"/>
                        <a:t>P ‘</a:t>
                      </a:r>
                      <a:endParaRPr lang="en-US" sz="2200" b="1"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smtClean="0"/>
                        <a:t>p </a:t>
                      </a:r>
                      <a:r>
                        <a:rPr lang="en-US" sz="2200" b="1" baseline="0" dirty="0" smtClean="0"/>
                        <a:t> / </a:t>
                      </a:r>
                      <a:r>
                        <a:rPr lang="en-US" sz="2200" b="1" dirty="0" smtClean="0"/>
                        <a:t>q</a:t>
                      </a:r>
                    </a:p>
                  </a:txBody>
                  <a:tcPr/>
                </a:tc>
                <a:tc>
                  <a:txBody>
                    <a:bodyPr/>
                    <a:lstStyle/>
                    <a:p>
                      <a:endParaRPr lang="en-US" dirty="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smtClean="0"/>
              <a:t>Arithmetic Operation</a:t>
            </a:r>
          </a:p>
        </p:txBody>
      </p:sp>
      <p:sp>
        <p:nvSpPr>
          <p:cNvPr id="105475" name="Rectangle 3"/>
          <p:cNvSpPr>
            <a:spLocks noGrp="1" noChangeArrowheads="1"/>
          </p:cNvSpPr>
          <p:nvPr>
            <p:ph type="body" idx="1"/>
          </p:nvPr>
        </p:nvSpPr>
        <p:spPr>
          <a:xfrm>
            <a:off x="457200" y="1600200"/>
            <a:ext cx="8382000" cy="4800600"/>
          </a:xfrm>
        </p:spPr>
        <p:txBody>
          <a:bodyPr/>
          <a:lstStyle/>
          <a:p>
            <a:pPr algn="just" eaLnBrk="1" hangingPunct="1">
              <a:lnSpc>
                <a:spcPct val="90000"/>
              </a:lnSpc>
            </a:pPr>
            <a:r>
              <a:rPr lang="en-US" sz="2400" smtClean="0"/>
              <a:t>Of the four arithmetic operations, Subtraction and Addition are the most useful for Image enhancement.</a:t>
            </a:r>
          </a:p>
          <a:p>
            <a:pPr algn="just" eaLnBrk="1" hangingPunct="1">
              <a:lnSpc>
                <a:spcPct val="90000"/>
              </a:lnSpc>
            </a:pPr>
            <a:r>
              <a:rPr lang="en-US" sz="2400" smtClean="0"/>
              <a:t>Division of two images are performed by multiplication of an Image by the reciprocal of the other Image.</a:t>
            </a:r>
          </a:p>
          <a:p>
            <a:pPr algn="just" eaLnBrk="1" hangingPunct="1">
              <a:lnSpc>
                <a:spcPct val="90000"/>
              </a:lnSpc>
            </a:pPr>
            <a:r>
              <a:rPr lang="en-US" sz="2400" smtClean="0"/>
              <a:t>Multiplying an Image by a constant to increase its average gray level are also helpful in Image enhancement</a:t>
            </a:r>
          </a:p>
          <a:p>
            <a:pPr algn="just" eaLnBrk="1" hangingPunct="1">
              <a:lnSpc>
                <a:spcPct val="90000"/>
              </a:lnSpc>
            </a:pPr>
            <a:endParaRPr lang="en-US" sz="2400" smtClean="0"/>
          </a:p>
          <a:p>
            <a:pPr algn="just" eaLnBrk="1" hangingPunct="1">
              <a:lnSpc>
                <a:spcPct val="90000"/>
              </a:lnSpc>
              <a:buFontTx/>
              <a:buNone/>
            </a:pPr>
            <a:r>
              <a:rPr lang="en-US" sz="2400" smtClean="0"/>
              <a:t>	Image subtraction/addition : 	g (x,y) = f(x,y) -/+ h(x,y)</a:t>
            </a:r>
          </a:p>
          <a:p>
            <a:pPr algn="just" eaLnBrk="1" hangingPunct="1">
              <a:lnSpc>
                <a:spcPct val="90000"/>
              </a:lnSpc>
              <a:buFontTx/>
              <a:buNone/>
            </a:pPr>
            <a:r>
              <a:rPr lang="en-US" sz="2400" smtClean="0"/>
              <a:t>	Image multiplication : 	 	g (x,y) = f(x,y) * h(x,y)</a:t>
            </a:r>
          </a:p>
          <a:p>
            <a:pPr algn="just" eaLnBrk="1" hangingPunct="1">
              <a:lnSpc>
                <a:spcPct val="90000"/>
              </a:lnSpc>
              <a:buFontTx/>
              <a:buNone/>
            </a:pPr>
            <a:r>
              <a:rPr lang="en-US" sz="2400" smtClean="0"/>
              <a:t>		      	 			g (x,y) = a *f(x,y)</a:t>
            </a:r>
          </a:p>
          <a:p>
            <a:pPr algn="just" eaLnBrk="1" hangingPunct="1">
              <a:lnSpc>
                <a:spcPct val="90000"/>
              </a:lnSpc>
              <a:buFontTx/>
              <a:buNone/>
            </a:pPr>
            <a:r>
              <a:rPr lang="en-US" sz="2400" smtClean="0"/>
              <a:t>	Image Division : 			g (x,y) = f(x,y) * [h (x,y)] -1</a:t>
            </a:r>
          </a:p>
          <a:p>
            <a:pPr algn="just" eaLnBrk="1" hangingPunct="1">
              <a:lnSpc>
                <a:spcPct val="90000"/>
              </a:lnSpc>
            </a:pPr>
            <a:endParaRPr lang="en-US" sz="2400" smtClean="0"/>
          </a:p>
          <a:p>
            <a:pPr eaLnBrk="1" hangingPunct="1">
              <a:lnSpc>
                <a:spcPct val="90000"/>
              </a:lnSpc>
            </a:pPr>
            <a:endParaRPr lang="en-US" sz="24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533400" y="3429000"/>
            <a:ext cx="533400" cy="685800"/>
          </a:xfrm>
          <a:prstGeom prst="rect">
            <a:avLst/>
          </a:prstGeom>
          <a:solidFill>
            <a:srgbClr val="B2B2B2"/>
          </a:solidFill>
          <a:ln w="9525">
            <a:solidFill>
              <a:schemeClr val="tx1"/>
            </a:solidFill>
            <a:miter lim="800000"/>
            <a:headEnd/>
            <a:tailEnd/>
          </a:ln>
        </p:spPr>
        <p:txBody>
          <a:bodyPr wrap="none" anchor="ctr"/>
          <a:lstStyle/>
          <a:p>
            <a:endParaRPr lang="en-US"/>
          </a:p>
        </p:txBody>
      </p:sp>
      <p:sp>
        <p:nvSpPr>
          <p:cNvPr id="106499" name="Rectangle 3"/>
          <p:cNvSpPr>
            <a:spLocks noGrp="1" noChangeArrowheads="1"/>
          </p:cNvSpPr>
          <p:nvPr>
            <p:ph type="title"/>
          </p:nvPr>
        </p:nvSpPr>
        <p:spPr>
          <a:xfrm>
            <a:off x="457200" y="0"/>
            <a:ext cx="7848600" cy="762000"/>
          </a:xfrm>
        </p:spPr>
        <p:txBody>
          <a:bodyPr/>
          <a:lstStyle/>
          <a:p>
            <a:pPr eaLnBrk="1" hangingPunct="1"/>
            <a:r>
              <a:rPr lang="en-US" sz="3200" b="1" smtClean="0"/>
              <a:t>Image subtraction</a:t>
            </a:r>
          </a:p>
        </p:txBody>
      </p:sp>
      <p:sp>
        <p:nvSpPr>
          <p:cNvPr id="106500" name="Rectangle 4"/>
          <p:cNvSpPr>
            <a:spLocks noGrp="1" noChangeArrowheads="1"/>
          </p:cNvSpPr>
          <p:nvPr>
            <p:ph type="body" sz="half" idx="1"/>
          </p:nvPr>
        </p:nvSpPr>
        <p:spPr>
          <a:xfrm>
            <a:off x="228600" y="914400"/>
            <a:ext cx="8915400" cy="1905000"/>
          </a:xfrm>
        </p:spPr>
        <p:txBody>
          <a:bodyPr/>
          <a:lstStyle/>
          <a:p>
            <a:pPr algn="just" eaLnBrk="1" hangingPunct="1">
              <a:lnSpc>
                <a:spcPct val="90000"/>
              </a:lnSpc>
            </a:pPr>
            <a:r>
              <a:rPr lang="en-US" sz="2400" smtClean="0"/>
              <a:t>The difference between two images f(x, y) and h x,y), expressed as </a:t>
            </a:r>
          </a:p>
          <a:p>
            <a:pPr algn="ctr" eaLnBrk="1" hangingPunct="1">
              <a:lnSpc>
                <a:spcPct val="90000"/>
              </a:lnSpc>
              <a:buFontTx/>
              <a:buNone/>
            </a:pPr>
            <a:r>
              <a:rPr lang="en-US" sz="2400" smtClean="0"/>
              <a:t>	g(x, y) = f(x, y) – h(x, y)</a:t>
            </a:r>
          </a:p>
          <a:p>
            <a:pPr algn="just" eaLnBrk="1" hangingPunct="1">
              <a:lnSpc>
                <a:spcPct val="90000"/>
              </a:lnSpc>
            </a:pPr>
            <a:r>
              <a:rPr lang="en-US" sz="2400" smtClean="0"/>
              <a:t>The key use of subtraction is the enhancement of the differences between images.</a:t>
            </a:r>
          </a:p>
        </p:txBody>
      </p:sp>
      <p:pic>
        <p:nvPicPr>
          <p:cNvPr id="106501" name="Picture 5"/>
          <p:cNvPicPr>
            <a:picLocks noGrp="1" noChangeAspect="1" noChangeArrowheads="1"/>
          </p:cNvPicPr>
          <p:nvPr>
            <p:ph sz="half" idx="2"/>
          </p:nvPr>
        </p:nvPicPr>
        <p:blipFill>
          <a:blip r:embed="rId2"/>
          <a:srcRect/>
          <a:stretch>
            <a:fillRect/>
          </a:stretch>
        </p:blipFill>
        <p:spPr>
          <a:xfrm>
            <a:off x="5257800" y="2971800"/>
            <a:ext cx="3657600" cy="3533775"/>
          </a:xfrm>
          <a:noFill/>
        </p:spPr>
      </p:pic>
      <p:sp>
        <p:nvSpPr>
          <p:cNvPr id="106502" name="Rectangle 6"/>
          <p:cNvSpPr>
            <a:spLocks noChangeArrowheads="1"/>
          </p:cNvSpPr>
          <p:nvPr/>
        </p:nvSpPr>
        <p:spPr bwMode="auto">
          <a:xfrm>
            <a:off x="304800" y="4724400"/>
            <a:ext cx="4572000" cy="1905000"/>
          </a:xfrm>
          <a:prstGeom prst="rect">
            <a:avLst/>
          </a:prstGeom>
          <a:noFill/>
          <a:ln w="9525">
            <a:noFill/>
            <a:miter lim="800000"/>
            <a:headEnd/>
            <a:tailEnd/>
          </a:ln>
        </p:spPr>
        <p:txBody>
          <a:bodyPr/>
          <a:lstStyle/>
          <a:p>
            <a:pPr marL="342900" indent="-342900" algn="just">
              <a:lnSpc>
                <a:spcPct val="90000"/>
              </a:lnSpc>
              <a:spcBef>
                <a:spcPct val="20000"/>
              </a:spcBef>
            </a:pPr>
            <a:endParaRPr lang="en-US" sz="2400" b="0"/>
          </a:p>
          <a:p>
            <a:pPr marL="342900" indent="-342900" algn="just">
              <a:lnSpc>
                <a:spcPct val="90000"/>
              </a:lnSpc>
              <a:spcBef>
                <a:spcPct val="20000"/>
              </a:spcBef>
            </a:pPr>
            <a:endParaRPr lang="en-US" sz="2400" b="0"/>
          </a:p>
        </p:txBody>
      </p:sp>
      <p:sp>
        <p:nvSpPr>
          <p:cNvPr id="106503" name="Text Box 7"/>
          <p:cNvSpPr txBox="1">
            <a:spLocks noChangeArrowheads="1"/>
          </p:cNvSpPr>
          <p:nvPr/>
        </p:nvSpPr>
        <p:spPr bwMode="auto">
          <a:xfrm>
            <a:off x="533400" y="3368675"/>
            <a:ext cx="3886200" cy="2290763"/>
          </a:xfrm>
          <a:prstGeom prst="rect">
            <a:avLst/>
          </a:prstGeom>
          <a:noFill/>
          <a:ln w="9525">
            <a:noFill/>
            <a:miter lim="800000"/>
            <a:headEnd/>
            <a:tailEnd/>
          </a:ln>
        </p:spPr>
        <p:txBody>
          <a:bodyPr>
            <a:spAutoFit/>
          </a:bodyPr>
          <a:lstStyle/>
          <a:p>
            <a:pPr>
              <a:spcBef>
                <a:spcPct val="50000"/>
              </a:spcBef>
            </a:pPr>
            <a:r>
              <a:rPr lang="en-US" b="0"/>
              <a:t>a  b</a:t>
            </a:r>
          </a:p>
          <a:p>
            <a:pPr>
              <a:spcBef>
                <a:spcPct val="50000"/>
              </a:spcBef>
            </a:pPr>
            <a:r>
              <a:rPr lang="en-US" b="0"/>
              <a:t>c  d</a:t>
            </a:r>
          </a:p>
          <a:p>
            <a:pPr algn="just">
              <a:spcBef>
                <a:spcPct val="50000"/>
              </a:spcBef>
            </a:pPr>
            <a:r>
              <a:rPr lang="en-US" b="0"/>
              <a:t>Figure a) Original fractal Image b) result of setting four lower order bit planes to zero. c) difference between (a) and (b). d)Histogram equalized difference image.</a:t>
            </a:r>
          </a:p>
        </p:txBody>
      </p:sp>
      <p:sp>
        <p:nvSpPr>
          <p:cNvPr id="106504" name="Line 8"/>
          <p:cNvSpPr>
            <a:spLocks noChangeShapeType="1"/>
          </p:cNvSpPr>
          <p:nvPr/>
        </p:nvSpPr>
        <p:spPr bwMode="auto">
          <a:xfrm>
            <a:off x="793750" y="3429000"/>
            <a:ext cx="0" cy="685800"/>
          </a:xfrm>
          <a:prstGeom prst="line">
            <a:avLst/>
          </a:prstGeom>
          <a:noFill/>
          <a:ln w="9525">
            <a:solidFill>
              <a:schemeClr val="tx1"/>
            </a:solidFill>
            <a:round/>
            <a:headEnd/>
            <a:tailEnd/>
          </a:ln>
        </p:spPr>
        <p:txBody>
          <a:bodyPr/>
          <a:lstStyle/>
          <a:p>
            <a:endParaRPr lang="en-US"/>
          </a:p>
        </p:txBody>
      </p:sp>
      <p:sp>
        <p:nvSpPr>
          <p:cNvPr id="106505" name="Line 9"/>
          <p:cNvSpPr>
            <a:spLocks noChangeShapeType="1"/>
          </p:cNvSpPr>
          <p:nvPr/>
        </p:nvSpPr>
        <p:spPr bwMode="auto">
          <a:xfrm>
            <a:off x="533400" y="3733800"/>
            <a:ext cx="5334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sz="3200" b="1" smtClean="0"/>
              <a:t>Application of image subtraction</a:t>
            </a:r>
          </a:p>
        </p:txBody>
      </p:sp>
      <p:sp>
        <p:nvSpPr>
          <p:cNvPr id="107523" name="Rectangle 3"/>
          <p:cNvSpPr>
            <a:spLocks noGrp="1" noChangeArrowheads="1"/>
          </p:cNvSpPr>
          <p:nvPr>
            <p:ph type="body" sz="half" idx="1"/>
          </p:nvPr>
        </p:nvSpPr>
        <p:spPr/>
        <p:txBody>
          <a:bodyPr/>
          <a:lstStyle/>
          <a:p>
            <a:pPr eaLnBrk="1" hangingPunct="1"/>
            <a:r>
              <a:rPr lang="en-US" sz="2400" smtClean="0"/>
              <a:t>Area of medical imaging called </a:t>
            </a:r>
            <a:r>
              <a:rPr lang="en-US" sz="2400" i="1" smtClean="0"/>
              <a:t>mask mode radiography</a:t>
            </a:r>
          </a:p>
          <a:p>
            <a:pPr eaLnBrk="1" hangingPunct="1"/>
            <a:r>
              <a:rPr lang="en-US" sz="2400" smtClean="0"/>
              <a:t>In this case, h (x, y ), the </a:t>
            </a:r>
            <a:r>
              <a:rPr lang="en-US" sz="2400" i="1" smtClean="0"/>
              <a:t>mask</a:t>
            </a:r>
            <a:r>
              <a:rPr lang="en-US" sz="2400" smtClean="0"/>
              <a:t> is an x-ray image of the a patient’s body.</a:t>
            </a:r>
          </a:p>
          <a:p>
            <a:pPr eaLnBrk="1" hangingPunct="1"/>
            <a:r>
              <a:rPr lang="en-US" sz="2400" smtClean="0"/>
              <a:t>f(x, y) is the series of images obtained by injecting a contrast medium into patient’s blood stream.</a:t>
            </a:r>
          </a:p>
        </p:txBody>
      </p:sp>
      <p:pic>
        <p:nvPicPr>
          <p:cNvPr id="107524" name="Picture 4"/>
          <p:cNvPicPr>
            <a:picLocks noGrp="1" noChangeAspect="1" noChangeArrowheads="1"/>
          </p:cNvPicPr>
          <p:nvPr>
            <p:ph sz="half" idx="2"/>
          </p:nvPr>
        </p:nvPicPr>
        <p:blipFill>
          <a:blip r:embed="rId2"/>
          <a:srcRect/>
          <a:stretch>
            <a:fillRect/>
          </a:stretch>
        </p:blipFill>
        <p:spPr>
          <a:xfrm>
            <a:off x="1219200" y="3886200"/>
            <a:ext cx="6324600" cy="2559050"/>
          </a:xfr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t>Neighborhood of Pixel</a:t>
            </a:r>
            <a:endParaRPr lang="en-US" b="1" dirty="0"/>
          </a:p>
        </p:txBody>
      </p:sp>
      <p:sp>
        <p:nvSpPr>
          <p:cNvPr id="3" name="Content Placeholder 2"/>
          <p:cNvSpPr>
            <a:spLocks noGrp="1"/>
          </p:cNvSpPr>
          <p:nvPr>
            <p:ph idx="1"/>
          </p:nvPr>
        </p:nvSpPr>
        <p:spPr>
          <a:xfrm>
            <a:off x="228600" y="960437"/>
            <a:ext cx="8686800" cy="5897563"/>
          </a:xfrm>
        </p:spPr>
        <p:txBody>
          <a:bodyPr>
            <a:normAutofit lnSpcReduction="10000"/>
          </a:bodyPr>
          <a:lstStyle/>
          <a:p>
            <a:pPr algn="just"/>
            <a:r>
              <a:rPr lang="en-US" dirty="0" smtClean="0"/>
              <a:t> A pixel P at location (x, y) has two horizontal and vertical neighbors.</a:t>
            </a:r>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 This set of four pixel is called 4-neighbors P=N</a:t>
            </a:r>
            <a:r>
              <a:rPr lang="en-US" baseline="-25000" dirty="0" smtClean="0"/>
              <a:t>4</a:t>
            </a:r>
            <a:r>
              <a:rPr lang="en-US" dirty="0" smtClean="0"/>
              <a:t>(P)</a:t>
            </a:r>
          </a:p>
          <a:p>
            <a:pPr algn="just"/>
            <a:r>
              <a:rPr lang="en-US" dirty="0" smtClean="0"/>
              <a:t>Each of this neighbors is at a unit distance from P.</a:t>
            </a:r>
          </a:p>
          <a:p>
            <a:pPr algn="just"/>
            <a:r>
              <a:rPr lang="en-US" dirty="0" smtClean="0"/>
              <a:t> If P is a boundary pixel then it will have less no. of pixels.</a:t>
            </a:r>
          </a:p>
          <a:p>
            <a:pPr algn="just"/>
            <a:endParaRPr lang="en-US" dirty="0" smtClean="0"/>
          </a:p>
          <a:p>
            <a:pPr algn="just"/>
            <a:endParaRPr lang="en-US" dirty="0" smtClean="0"/>
          </a:p>
        </p:txBody>
      </p:sp>
      <p:grpSp>
        <p:nvGrpSpPr>
          <p:cNvPr id="17" name="Group 16"/>
          <p:cNvGrpSpPr/>
          <p:nvPr/>
        </p:nvGrpSpPr>
        <p:grpSpPr>
          <a:xfrm>
            <a:off x="2667000" y="1905000"/>
            <a:ext cx="3352800" cy="2134394"/>
            <a:chOff x="2667000" y="2209800"/>
            <a:chExt cx="3352800" cy="2134394"/>
          </a:xfrm>
        </p:grpSpPr>
        <p:sp>
          <p:nvSpPr>
            <p:cNvPr id="18" name="Rectangle 17"/>
            <p:cNvSpPr/>
            <p:nvPr/>
          </p:nvSpPr>
          <p:spPr>
            <a:xfrm>
              <a:off x="3886200" y="3048000"/>
              <a:ext cx="762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 (X,Y)</a:t>
              </a:r>
              <a:endParaRPr lang="en-US" b="1" dirty="0">
                <a:solidFill>
                  <a:schemeClr val="tx1"/>
                </a:solidFill>
              </a:endParaRPr>
            </a:p>
          </p:txBody>
        </p:sp>
        <p:sp>
          <p:nvSpPr>
            <p:cNvPr id="19" name="Rectangle 18"/>
            <p:cNvSpPr/>
            <p:nvPr/>
          </p:nvSpPr>
          <p:spPr>
            <a:xfrm>
              <a:off x="4953000" y="3048000"/>
              <a:ext cx="1066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 (X,Y+1)</a:t>
              </a:r>
              <a:endParaRPr lang="en-US" b="1" dirty="0">
                <a:solidFill>
                  <a:schemeClr val="tx1"/>
                </a:solidFill>
              </a:endParaRPr>
            </a:p>
          </p:txBody>
        </p:sp>
        <p:sp>
          <p:nvSpPr>
            <p:cNvPr id="20" name="Rectangle 19"/>
            <p:cNvSpPr/>
            <p:nvPr/>
          </p:nvSpPr>
          <p:spPr>
            <a:xfrm>
              <a:off x="2667000" y="3048000"/>
              <a:ext cx="990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 (X,Y-1)</a:t>
              </a:r>
              <a:endParaRPr lang="en-US" b="1" dirty="0">
                <a:solidFill>
                  <a:schemeClr val="tx1"/>
                </a:solidFill>
              </a:endParaRPr>
            </a:p>
          </p:txBody>
        </p:sp>
        <p:sp>
          <p:nvSpPr>
            <p:cNvPr id="21" name="Rectangle 20"/>
            <p:cNvSpPr/>
            <p:nvPr/>
          </p:nvSpPr>
          <p:spPr>
            <a:xfrm>
              <a:off x="3657600" y="2286000"/>
              <a:ext cx="1219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 (X-1,Y)</a:t>
              </a:r>
              <a:endParaRPr lang="en-US" b="1" dirty="0">
                <a:solidFill>
                  <a:schemeClr val="tx1"/>
                </a:solidFill>
              </a:endParaRPr>
            </a:p>
          </p:txBody>
        </p:sp>
        <p:sp>
          <p:nvSpPr>
            <p:cNvPr id="22" name="Rectangle 21"/>
            <p:cNvSpPr/>
            <p:nvPr/>
          </p:nvSpPr>
          <p:spPr>
            <a:xfrm>
              <a:off x="3733800" y="3810000"/>
              <a:ext cx="990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 (X+1,Y)</a:t>
              </a:r>
              <a:endParaRPr lang="en-US" b="1" dirty="0">
                <a:solidFill>
                  <a:schemeClr val="tx1"/>
                </a:solidFill>
              </a:endParaRPr>
            </a:p>
          </p:txBody>
        </p:sp>
        <p:cxnSp>
          <p:nvCxnSpPr>
            <p:cNvPr id="23" name="Straight Connector 22"/>
            <p:cNvCxnSpPr/>
            <p:nvPr/>
          </p:nvCxnSpPr>
          <p:spPr>
            <a:xfrm rot="5400000">
              <a:off x="2743200" y="3276600"/>
              <a:ext cx="2133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3734594" y="3275806"/>
              <a:ext cx="2133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0800000" flipV="1">
              <a:off x="2819400" y="3657600"/>
              <a:ext cx="30480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flipV="1">
              <a:off x="2895600" y="2894805"/>
              <a:ext cx="30480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500" b="1" dirty="0" smtClean="0"/>
              <a:t>Example’s of Logical Operation</a:t>
            </a:r>
            <a:endParaRPr lang="en-US" sz="3500" b="1" dirty="0"/>
          </a:p>
        </p:txBody>
      </p:sp>
      <p:pic>
        <p:nvPicPr>
          <p:cNvPr id="1026" name="Picture 2"/>
          <p:cNvPicPr>
            <a:picLocks noChangeAspect="1" noChangeArrowheads="1"/>
          </p:cNvPicPr>
          <p:nvPr/>
        </p:nvPicPr>
        <p:blipFill>
          <a:blip r:embed="rId2"/>
          <a:srcRect/>
          <a:stretch>
            <a:fillRect/>
          </a:stretch>
        </p:blipFill>
        <p:spPr bwMode="auto">
          <a:xfrm>
            <a:off x="76201" y="1939972"/>
            <a:ext cx="3886200" cy="2479628"/>
          </a:xfrm>
          <a:prstGeom prst="rect">
            <a:avLst/>
          </a:prstGeom>
          <a:noFill/>
          <a:ln w="9525">
            <a:noFill/>
            <a:miter lim="800000"/>
            <a:headEnd/>
            <a:tailEnd/>
          </a:ln>
          <a:effectLst/>
        </p:spPr>
      </p:pic>
      <p:sp>
        <p:nvSpPr>
          <p:cNvPr id="6" name="TextBox 5"/>
          <p:cNvSpPr txBox="1"/>
          <p:nvPr/>
        </p:nvSpPr>
        <p:spPr>
          <a:xfrm>
            <a:off x="1295400" y="4876800"/>
            <a:ext cx="1600200" cy="369332"/>
          </a:xfrm>
          <a:prstGeom prst="rect">
            <a:avLst/>
          </a:prstGeom>
          <a:noFill/>
        </p:spPr>
        <p:txBody>
          <a:bodyPr wrap="square" rtlCol="0">
            <a:spAutoFit/>
          </a:bodyPr>
          <a:lstStyle/>
          <a:p>
            <a:r>
              <a:rPr lang="en-US" b="1" dirty="0" smtClean="0"/>
              <a:t>Image ‘A’</a:t>
            </a:r>
            <a:endParaRPr lang="en-US" b="1" dirty="0"/>
          </a:p>
        </p:txBody>
      </p:sp>
      <p:sp>
        <p:nvSpPr>
          <p:cNvPr id="10" name="Right Arrow 9"/>
          <p:cNvSpPr/>
          <p:nvPr/>
        </p:nvSpPr>
        <p:spPr>
          <a:xfrm>
            <a:off x="4114800" y="2754868"/>
            <a:ext cx="914400" cy="381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5156768" y="1981200"/>
            <a:ext cx="3917844" cy="2514600"/>
          </a:xfrm>
          <a:prstGeom prst="rect">
            <a:avLst/>
          </a:prstGeom>
          <a:noFill/>
          <a:ln w="9525">
            <a:noFill/>
            <a:miter lim="800000"/>
            <a:headEnd/>
            <a:tailEnd/>
          </a:ln>
          <a:effectLst/>
        </p:spPr>
      </p:pic>
      <p:sp>
        <p:nvSpPr>
          <p:cNvPr id="12" name="TextBox 11"/>
          <p:cNvSpPr txBox="1"/>
          <p:nvPr/>
        </p:nvSpPr>
        <p:spPr>
          <a:xfrm>
            <a:off x="4038600" y="3288268"/>
            <a:ext cx="1143000" cy="369332"/>
          </a:xfrm>
          <a:prstGeom prst="rect">
            <a:avLst/>
          </a:prstGeom>
          <a:noFill/>
        </p:spPr>
        <p:txBody>
          <a:bodyPr wrap="square" rtlCol="0">
            <a:spAutoFit/>
          </a:bodyPr>
          <a:lstStyle/>
          <a:p>
            <a:r>
              <a:rPr lang="en-US" b="1" dirty="0" smtClean="0"/>
              <a:t>NOT (A)</a:t>
            </a:r>
            <a:endParaRPr 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smtClean="0"/>
              <a:t>Example’s of Logical Operation(Contd..)</a:t>
            </a:r>
            <a:endParaRPr lang="en-US" sz="3500" dirty="0"/>
          </a:p>
        </p:txBody>
      </p:sp>
      <p:pic>
        <p:nvPicPr>
          <p:cNvPr id="2050" name="Picture 2"/>
          <p:cNvPicPr>
            <a:picLocks noChangeAspect="1" noChangeArrowheads="1"/>
          </p:cNvPicPr>
          <p:nvPr/>
        </p:nvPicPr>
        <p:blipFill>
          <a:blip r:embed="rId2"/>
          <a:srcRect/>
          <a:stretch>
            <a:fillRect/>
          </a:stretch>
        </p:blipFill>
        <p:spPr bwMode="auto">
          <a:xfrm>
            <a:off x="533400" y="1371600"/>
            <a:ext cx="3607387" cy="2286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33400" y="4038600"/>
            <a:ext cx="3590365" cy="2286000"/>
          </a:xfrm>
          <a:prstGeom prst="rect">
            <a:avLst/>
          </a:prstGeom>
          <a:noFill/>
          <a:ln w="9525">
            <a:noFill/>
            <a:miter lim="800000"/>
            <a:headEnd/>
            <a:tailEnd/>
          </a:ln>
          <a:effectLst/>
        </p:spPr>
      </p:pic>
      <p:sp>
        <p:nvSpPr>
          <p:cNvPr id="7" name="Right Arrow 6"/>
          <p:cNvSpPr/>
          <p:nvPr/>
        </p:nvSpPr>
        <p:spPr>
          <a:xfrm>
            <a:off x="4191000" y="3048000"/>
            <a:ext cx="1295400" cy="1676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p:cNvPicPr>
            <a:picLocks noChangeAspect="1" noChangeArrowheads="1"/>
          </p:cNvPicPr>
          <p:nvPr/>
        </p:nvPicPr>
        <p:blipFill>
          <a:blip r:embed="rId4"/>
          <a:srcRect/>
          <a:stretch>
            <a:fillRect/>
          </a:stretch>
        </p:blipFill>
        <p:spPr bwMode="auto">
          <a:xfrm>
            <a:off x="5562600" y="2743200"/>
            <a:ext cx="3560379" cy="2286000"/>
          </a:xfrm>
          <a:prstGeom prst="rect">
            <a:avLst/>
          </a:prstGeom>
          <a:noFill/>
          <a:ln w="9525">
            <a:noFill/>
            <a:miter lim="800000"/>
            <a:headEnd/>
            <a:tailEnd/>
          </a:ln>
          <a:effectLst/>
        </p:spPr>
      </p:pic>
      <p:sp>
        <p:nvSpPr>
          <p:cNvPr id="9" name="TextBox 8"/>
          <p:cNvSpPr txBox="1"/>
          <p:nvPr/>
        </p:nvSpPr>
        <p:spPr>
          <a:xfrm>
            <a:off x="1524000" y="3657600"/>
            <a:ext cx="1600200" cy="369332"/>
          </a:xfrm>
          <a:prstGeom prst="rect">
            <a:avLst/>
          </a:prstGeom>
          <a:noFill/>
        </p:spPr>
        <p:txBody>
          <a:bodyPr wrap="square" rtlCol="0">
            <a:spAutoFit/>
          </a:bodyPr>
          <a:lstStyle/>
          <a:p>
            <a:r>
              <a:rPr lang="en-US" b="1" dirty="0" smtClean="0"/>
              <a:t>Image ‘A’</a:t>
            </a:r>
            <a:endParaRPr lang="en-US" b="1" dirty="0"/>
          </a:p>
        </p:txBody>
      </p:sp>
      <p:sp>
        <p:nvSpPr>
          <p:cNvPr id="10" name="TextBox 9"/>
          <p:cNvSpPr txBox="1"/>
          <p:nvPr/>
        </p:nvSpPr>
        <p:spPr>
          <a:xfrm>
            <a:off x="4343400" y="4800600"/>
            <a:ext cx="1143000" cy="369332"/>
          </a:xfrm>
          <a:prstGeom prst="rect">
            <a:avLst/>
          </a:prstGeom>
          <a:noFill/>
        </p:spPr>
        <p:txBody>
          <a:bodyPr wrap="square" rtlCol="0">
            <a:spAutoFit/>
          </a:bodyPr>
          <a:lstStyle/>
          <a:p>
            <a:r>
              <a:rPr lang="en-US" b="1" dirty="0" smtClean="0"/>
              <a:t>A (AND) B</a:t>
            </a:r>
            <a:endParaRPr lang="en-US" b="1" dirty="0"/>
          </a:p>
        </p:txBody>
      </p:sp>
      <p:sp>
        <p:nvSpPr>
          <p:cNvPr id="11" name="TextBox 10"/>
          <p:cNvSpPr txBox="1"/>
          <p:nvPr/>
        </p:nvSpPr>
        <p:spPr>
          <a:xfrm>
            <a:off x="1600200" y="6400800"/>
            <a:ext cx="1600200" cy="369332"/>
          </a:xfrm>
          <a:prstGeom prst="rect">
            <a:avLst/>
          </a:prstGeom>
          <a:noFill/>
        </p:spPr>
        <p:txBody>
          <a:bodyPr wrap="square" rtlCol="0">
            <a:spAutoFit/>
          </a:bodyPr>
          <a:lstStyle/>
          <a:p>
            <a:r>
              <a:rPr lang="en-US" b="1" dirty="0" smtClean="0"/>
              <a:t>Image ‘B’</a:t>
            </a:r>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685800" y="304800"/>
            <a:ext cx="7696200" cy="946150"/>
          </a:xfrm>
          <a:prstGeom prst="rect">
            <a:avLst/>
          </a:prstGeom>
          <a:noFill/>
          <a:ln w="9525">
            <a:noFill/>
            <a:miter lim="800000"/>
            <a:headEnd/>
            <a:tailEnd/>
          </a:ln>
        </p:spPr>
        <p:txBody>
          <a:bodyPr>
            <a:spAutoFit/>
          </a:bodyPr>
          <a:lstStyle/>
          <a:p>
            <a:pPr algn="ctr">
              <a:spcBef>
                <a:spcPct val="50000"/>
              </a:spcBef>
            </a:pPr>
            <a:r>
              <a:rPr lang="en-US" sz="2800"/>
              <a:t>Enhancement using Arithmetic and     Logical Operations</a:t>
            </a:r>
          </a:p>
        </p:txBody>
      </p:sp>
      <p:sp>
        <p:nvSpPr>
          <p:cNvPr id="93187" name="Rectangle 3"/>
          <p:cNvSpPr>
            <a:spLocks noGrp="1" noChangeArrowheads="1"/>
          </p:cNvSpPr>
          <p:nvPr>
            <p:ph type="body" idx="1"/>
          </p:nvPr>
        </p:nvSpPr>
        <p:spPr>
          <a:xfrm>
            <a:off x="457200" y="1371600"/>
            <a:ext cx="8382000" cy="5181600"/>
          </a:xfrm>
        </p:spPr>
        <p:txBody>
          <a:bodyPr/>
          <a:lstStyle/>
          <a:p>
            <a:pPr algn="just" eaLnBrk="1" hangingPunct="1">
              <a:lnSpc>
                <a:spcPct val="80000"/>
              </a:lnSpc>
            </a:pPr>
            <a:endParaRPr lang="en-US" sz="2400" smtClean="0"/>
          </a:p>
          <a:p>
            <a:pPr algn="just" eaLnBrk="1" hangingPunct="1">
              <a:lnSpc>
                <a:spcPct val="80000"/>
              </a:lnSpc>
            </a:pPr>
            <a:r>
              <a:rPr lang="en-US" sz="2400" smtClean="0"/>
              <a:t>For example, performing NOT operation on a gray  scale images produces complementary series of binary pattern.</a:t>
            </a:r>
          </a:p>
          <a:p>
            <a:pPr algn="just" eaLnBrk="1" hangingPunct="1">
              <a:lnSpc>
                <a:spcPct val="80000"/>
              </a:lnSpc>
              <a:buFontTx/>
              <a:buNone/>
            </a:pPr>
            <a:r>
              <a:rPr lang="en-US" sz="2400" smtClean="0"/>
              <a:t>   </a:t>
            </a:r>
          </a:p>
          <a:p>
            <a:pPr algn="just" eaLnBrk="1" hangingPunct="1">
              <a:lnSpc>
                <a:spcPct val="80000"/>
              </a:lnSpc>
            </a:pPr>
            <a:r>
              <a:rPr lang="en-US" sz="2400" smtClean="0"/>
              <a:t>NOT logic operator performs the same function as the Negative transformation.</a:t>
            </a:r>
          </a:p>
          <a:p>
            <a:pPr algn="just" eaLnBrk="1" hangingPunct="1">
              <a:lnSpc>
                <a:spcPct val="80000"/>
              </a:lnSpc>
            </a:pPr>
            <a:endParaRPr lang="en-US" sz="2400" smtClean="0"/>
          </a:p>
          <a:p>
            <a:pPr algn="just" eaLnBrk="1" hangingPunct="1">
              <a:lnSpc>
                <a:spcPct val="80000"/>
              </a:lnSpc>
            </a:pPr>
            <a:r>
              <a:rPr lang="en-US" sz="2400" b="1" smtClean="0"/>
              <a:t>AND/NAND</a:t>
            </a:r>
            <a:r>
              <a:rPr lang="en-US" sz="2400" smtClean="0"/>
              <a:t> and </a:t>
            </a:r>
            <a:r>
              <a:rPr lang="en-US" sz="2400" b="1" smtClean="0"/>
              <a:t>OR/NOR</a:t>
            </a:r>
            <a:r>
              <a:rPr lang="en-US" sz="2400" smtClean="0"/>
              <a:t> operators are used for masking, i.e. for selecting sub=images in an image as shown in the next slide. </a:t>
            </a:r>
          </a:p>
          <a:p>
            <a:pPr algn="just" eaLnBrk="1" hangingPunct="1">
              <a:lnSpc>
                <a:spcPct val="80000"/>
              </a:lnSpc>
            </a:pPr>
            <a:endParaRPr lang="en-US" sz="2400" smtClean="0"/>
          </a:p>
          <a:p>
            <a:pPr algn="just" eaLnBrk="1" hangingPunct="1">
              <a:lnSpc>
                <a:spcPct val="80000"/>
              </a:lnSpc>
            </a:pPr>
            <a:r>
              <a:rPr lang="en-US" sz="2400" smtClean="0"/>
              <a:t>In terms of enhancement masking is used to isolate an area for processing/ highlighting.</a:t>
            </a:r>
          </a:p>
          <a:p>
            <a:pPr algn="just" eaLnBrk="1" hangingPunct="1">
              <a:lnSpc>
                <a:spcPct val="80000"/>
              </a:lnSpc>
            </a:pPr>
            <a:endParaRPr lang="en-US" sz="2400" smtClean="0"/>
          </a:p>
          <a:p>
            <a:pPr eaLnBrk="1" hangingPunct="1">
              <a:lnSpc>
                <a:spcPct val="80000"/>
              </a:lnSpc>
            </a:pPr>
            <a:endParaRPr lang="en-US" sz="24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scr3">
            <a:hlinkClick r:id="rId2" action="ppaction://hlinkfile"/>
          </p:cNvPr>
          <p:cNvPicPr>
            <a:picLocks noChangeAspect="1" noChangeArrowheads="1"/>
          </p:cNvPicPr>
          <p:nvPr/>
        </p:nvPicPr>
        <p:blipFill>
          <a:blip r:embed="rId3"/>
          <a:srcRect/>
          <a:stretch>
            <a:fillRect/>
          </a:stretch>
        </p:blipFill>
        <p:spPr bwMode="auto">
          <a:xfrm>
            <a:off x="431800" y="1593850"/>
            <a:ext cx="1828800" cy="1828800"/>
          </a:xfrm>
          <a:prstGeom prst="rect">
            <a:avLst/>
          </a:prstGeom>
          <a:noFill/>
          <a:ln w="9525">
            <a:noFill/>
            <a:miter lim="800000"/>
            <a:headEnd/>
            <a:tailEnd/>
          </a:ln>
        </p:spPr>
      </p:pic>
      <p:sp>
        <p:nvSpPr>
          <p:cNvPr id="94211" name="Text Box 3"/>
          <p:cNvSpPr txBox="1">
            <a:spLocks noChangeArrowheads="1"/>
          </p:cNvSpPr>
          <p:nvPr/>
        </p:nvSpPr>
        <p:spPr bwMode="auto">
          <a:xfrm>
            <a:off x="2641600" y="2279650"/>
            <a:ext cx="762000" cy="376238"/>
          </a:xfrm>
          <a:prstGeom prst="rect">
            <a:avLst/>
          </a:prstGeom>
          <a:noFill/>
          <a:ln w="9525">
            <a:solidFill>
              <a:schemeClr val="tx1"/>
            </a:solidFill>
            <a:miter lim="800000"/>
            <a:headEnd/>
            <a:tailEnd/>
          </a:ln>
        </p:spPr>
        <p:txBody>
          <a:bodyPr>
            <a:spAutoFit/>
          </a:bodyPr>
          <a:lstStyle/>
          <a:p>
            <a:pPr>
              <a:spcBef>
                <a:spcPct val="50000"/>
              </a:spcBef>
            </a:pPr>
            <a:r>
              <a:rPr lang="en-US"/>
              <a:t>AND</a:t>
            </a:r>
          </a:p>
        </p:txBody>
      </p:sp>
      <p:sp>
        <p:nvSpPr>
          <p:cNvPr id="94212" name="Text Box 4"/>
          <p:cNvSpPr txBox="1">
            <a:spLocks noChangeArrowheads="1"/>
          </p:cNvSpPr>
          <p:nvPr/>
        </p:nvSpPr>
        <p:spPr bwMode="auto">
          <a:xfrm>
            <a:off x="1066800" y="4114800"/>
            <a:ext cx="1981200" cy="366713"/>
          </a:xfrm>
          <a:prstGeom prst="rect">
            <a:avLst/>
          </a:prstGeom>
          <a:noFill/>
          <a:ln w="9525">
            <a:noFill/>
            <a:miter lim="800000"/>
            <a:headEnd/>
            <a:tailEnd/>
          </a:ln>
        </p:spPr>
        <p:txBody>
          <a:bodyPr>
            <a:spAutoFit/>
          </a:bodyPr>
          <a:lstStyle/>
          <a:p>
            <a:pPr>
              <a:spcBef>
                <a:spcPct val="50000"/>
              </a:spcBef>
            </a:pPr>
            <a:endParaRPr lang="en-US" b="0"/>
          </a:p>
        </p:txBody>
      </p:sp>
      <p:pic>
        <p:nvPicPr>
          <p:cNvPr id="94213" name="Picture 5" descr="scr4">
            <a:hlinkClick r:id="rId2" action="ppaction://hlinkfile"/>
          </p:cNvPr>
          <p:cNvPicPr>
            <a:picLocks noChangeAspect="1" noChangeArrowheads="1"/>
          </p:cNvPicPr>
          <p:nvPr/>
        </p:nvPicPr>
        <p:blipFill>
          <a:blip r:embed="rId4"/>
          <a:srcRect/>
          <a:stretch>
            <a:fillRect/>
          </a:stretch>
        </p:blipFill>
        <p:spPr bwMode="auto">
          <a:xfrm>
            <a:off x="3632200" y="1593850"/>
            <a:ext cx="1828800" cy="1828800"/>
          </a:xfrm>
          <a:prstGeom prst="rect">
            <a:avLst/>
          </a:prstGeom>
          <a:noFill/>
          <a:ln w="9525">
            <a:noFill/>
            <a:miter lim="800000"/>
            <a:headEnd/>
            <a:tailEnd/>
          </a:ln>
        </p:spPr>
      </p:pic>
      <p:pic>
        <p:nvPicPr>
          <p:cNvPr id="94214" name="Picture 6" descr="scr3and1">
            <a:hlinkClick r:id="rId5" action="ppaction://hlinkfile"/>
          </p:cNvPr>
          <p:cNvPicPr>
            <a:picLocks noChangeAspect="1" noChangeArrowheads="1"/>
          </p:cNvPicPr>
          <p:nvPr/>
        </p:nvPicPr>
        <p:blipFill>
          <a:blip r:embed="rId6"/>
          <a:srcRect/>
          <a:stretch>
            <a:fillRect/>
          </a:stretch>
        </p:blipFill>
        <p:spPr bwMode="auto">
          <a:xfrm>
            <a:off x="6451600" y="1517650"/>
            <a:ext cx="1828800" cy="1828800"/>
          </a:xfrm>
          <a:prstGeom prst="rect">
            <a:avLst/>
          </a:prstGeom>
          <a:noFill/>
          <a:ln w="9525">
            <a:noFill/>
            <a:miter lim="800000"/>
            <a:headEnd/>
            <a:tailEnd/>
          </a:ln>
        </p:spPr>
      </p:pic>
      <p:sp>
        <p:nvSpPr>
          <p:cNvPr id="94215" name="Text Box 7"/>
          <p:cNvSpPr txBox="1">
            <a:spLocks noChangeArrowheads="1"/>
          </p:cNvSpPr>
          <p:nvPr/>
        </p:nvSpPr>
        <p:spPr bwMode="auto">
          <a:xfrm>
            <a:off x="5613400" y="2203450"/>
            <a:ext cx="533400" cy="366713"/>
          </a:xfrm>
          <a:prstGeom prst="rect">
            <a:avLst/>
          </a:prstGeom>
          <a:noFill/>
          <a:ln w="9525">
            <a:noFill/>
            <a:miter lim="800000"/>
            <a:headEnd/>
            <a:tailEnd/>
          </a:ln>
        </p:spPr>
        <p:txBody>
          <a:bodyPr>
            <a:spAutoFit/>
          </a:bodyPr>
          <a:lstStyle/>
          <a:p>
            <a:pPr>
              <a:spcBef>
                <a:spcPct val="50000"/>
              </a:spcBef>
            </a:pPr>
            <a:r>
              <a:rPr lang="en-US"/>
              <a:t>=</a:t>
            </a:r>
          </a:p>
        </p:txBody>
      </p:sp>
      <p:sp>
        <p:nvSpPr>
          <p:cNvPr id="94216" name="Text Box 8"/>
          <p:cNvSpPr txBox="1">
            <a:spLocks noChangeArrowheads="1"/>
          </p:cNvSpPr>
          <p:nvPr/>
        </p:nvSpPr>
        <p:spPr bwMode="auto">
          <a:xfrm>
            <a:off x="304800" y="3886200"/>
            <a:ext cx="8458200" cy="1552575"/>
          </a:xfrm>
          <a:prstGeom prst="rect">
            <a:avLst/>
          </a:prstGeom>
          <a:noFill/>
          <a:ln w="9525">
            <a:noFill/>
            <a:miter lim="800000"/>
            <a:headEnd/>
            <a:tailEnd/>
          </a:ln>
        </p:spPr>
        <p:txBody>
          <a:bodyPr>
            <a:spAutoFit/>
          </a:bodyPr>
          <a:lstStyle/>
          <a:p>
            <a:pPr algn="just">
              <a:spcBef>
                <a:spcPct val="50000"/>
              </a:spcBef>
            </a:pPr>
            <a:r>
              <a:rPr lang="en-US" sz="2400" b="0"/>
              <a:t>Although we wanted the moved object to disappear from the resulting image, it appears twice, at its old and at its new position. The reason is that the object has rather low pixel values whereas the background has a high values.</a:t>
            </a:r>
            <a:r>
              <a:rPr lang="en-US" sz="1600" b="0"/>
              <a:t> </a:t>
            </a:r>
          </a:p>
        </p:txBody>
      </p:sp>
      <p:sp>
        <p:nvSpPr>
          <p:cNvPr id="94217" name="Text Box 9"/>
          <p:cNvSpPr txBox="1">
            <a:spLocks noChangeArrowheads="1"/>
          </p:cNvSpPr>
          <p:nvPr/>
        </p:nvSpPr>
        <p:spPr bwMode="auto">
          <a:xfrm>
            <a:off x="1219200" y="228600"/>
            <a:ext cx="6858000" cy="579438"/>
          </a:xfrm>
          <a:prstGeom prst="rect">
            <a:avLst/>
          </a:prstGeom>
          <a:noFill/>
          <a:ln w="9525">
            <a:noFill/>
            <a:miter lim="800000"/>
            <a:headEnd/>
            <a:tailEnd/>
          </a:ln>
        </p:spPr>
        <p:txBody>
          <a:bodyPr>
            <a:spAutoFit/>
          </a:bodyPr>
          <a:lstStyle/>
          <a:p>
            <a:pPr algn="ctr">
              <a:spcBef>
                <a:spcPct val="50000"/>
              </a:spcBef>
            </a:pPr>
            <a:r>
              <a:rPr lang="en-US" sz="3200"/>
              <a:t>AND </a:t>
            </a:r>
            <a:r>
              <a:rPr lang="en-US" sz="3200" b="0"/>
              <a:t>OPERATION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1066800" y="4114800"/>
            <a:ext cx="1981200" cy="366713"/>
          </a:xfrm>
          <a:prstGeom prst="rect">
            <a:avLst/>
          </a:prstGeom>
          <a:noFill/>
          <a:ln w="9525">
            <a:noFill/>
            <a:miter lim="800000"/>
            <a:headEnd/>
            <a:tailEnd/>
          </a:ln>
        </p:spPr>
        <p:txBody>
          <a:bodyPr>
            <a:spAutoFit/>
          </a:bodyPr>
          <a:lstStyle/>
          <a:p>
            <a:pPr>
              <a:spcBef>
                <a:spcPct val="50000"/>
              </a:spcBef>
            </a:pPr>
            <a:endParaRPr lang="en-US" b="0"/>
          </a:p>
        </p:txBody>
      </p:sp>
      <p:sp>
        <p:nvSpPr>
          <p:cNvPr id="95235" name="Text Box 3"/>
          <p:cNvSpPr txBox="1">
            <a:spLocks noChangeArrowheads="1"/>
          </p:cNvSpPr>
          <p:nvPr/>
        </p:nvSpPr>
        <p:spPr bwMode="auto">
          <a:xfrm>
            <a:off x="304800" y="4191000"/>
            <a:ext cx="8458200" cy="2879725"/>
          </a:xfrm>
          <a:prstGeom prst="rect">
            <a:avLst/>
          </a:prstGeom>
          <a:noFill/>
          <a:ln w="9525">
            <a:noFill/>
            <a:miter lim="800000"/>
            <a:headEnd/>
            <a:tailEnd/>
          </a:ln>
        </p:spPr>
        <p:txBody>
          <a:bodyPr>
            <a:spAutoFit/>
          </a:bodyPr>
          <a:lstStyle/>
          <a:p>
            <a:pPr algn="just">
              <a:spcBef>
                <a:spcPct val="50000"/>
              </a:spcBef>
            </a:pPr>
            <a:r>
              <a:rPr lang="en-US" sz="2400"/>
              <a:t>Solution to problem</a:t>
            </a:r>
            <a:r>
              <a:rPr lang="en-US" sz="2400" b="0"/>
              <a:t>:</a:t>
            </a:r>
          </a:p>
          <a:p>
            <a:pPr algn="just">
              <a:spcBef>
                <a:spcPct val="50000"/>
              </a:spcBef>
            </a:pPr>
            <a:r>
              <a:rPr lang="en-US" sz="2400" b="0"/>
              <a:t>To obtain the desired result we have to invert the images before ANDing them, as it was done in the above figure. Only the object which has the same position in both images is highlighted.</a:t>
            </a:r>
            <a:r>
              <a:rPr lang="en-US" b="0"/>
              <a:t> </a:t>
            </a:r>
          </a:p>
          <a:p>
            <a:pPr algn="just">
              <a:spcBef>
                <a:spcPct val="50000"/>
              </a:spcBef>
            </a:pPr>
            <a:endParaRPr lang="en-US" b="0"/>
          </a:p>
          <a:p>
            <a:pPr algn="just">
              <a:spcBef>
                <a:spcPct val="50000"/>
              </a:spcBef>
            </a:pPr>
            <a:endParaRPr lang="en-US" sz="1600" b="0"/>
          </a:p>
        </p:txBody>
      </p:sp>
      <p:sp>
        <p:nvSpPr>
          <p:cNvPr id="95236" name="Text Box 4"/>
          <p:cNvSpPr txBox="1">
            <a:spLocks noChangeArrowheads="1"/>
          </p:cNvSpPr>
          <p:nvPr/>
        </p:nvSpPr>
        <p:spPr bwMode="auto">
          <a:xfrm>
            <a:off x="1219200" y="228600"/>
            <a:ext cx="6858000" cy="579438"/>
          </a:xfrm>
          <a:prstGeom prst="rect">
            <a:avLst/>
          </a:prstGeom>
          <a:noFill/>
          <a:ln w="9525">
            <a:noFill/>
            <a:miter lim="800000"/>
            <a:headEnd/>
            <a:tailEnd/>
          </a:ln>
        </p:spPr>
        <p:txBody>
          <a:bodyPr>
            <a:spAutoFit/>
          </a:bodyPr>
          <a:lstStyle/>
          <a:p>
            <a:pPr algn="ctr">
              <a:spcBef>
                <a:spcPct val="50000"/>
              </a:spcBef>
            </a:pPr>
            <a:r>
              <a:rPr lang="en-US" sz="3200"/>
              <a:t>AND </a:t>
            </a:r>
            <a:r>
              <a:rPr lang="en-US" sz="3200" b="0"/>
              <a:t>OPERATION</a:t>
            </a:r>
          </a:p>
        </p:txBody>
      </p:sp>
      <p:pic>
        <p:nvPicPr>
          <p:cNvPr id="95237" name="Picture 5" descr="scr3and2">
            <a:hlinkClick r:id="rId2" action="ppaction://hlinkfile"/>
          </p:cNvPr>
          <p:cNvPicPr>
            <a:picLocks noChangeAspect="1" noChangeArrowheads="1"/>
          </p:cNvPicPr>
          <p:nvPr/>
        </p:nvPicPr>
        <p:blipFill>
          <a:blip r:embed="rId3"/>
          <a:srcRect/>
          <a:stretch>
            <a:fillRect/>
          </a:stretch>
        </p:blipFill>
        <p:spPr bwMode="auto">
          <a:xfrm>
            <a:off x="3124200" y="1143000"/>
            <a:ext cx="25908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066800" y="4114800"/>
            <a:ext cx="1981200" cy="366713"/>
          </a:xfrm>
          <a:prstGeom prst="rect">
            <a:avLst/>
          </a:prstGeom>
          <a:noFill/>
          <a:ln w="9525">
            <a:noFill/>
            <a:miter lim="800000"/>
            <a:headEnd/>
            <a:tailEnd/>
          </a:ln>
        </p:spPr>
        <p:txBody>
          <a:bodyPr>
            <a:spAutoFit/>
          </a:bodyPr>
          <a:lstStyle/>
          <a:p>
            <a:pPr>
              <a:spcBef>
                <a:spcPct val="50000"/>
              </a:spcBef>
            </a:pPr>
            <a:endParaRPr lang="en-US" b="0"/>
          </a:p>
        </p:txBody>
      </p:sp>
      <p:sp>
        <p:nvSpPr>
          <p:cNvPr id="96259" name="Text Box 3"/>
          <p:cNvSpPr txBox="1">
            <a:spLocks noChangeArrowheads="1"/>
          </p:cNvSpPr>
          <p:nvPr/>
        </p:nvSpPr>
        <p:spPr bwMode="auto">
          <a:xfrm>
            <a:off x="304800" y="4191000"/>
            <a:ext cx="8458200" cy="2649538"/>
          </a:xfrm>
          <a:prstGeom prst="rect">
            <a:avLst/>
          </a:prstGeom>
          <a:noFill/>
          <a:ln w="9525">
            <a:noFill/>
            <a:miter lim="800000"/>
            <a:headEnd/>
            <a:tailEnd/>
          </a:ln>
        </p:spPr>
        <p:txBody>
          <a:bodyPr>
            <a:spAutoFit/>
          </a:bodyPr>
          <a:lstStyle/>
          <a:p>
            <a:pPr algn="just">
              <a:spcBef>
                <a:spcPct val="50000"/>
              </a:spcBef>
            </a:pPr>
            <a:r>
              <a:rPr lang="en-US" sz="2400"/>
              <a:t>Solution to problem</a:t>
            </a:r>
            <a:r>
              <a:rPr lang="en-US" sz="2400" b="0"/>
              <a:t>:</a:t>
            </a:r>
          </a:p>
          <a:p>
            <a:pPr algn="just">
              <a:spcBef>
                <a:spcPct val="50000"/>
              </a:spcBef>
            </a:pPr>
            <a:r>
              <a:rPr lang="en-US" sz="2400" b="0"/>
              <a:t>To avoid these problems, it is best to produce a binarized image from the input grayscale images using </a:t>
            </a:r>
            <a:r>
              <a:rPr lang="en-US" sz="2400" b="0">
                <a:hlinkClick r:id="rId2"/>
              </a:rPr>
              <a:t>thresholding</a:t>
            </a:r>
            <a:r>
              <a:rPr lang="en-US" sz="2400" b="0"/>
              <a:t>, and then apply AND operation.</a:t>
            </a:r>
          </a:p>
          <a:p>
            <a:pPr algn="just">
              <a:spcBef>
                <a:spcPct val="50000"/>
              </a:spcBef>
            </a:pPr>
            <a:endParaRPr lang="en-US" sz="2400" b="0"/>
          </a:p>
          <a:p>
            <a:pPr algn="just">
              <a:spcBef>
                <a:spcPct val="50000"/>
              </a:spcBef>
            </a:pPr>
            <a:endParaRPr lang="en-US" sz="1600" b="0"/>
          </a:p>
        </p:txBody>
      </p:sp>
      <p:sp>
        <p:nvSpPr>
          <p:cNvPr id="96260" name="Text Box 4"/>
          <p:cNvSpPr txBox="1">
            <a:spLocks noChangeArrowheads="1"/>
          </p:cNvSpPr>
          <p:nvPr/>
        </p:nvSpPr>
        <p:spPr bwMode="auto">
          <a:xfrm>
            <a:off x="1219200" y="228600"/>
            <a:ext cx="6858000" cy="579438"/>
          </a:xfrm>
          <a:prstGeom prst="rect">
            <a:avLst/>
          </a:prstGeom>
          <a:noFill/>
          <a:ln w="9525">
            <a:noFill/>
            <a:miter lim="800000"/>
            <a:headEnd/>
            <a:tailEnd/>
          </a:ln>
        </p:spPr>
        <p:txBody>
          <a:bodyPr>
            <a:spAutoFit/>
          </a:bodyPr>
          <a:lstStyle/>
          <a:p>
            <a:pPr algn="ctr">
              <a:spcBef>
                <a:spcPct val="50000"/>
              </a:spcBef>
            </a:pPr>
            <a:r>
              <a:rPr lang="en-US" sz="3200"/>
              <a:t>AND </a:t>
            </a:r>
            <a:r>
              <a:rPr lang="en-US" sz="3200" b="0"/>
              <a:t>OPERATION</a:t>
            </a:r>
          </a:p>
        </p:txBody>
      </p:sp>
      <p:pic>
        <p:nvPicPr>
          <p:cNvPr id="96261" name="Picture 5" descr="scr3thr1">
            <a:hlinkClick r:id="rId3" action="ppaction://hlinkfile"/>
          </p:cNvPr>
          <p:cNvPicPr>
            <a:picLocks noChangeAspect="1" noChangeArrowheads="1"/>
          </p:cNvPicPr>
          <p:nvPr/>
        </p:nvPicPr>
        <p:blipFill>
          <a:blip r:embed="rId4"/>
          <a:srcRect/>
          <a:stretch>
            <a:fillRect/>
          </a:stretch>
        </p:blipFill>
        <p:spPr bwMode="auto">
          <a:xfrm>
            <a:off x="174625" y="1905000"/>
            <a:ext cx="1676400" cy="1676400"/>
          </a:xfrm>
          <a:prstGeom prst="rect">
            <a:avLst/>
          </a:prstGeom>
          <a:noFill/>
          <a:ln w="9525">
            <a:solidFill>
              <a:schemeClr val="tx1"/>
            </a:solidFill>
            <a:miter lim="800000"/>
            <a:headEnd/>
            <a:tailEnd/>
          </a:ln>
        </p:spPr>
      </p:pic>
      <p:pic>
        <p:nvPicPr>
          <p:cNvPr id="96262" name="Picture 6" descr="scr4thr1">
            <a:hlinkClick r:id="rId3" action="ppaction://hlinkfile"/>
          </p:cNvPr>
          <p:cNvPicPr>
            <a:picLocks noChangeAspect="1" noChangeArrowheads="1"/>
          </p:cNvPicPr>
          <p:nvPr/>
        </p:nvPicPr>
        <p:blipFill>
          <a:blip r:embed="rId5"/>
          <a:srcRect/>
          <a:stretch>
            <a:fillRect/>
          </a:stretch>
        </p:blipFill>
        <p:spPr bwMode="auto">
          <a:xfrm>
            <a:off x="2438400" y="1905000"/>
            <a:ext cx="1676400" cy="1676400"/>
          </a:xfrm>
          <a:prstGeom prst="rect">
            <a:avLst/>
          </a:prstGeom>
          <a:noFill/>
          <a:ln w="9525">
            <a:solidFill>
              <a:schemeClr val="tx1"/>
            </a:solidFill>
            <a:miter lim="800000"/>
            <a:headEnd/>
            <a:tailEnd/>
          </a:ln>
        </p:spPr>
      </p:pic>
      <p:sp>
        <p:nvSpPr>
          <p:cNvPr id="96263" name="Text Box 7"/>
          <p:cNvSpPr txBox="1">
            <a:spLocks noChangeArrowheads="1"/>
          </p:cNvSpPr>
          <p:nvPr/>
        </p:nvSpPr>
        <p:spPr bwMode="auto">
          <a:xfrm>
            <a:off x="1879600" y="2514600"/>
            <a:ext cx="685800" cy="304800"/>
          </a:xfrm>
          <a:prstGeom prst="rect">
            <a:avLst/>
          </a:prstGeom>
          <a:noFill/>
          <a:ln w="9525">
            <a:noFill/>
            <a:miter lim="800000"/>
            <a:headEnd/>
            <a:tailEnd/>
          </a:ln>
        </p:spPr>
        <p:txBody>
          <a:bodyPr>
            <a:spAutoFit/>
          </a:bodyPr>
          <a:lstStyle/>
          <a:p>
            <a:pPr>
              <a:spcBef>
                <a:spcPct val="50000"/>
              </a:spcBef>
            </a:pPr>
            <a:r>
              <a:rPr lang="en-US" sz="1400"/>
              <a:t>AND</a:t>
            </a:r>
          </a:p>
        </p:txBody>
      </p:sp>
      <p:pic>
        <p:nvPicPr>
          <p:cNvPr id="96264" name="Picture 8" descr="scr3and3">
            <a:hlinkClick r:id="rId3" action="ppaction://hlinkfile"/>
          </p:cNvPr>
          <p:cNvPicPr>
            <a:picLocks noChangeAspect="1" noChangeArrowheads="1"/>
          </p:cNvPicPr>
          <p:nvPr/>
        </p:nvPicPr>
        <p:blipFill>
          <a:blip r:embed="rId6"/>
          <a:srcRect/>
          <a:stretch>
            <a:fillRect/>
          </a:stretch>
        </p:blipFill>
        <p:spPr bwMode="auto">
          <a:xfrm>
            <a:off x="7375525" y="1936750"/>
            <a:ext cx="1600200" cy="1600200"/>
          </a:xfrm>
          <a:prstGeom prst="rect">
            <a:avLst/>
          </a:prstGeom>
          <a:noFill/>
          <a:ln w="9525">
            <a:solidFill>
              <a:schemeClr val="tx1"/>
            </a:solidFill>
            <a:miter lim="800000"/>
            <a:headEnd/>
            <a:tailEnd/>
          </a:ln>
        </p:spPr>
      </p:pic>
      <p:sp>
        <p:nvSpPr>
          <p:cNvPr id="96265" name="Text Box 9"/>
          <p:cNvSpPr txBox="1">
            <a:spLocks noChangeArrowheads="1"/>
          </p:cNvSpPr>
          <p:nvPr/>
        </p:nvSpPr>
        <p:spPr bwMode="auto">
          <a:xfrm>
            <a:off x="6397625" y="2362200"/>
            <a:ext cx="1447800" cy="304800"/>
          </a:xfrm>
          <a:prstGeom prst="rect">
            <a:avLst/>
          </a:prstGeom>
          <a:noFill/>
          <a:ln w="9525">
            <a:noFill/>
            <a:miter lim="800000"/>
            <a:headEnd/>
            <a:tailEnd/>
          </a:ln>
        </p:spPr>
        <p:txBody>
          <a:bodyPr>
            <a:spAutoFit/>
          </a:bodyPr>
          <a:lstStyle/>
          <a:p>
            <a:pPr>
              <a:spcBef>
                <a:spcPct val="50000"/>
              </a:spcBef>
            </a:pPr>
            <a:r>
              <a:rPr lang="en-US" sz="1400"/>
              <a:t>Inversion</a:t>
            </a:r>
          </a:p>
        </p:txBody>
      </p:sp>
      <p:pic>
        <p:nvPicPr>
          <p:cNvPr id="96266" name="Picture 10"/>
          <p:cNvPicPr>
            <a:picLocks noChangeAspect="1" noChangeArrowheads="1"/>
          </p:cNvPicPr>
          <p:nvPr/>
        </p:nvPicPr>
        <p:blipFill>
          <a:blip r:embed="rId7"/>
          <a:srcRect/>
          <a:stretch>
            <a:fillRect/>
          </a:stretch>
        </p:blipFill>
        <p:spPr bwMode="auto">
          <a:xfrm>
            <a:off x="4584700" y="1905000"/>
            <a:ext cx="1676400" cy="1676400"/>
          </a:xfrm>
          <a:prstGeom prst="rect">
            <a:avLst/>
          </a:prstGeom>
          <a:noFill/>
          <a:ln w="9525">
            <a:solidFill>
              <a:schemeClr val="tx1"/>
            </a:solidFill>
            <a:miter lim="800000"/>
            <a:headEnd/>
            <a:tailEnd/>
          </a:ln>
        </p:spPr>
      </p:pic>
      <p:sp>
        <p:nvSpPr>
          <p:cNvPr id="96267" name="Text Box 11"/>
          <p:cNvSpPr txBox="1">
            <a:spLocks noChangeArrowheads="1"/>
          </p:cNvSpPr>
          <p:nvPr/>
        </p:nvSpPr>
        <p:spPr bwMode="auto">
          <a:xfrm>
            <a:off x="4191000" y="2438400"/>
            <a:ext cx="381000" cy="366713"/>
          </a:xfrm>
          <a:prstGeom prst="rect">
            <a:avLst/>
          </a:prstGeom>
          <a:noFill/>
          <a:ln w="9525">
            <a:noFill/>
            <a:miter lim="800000"/>
            <a:headEnd/>
            <a:tailEnd/>
          </a:ln>
        </p:spPr>
        <p:txBody>
          <a:bodyPr>
            <a:spAutoFit/>
          </a:bodyPr>
          <a:lstStyle/>
          <a:p>
            <a:pPr>
              <a:spcBef>
                <a:spcPct val="50000"/>
              </a:spcBef>
            </a:pPr>
            <a:r>
              <a:rPr lang="en-US" b="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1714500" y="1752600"/>
            <a:ext cx="1524000" cy="366713"/>
          </a:xfrm>
          <a:prstGeom prst="rect">
            <a:avLst/>
          </a:prstGeom>
          <a:noFill/>
          <a:ln w="9525">
            <a:noFill/>
            <a:miter lim="800000"/>
            <a:headEnd/>
            <a:tailEnd/>
          </a:ln>
        </p:spPr>
        <p:txBody>
          <a:bodyPr>
            <a:spAutoFit/>
          </a:bodyPr>
          <a:lstStyle/>
          <a:p>
            <a:pPr>
              <a:spcBef>
                <a:spcPct val="50000"/>
              </a:spcBef>
            </a:pPr>
            <a:endParaRPr lang="en-US" b="0"/>
          </a:p>
        </p:txBody>
      </p:sp>
      <p:sp>
        <p:nvSpPr>
          <p:cNvPr id="97283" name="Text Box 3"/>
          <p:cNvSpPr txBox="1">
            <a:spLocks noChangeArrowheads="1"/>
          </p:cNvSpPr>
          <p:nvPr/>
        </p:nvSpPr>
        <p:spPr bwMode="auto">
          <a:xfrm>
            <a:off x="1219200" y="228600"/>
            <a:ext cx="6858000" cy="579438"/>
          </a:xfrm>
          <a:prstGeom prst="rect">
            <a:avLst/>
          </a:prstGeom>
          <a:noFill/>
          <a:ln w="9525">
            <a:noFill/>
            <a:miter lim="800000"/>
            <a:headEnd/>
            <a:tailEnd/>
          </a:ln>
        </p:spPr>
        <p:txBody>
          <a:bodyPr>
            <a:spAutoFit/>
          </a:bodyPr>
          <a:lstStyle/>
          <a:p>
            <a:pPr algn="ctr">
              <a:spcBef>
                <a:spcPct val="50000"/>
              </a:spcBef>
            </a:pPr>
            <a:r>
              <a:rPr lang="en-US" sz="3200"/>
              <a:t>AND </a:t>
            </a:r>
            <a:r>
              <a:rPr lang="en-US" sz="3200" b="0"/>
              <a:t>OPERATION</a:t>
            </a:r>
          </a:p>
        </p:txBody>
      </p:sp>
      <p:pic>
        <p:nvPicPr>
          <p:cNvPr id="97284" name="Picture 4" descr="pap1">
            <a:hlinkClick r:id="rId2" action="ppaction://hlinkfile"/>
          </p:cNvPr>
          <p:cNvPicPr>
            <a:picLocks noChangeAspect="1" noChangeArrowheads="1"/>
          </p:cNvPicPr>
          <p:nvPr/>
        </p:nvPicPr>
        <p:blipFill>
          <a:blip r:embed="rId3"/>
          <a:srcRect/>
          <a:stretch>
            <a:fillRect/>
          </a:stretch>
        </p:blipFill>
        <p:spPr bwMode="auto">
          <a:xfrm>
            <a:off x="952500" y="1066800"/>
            <a:ext cx="1333500" cy="1333500"/>
          </a:xfrm>
          <a:prstGeom prst="rect">
            <a:avLst/>
          </a:prstGeom>
          <a:noFill/>
          <a:ln w="9525">
            <a:noFill/>
            <a:miter lim="800000"/>
            <a:headEnd/>
            <a:tailEnd/>
          </a:ln>
        </p:spPr>
      </p:pic>
      <p:pic>
        <p:nvPicPr>
          <p:cNvPr id="97285" name="Picture 5" descr="pap2">
            <a:hlinkClick r:id="rId2" action="ppaction://hlinkfile"/>
          </p:cNvPr>
          <p:cNvPicPr>
            <a:picLocks noChangeAspect="1" noChangeArrowheads="1"/>
          </p:cNvPicPr>
          <p:nvPr/>
        </p:nvPicPr>
        <p:blipFill>
          <a:blip r:embed="rId4"/>
          <a:srcRect/>
          <a:stretch>
            <a:fillRect/>
          </a:stretch>
        </p:blipFill>
        <p:spPr bwMode="auto">
          <a:xfrm>
            <a:off x="3467100" y="1066800"/>
            <a:ext cx="1333500" cy="1333500"/>
          </a:xfrm>
          <a:prstGeom prst="rect">
            <a:avLst/>
          </a:prstGeom>
          <a:noFill/>
          <a:ln w="9525">
            <a:noFill/>
            <a:miter lim="800000"/>
            <a:headEnd/>
            <a:tailEnd/>
          </a:ln>
        </p:spPr>
      </p:pic>
      <p:sp>
        <p:nvSpPr>
          <p:cNvPr id="97286" name="Text Box 6"/>
          <p:cNvSpPr txBox="1">
            <a:spLocks noChangeArrowheads="1"/>
          </p:cNvSpPr>
          <p:nvPr/>
        </p:nvSpPr>
        <p:spPr bwMode="auto">
          <a:xfrm>
            <a:off x="2590800" y="1524000"/>
            <a:ext cx="685800" cy="304800"/>
          </a:xfrm>
          <a:prstGeom prst="rect">
            <a:avLst/>
          </a:prstGeom>
          <a:noFill/>
          <a:ln w="9525">
            <a:noFill/>
            <a:miter lim="800000"/>
            <a:headEnd/>
            <a:tailEnd/>
          </a:ln>
        </p:spPr>
        <p:txBody>
          <a:bodyPr>
            <a:spAutoFit/>
          </a:bodyPr>
          <a:lstStyle/>
          <a:p>
            <a:pPr>
              <a:spcBef>
                <a:spcPct val="50000"/>
              </a:spcBef>
            </a:pPr>
            <a:r>
              <a:rPr lang="en-US" sz="1400"/>
              <a:t>AND</a:t>
            </a:r>
          </a:p>
        </p:txBody>
      </p:sp>
      <p:sp>
        <p:nvSpPr>
          <p:cNvPr id="97287" name="Text Box 7"/>
          <p:cNvSpPr txBox="1">
            <a:spLocks noChangeArrowheads="1"/>
          </p:cNvSpPr>
          <p:nvPr/>
        </p:nvSpPr>
        <p:spPr bwMode="auto">
          <a:xfrm>
            <a:off x="5105400" y="1447800"/>
            <a:ext cx="352425" cy="304800"/>
          </a:xfrm>
          <a:prstGeom prst="rect">
            <a:avLst/>
          </a:prstGeom>
          <a:noFill/>
          <a:ln w="9525">
            <a:noFill/>
            <a:miter lim="800000"/>
            <a:headEnd/>
            <a:tailEnd/>
          </a:ln>
        </p:spPr>
        <p:txBody>
          <a:bodyPr>
            <a:spAutoFit/>
          </a:bodyPr>
          <a:lstStyle/>
          <a:p>
            <a:pPr>
              <a:spcBef>
                <a:spcPct val="50000"/>
              </a:spcBef>
            </a:pPr>
            <a:r>
              <a:rPr lang="en-US" sz="1400" b="0"/>
              <a:t>=</a:t>
            </a:r>
          </a:p>
        </p:txBody>
      </p:sp>
      <p:pic>
        <p:nvPicPr>
          <p:cNvPr id="97288" name="Picture 8" descr="pap1and1">
            <a:hlinkClick r:id="rId5" action="ppaction://hlinkfile"/>
          </p:cNvPr>
          <p:cNvPicPr>
            <a:picLocks noChangeAspect="1" noChangeArrowheads="1"/>
          </p:cNvPicPr>
          <p:nvPr/>
        </p:nvPicPr>
        <p:blipFill>
          <a:blip r:embed="rId6"/>
          <a:srcRect/>
          <a:stretch>
            <a:fillRect/>
          </a:stretch>
        </p:blipFill>
        <p:spPr bwMode="auto">
          <a:xfrm>
            <a:off x="6172200" y="1066800"/>
            <a:ext cx="1333500" cy="1333500"/>
          </a:xfrm>
          <a:prstGeom prst="rect">
            <a:avLst/>
          </a:prstGeom>
          <a:noFill/>
          <a:ln w="9525">
            <a:noFill/>
            <a:miter lim="800000"/>
            <a:headEnd/>
            <a:tailEnd/>
          </a:ln>
        </p:spPr>
      </p:pic>
      <p:sp>
        <p:nvSpPr>
          <p:cNvPr id="97289" name="Text Box 9"/>
          <p:cNvSpPr txBox="1">
            <a:spLocks noChangeArrowheads="1"/>
          </p:cNvSpPr>
          <p:nvPr/>
        </p:nvSpPr>
        <p:spPr bwMode="auto">
          <a:xfrm>
            <a:off x="914400" y="2514600"/>
            <a:ext cx="6858000" cy="457200"/>
          </a:xfrm>
          <a:prstGeom prst="rect">
            <a:avLst/>
          </a:prstGeom>
          <a:noFill/>
          <a:ln w="9525">
            <a:noFill/>
            <a:miter lim="800000"/>
            <a:headEnd/>
            <a:tailEnd/>
          </a:ln>
        </p:spPr>
        <p:txBody>
          <a:bodyPr>
            <a:spAutoFit/>
          </a:bodyPr>
          <a:lstStyle/>
          <a:p>
            <a:pPr>
              <a:spcBef>
                <a:spcPct val="50000"/>
              </a:spcBef>
            </a:pPr>
            <a:r>
              <a:rPr lang="en-US" sz="2400" b="0"/>
              <a:t>However, if the second scene is somehow like </a:t>
            </a:r>
          </a:p>
        </p:txBody>
      </p:sp>
      <p:pic>
        <p:nvPicPr>
          <p:cNvPr id="97290" name="Picture 10" descr="pap1">
            <a:hlinkClick r:id="rId2" action="ppaction://hlinkfile"/>
          </p:cNvPr>
          <p:cNvPicPr>
            <a:picLocks noChangeAspect="1" noChangeArrowheads="1"/>
          </p:cNvPicPr>
          <p:nvPr/>
        </p:nvPicPr>
        <p:blipFill>
          <a:blip r:embed="rId3"/>
          <a:srcRect/>
          <a:stretch>
            <a:fillRect/>
          </a:stretch>
        </p:blipFill>
        <p:spPr bwMode="auto">
          <a:xfrm>
            <a:off x="990600" y="3124200"/>
            <a:ext cx="1333500" cy="1333500"/>
          </a:xfrm>
          <a:prstGeom prst="rect">
            <a:avLst/>
          </a:prstGeom>
          <a:noFill/>
          <a:ln w="9525">
            <a:noFill/>
            <a:miter lim="800000"/>
            <a:headEnd/>
            <a:tailEnd/>
          </a:ln>
        </p:spPr>
      </p:pic>
      <p:sp>
        <p:nvSpPr>
          <p:cNvPr id="97291" name="Text Box 11"/>
          <p:cNvSpPr txBox="1">
            <a:spLocks noChangeArrowheads="1"/>
          </p:cNvSpPr>
          <p:nvPr/>
        </p:nvSpPr>
        <p:spPr bwMode="auto">
          <a:xfrm>
            <a:off x="2590800" y="3429000"/>
            <a:ext cx="685800" cy="304800"/>
          </a:xfrm>
          <a:prstGeom prst="rect">
            <a:avLst/>
          </a:prstGeom>
          <a:noFill/>
          <a:ln w="9525">
            <a:noFill/>
            <a:miter lim="800000"/>
            <a:headEnd/>
            <a:tailEnd/>
          </a:ln>
        </p:spPr>
        <p:txBody>
          <a:bodyPr>
            <a:spAutoFit/>
          </a:bodyPr>
          <a:lstStyle/>
          <a:p>
            <a:pPr>
              <a:spcBef>
                <a:spcPct val="50000"/>
              </a:spcBef>
            </a:pPr>
            <a:r>
              <a:rPr lang="en-US" sz="1400"/>
              <a:t>AND</a:t>
            </a:r>
          </a:p>
        </p:txBody>
      </p:sp>
      <p:pic>
        <p:nvPicPr>
          <p:cNvPr id="97292" name="Picture 12" descr="pap3">
            <a:hlinkClick r:id="rId2" action="ppaction://hlinkfile"/>
          </p:cNvPr>
          <p:cNvPicPr>
            <a:picLocks noChangeAspect="1" noChangeArrowheads="1"/>
          </p:cNvPicPr>
          <p:nvPr/>
        </p:nvPicPr>
        <p:blipFill>
          <a:blip r:embed="rId7"/>
          <a:srcRect/>
          <a:stretch>
            <a:fillRect/>
          </a:stretch>
        </p:blipFill>
        <p:spPr bwMode="auto">
          <a:xfrm>
            <a:off x="3505200" y="3124200"/>
            <a:ext cx="1333500" cy="1333500"/>
          </a:xfrm>
          <a:prstGeom prst="rect">
            <a:avLst/>
          </a:prstGeom>
          <a:noFill/>
          <a:ln w="9525">
            <a:noFill/>
            <a:miter lim="800000"/>
            <a:headEnd/>
            <a:tailEnd/>
          </a:ln>
        </p:spPr>
      </p:pic>
      <p:sp>
        <p:nvSpPr>
          <p:cNvPr id="97293" name="Text Box 13"/>
          <p:cNvSpPr txBox="1">
            <a:spLocks noChangeArrowheads="1"/>
          </p:cNvSpPr>
          <p:nvPr/>
        </p:nvSpPr>
        <p:spPr bwMode="auto">
          <a:xfrm>
            <a:off x="5181600" y="3429000"/>
            <a:ext cx="469900" cy="304800"/>
          </a:xfrm>
          <a:prstGeom prst="rect">
            <a:avLst/>
          </a:prstGeom>
          <a:noFill/>
          <a:ln w="9525">
            <a:noFill/>
            <a:miter lim="800000"/>
            <a:headEnd/>
            <a:tailEnd/>
          </a:ln>
        </p:spPr>
        <p:txBody>
          <a:bodyPr>
            <a:spAutoFit/>
          </a:bodyPr>
          <a:lstStyle/>
          <a:p>
            <a:pPr>
              <a:spcBef>
                <a:spcPct val="50000"/>
              </a:spcBef>
            </a:pPr>
            <a:r>
              <a:rPr lang="en-US" sz="1400" b="0"/>
              <a:t>=</a:t>
            </a:r>
          </a:p>
        </p:txBody>
      </p:sp>
      <p:pic>
        <p:nvPicPr>
          <p:cNvPr id="97294" name="Picture 14" descr="pap1and2">
            <a:hlinkClick r:id="rId5" action="ppaction://hlinkfile"/>
          </p:cNvPr>
          <p:cNvPicPr>
            <a:picLocks noChangeAspect="1" noChangeArrowheads="1"/>
          </p:cNvPicPr>
          <p:nvPr/>
        </p:nvPicPr>
        <p:blipFill>
          <a:blip r:embed="rId8"/>
          <a:srcRect/>
          <a:stretch>
            <a:fillRect/>
          </a:stretch>
        </p:blipFill>
        <p:spPr bwMode="auto">
          <a:xfrm>
            <a:off x="6172200" y="3124200"/>
            <a:ext cx="1333500" cy="1333500"/>
          </a:xfrm>
          <a:prstGeom prst="rect">
            <a:avLst/>
          </a:prstGeom>
          <a:noFill/>
          <a:ln w="9525">
            <a:noFill/>
            <a:miter lim="800000"/>
            <a:headEnd/>
            <a:tailEnd/>
          </a:ln>
        </p:spPr>
      </p:pic>
      <p:sp>
        <p:nvSpPr>
          <p:cNvPr id="97295" name="Rectangle 15"/>
          <p:cNvSpPr>
            <a:spLocks noChangeArrowheads="1"/>
          </p:cNvSpPr>
          <p:nvPr/>
        </p:nvSpPr>
        <p:spPr bwMode="auto">
          <a:xfrm>
            <a:off x="838200" y="4800600"/>
            <a:ext cx="7848600" cy="1917700"/>
          </a:xfrm>
          <a:prstGeom prst="rect">
            <a:avLst/>
          </a:prstGeom>
          <a:noFill/>
          <a:ln w="9525">
            <a:noFill/>
            <a:miter lim="800000"/>
            <a:headEnd/>
            <a:tailEnd/>
          </a:ln>
        </p:spPr>
        <p:txBody>
          <a:bodyPr>
            <a:spAutoFit/>
          </a:bodyPr>
          <a:lstStyle/>
          <a:p>
            <a:pPr algn="just">
              <a:spcBef>
                <a:spcPct val="50000"/>
              </a:spcBef>
            </a:pPr>
            <a:r>
              <a:rPr lang="en-US" sz="2400" b="0"/>
              <a:t>When the average intensity of one object in the scene is higher than the background and the other object in the scene being lower than the background then ANDing the grayscale images is not successful either because we can’t apply thresholding.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81000" y="2590800"/>
            <a:ext cx="8229600" cy="1143000"/>
          </a:xfrm>
        </p:spPr>
        <p:txBody>
          <a:bodyPr/>
          <a:lstStyle/>
          <a:p>
            <a:pPr eaLnBrk="1" hangingPunct="1"/>
            <a:r>
              <a:rPr lang="en-US" sz="3200" b="1" smtClean="0"/>
              <a:t>Application of AND operator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381000" y="381000"/>
            <a:ext cx="8458200" cy="1311275"/>
          </a:xfrm>
          <a:prstGeom prst="rect">
            <a:avLst/>
          </a:prstGeom>
          <a:noFill/>
          <a:ln w="9525">
            <a:noFill/>
            <a:miter lim="800000"/>
            <a:headEnd/>
            <a:tailEnd/>
          </a:ln>
        </p:spPr>
        <p:txBody>
          <a:bodyPr>
            <a:spAutoFit/>
          </a:bodyPr>
          <a:lstStyle/>
          <a:p>
            <a:pPr algn="just">
              <a:spcBef>
                <a:spcPct val="50000"/>
              </a:spcBef>
            </a:pPr>
            <a:r>
              <a:rPr lang="en-US" sz="2000" b="0"/>
              <a:t>In general, applying the AND operator (or other logical operators) to two images in order to detect differences or similarities between them is most appropriate if they are binary or can be converted into binary format using thresholding. </a:t>
            </a:r>
          </a:p>
        </p:txBody>
      </p:sp>
      <p:sp>
        <p:nvSpPr>
          <p:cNvPr id="99331" name="Text Box 3"/>
          <p:cNvSpPr txBox="1">
            <a:spLocks noChangeArrowheads="1"/>
          </p:cNvSpPr>
          <p:nvPr/>
        </p:nvSpPr>
        <p:spPr bwMode="auto">
          <a:xfrm>
            <a:off x="457200" y="3505200"/>
            <a:ext cx="4038600" cy="1200150"/>
          </a:xfrm>
          <a:prstGeom prst="rect">
            <a:avLst/>
          </a:prstGeom>
          <a:noFill/>
          <a:ln w="9525">
            <a:solidFill>
              <a:schemeClr val="tx1"/>
            </a:solidFill>
            <a:miter lim="800000"/>
            <a:headEnd/>
            <a:tailEnd/>
          </a:ln>
        </p:spPr>
        <p:txBody>
          <a:bodyPr>
            <a:spAutoFit/>
          </a:bodyPr>
          <a:lstStyle/>
          <a:p>
            <a:pPr algn="just"/>
            <a:r>
              <a:rPr lang="en-US" b="0"/>
              <a:t>First a paint program is used to identify the region to be highlighted. In this case we set the region to black as shown in </a:t>
            </a:r>
          </a:p>
        </p:txBody>
      </p:sp>
      <p:sp>
        <p:nvSpPr>
          <p:cNvPr id="99332" name="Text Box 4"/>
          <p:cNvSpPr txBox="1">
            <a:spLocks noChangeArrowheads="1"/>
          </p:cNvSpPr>
          <p:nvPr/>
        </p:nvSpPr>
        <p:spPr bwMode="auto">
          <a:xfrm>
            <a:off x="457200" y="1752600"/>
            <a:ext cx="4038600" cy="1474788"/>
          </a:xfrm>
          <a:prstGeom prst="rect">
            <a:avLst/>
          </a:prstGeom>
          <a:noFill/>
          <a:ln w="9525">
            <a:solidFill>
              <a:schemeClr val="tx1"/>
            </a:solidFill>
            <a:miter lim="800000"/>
            <a:headEnd/>
            <a:tailEnd/>
          </a:ln>
        </p:spPr>
        <p:txBody>
          <a:bodyPr>
            <a:spAutoFit/>
          </a:bodyPr>
          <a:lstStyle/>
          <a:p>
            <a:pPr algn="just"/>
            <a:r>
              <a:rPr lang="en-US" b="0"/>
              <a:t>One of the common uses for AND is for masking. For example, suppose we wish to selectively brighten a small region of the adjacent image to highlight a particular car.</a:t>
            </a:r>
          </a:p>
        </p:txBody>
      </p:sp>
      <p:pic>
        <p:nvPicPr>
          <p:cNvPr id="99333" name="Picture 5" descr="car1">
            <a:hlinkClick r:id="rId2" action="ppaction://hlinkfile"/>
          </p:cNvPr>
          <p:cNvPicPr>
            <a:picLocks noChangeAspect="1" noChangeArrowheads="1"/>
          </p:cNvPicPr>
          <p:nvPr/>
        </p:nvPicPr>
        <p:blipFill>
          <a:blip r:embed="rId3"/>
          <a:srcRect/>
          <a:stretch>
            <a:fillRect/>
          </a:stretch>
        </p:blipFill>
        <p:spPr bwMode="auto">
          <a:xfrm>
            <a:off x="5105400" y="1371600"/>
            <a:ext cx="1782763" cy="2819400"/>
          </a:xfrm>
          <a:prstGeom prst="rect">
            <a:avLst/>
          </a:prstGeom>
          <a:noFill/>
          <a:ln w="9525">
            <a:noFill/>
            <a:miter lim="800000"/>
            <a:headEnd/>
            <a:tailEnd/>
          </a:ln>
        </p:spPr>
      </p:pic>
      <p:pic>
        <p:nvPicPr>
          <p:cNvPr id="99334" name="Picture 6" descr="car1msk1">
            <a:hlinkClick r:id="rId4" action="ppaction://hlinkfile"/>
          </p:cNvPr>
          <p:cNvPicPr>
            <a:picLocks noChangeAspect="1" noChangeArrowheads="1"/>
          </p:cNvPicPr>
          <p:nvPr/>
        </p:nvPicPr>
        <p:blipFill>
          <a:blip r:embed="rId5"/>
          <a:srcRect/>
          <a:stretch>
            <a:fillRect/>
          </a:stretch>
        </p:blipFill>
        <p:spPr bwMode="auto">
          <a:xfrm>
            <a:off x="7086600" y="2362200"/>
            <a:ext cx="1782763" cy="2819400"/>
          </a:xfrm>
          <a:prstGeom prst="rect">
            <a:avLst/>
          </a:prstGeom>
          <a:noFill/>
          <a:ln w="9525">
            <a:noFill/>
            <a:miter lim="800000"/>
            <a:headEnd/>
            <a:tailEnd/>
          </a:ln>
        </p:spPr>
      </p:pic>
      <p:pic>
        <p:nvPicPr>
          <p:cNvPr id="99335" name="Picture 7" descr="car1thr1">
            <a:hlinkClick r:id="rId4" action="ppaction://hlinkfile"/>
          </p:cNvPr>
          <p:cNvPicPr>
            <a:picLocks noChangeAspect="1" noChangeArrowheads="1"/>
          </p:cNvPicPr>
          <p:nvPr/>
        </p:nvPicPr>
        <p:blipFill>
          <a:blip r:embed="rId6"/>
          <a:srcRect/>
          <a:stretch>
            <a:fillRect/>
          </a:stretch>
        </p:blipFill>
        <p:spPr bwMode="auto">
          <a:xfrm>
            <a:off x="5257800" y="4343400"/>
            <a:ext cx="1590675" cy="2514600"/>
          </a:xfrm>
          <a:prstGeom prst="rect">
            <a:avLst/>
          </a:prstGeom>
          <a:noFill/>
          <a:ln w="9525">
            <a:noFill/>
            <a:miter lim="800000"/>
            <a:headEnd/>
            <a:tailEnd/>
          </a:ln>
        </p:spPr>
      </p:pic>
      <p:sp>
        <p:nvSpPr>
          <p:cNvPr id="99336" name="Text Box 8"/>
          <p:cNvSpPr txBox="1">
            <a:spLocks noChangeArrowheads="1"/>
          </p:cNvSpPr>
          <p:nvPr/>
        </p:nvSpPr>
        <p:spPr bwMode="auto">
          <a:xfrm>
            <a:off x="457200" y="5029200"/>
            <a:ext cx="4038600" cy="925513"/>
          </a:xfrm>
          <a:prstGeom prst="rect">
            <a:avLst/>
          </a:prstGeom>
          <a:noFill/>
          <a:ln w="9525">
            <a:solidFill>
              <a:schemeClr val="tx1"/>
            </a:solidFill>
            <a:miter lim="800000"/>
            <a:headEnd/>
            <a:tailEnd/>
          </a:ln>
        </p:spPr>
        <p:txBody>
          <a:bodyPr>
            <a:spAutoFit/>
          </a:bodyPr>
          <a:lstStyle/>
          <a:p>
            <a:pPr algn="just"/>
            <a:r>
              <a:rPr lang="en-US" b="0"/>
              <a:t>This image can then be </a:t>
            </a:r>
            <a:r>
              <a:rPr lang="en-US" b="0">
                <a:hlinkClick r:id="rId7"/>
              </a:rPr>
              <a:t>thresholded</a:t>
            </a:r>
            <a:r>
              <a:rPr lang="en-US" b="0"/>
              <a:t> to just select the black region, producing the mask shown in figure</a:t>
            </a:r>
          </a:p>
        </p:txBody>
      </p:sp>
      <p:sp>
        <p:nvSpPr>
          <p:cNvPr id="99337" name="Line 9"/>
          <p:cNvSpPr>
            <a:spLocks noChangeShapeType="1"/>
          </p:cNvSpPr>
          <p:nvPr/>
        </p:nvSpPr>
        <p:spPr bwMode="auto">
          <a:xfrm>
            <a:off x="4495800" y="4038600"/>
            <a:ext cx="3886200" cy="457200"/>
          </a:xfrm>
          <a:prstGeom prst="line">
            <a:avLst/>
          </a:prstGeom>
          <a:noFill/>
          <a:ln w="38100">
            <a:solidFill>
              <a:schemeClr val="tx1"/>
            </a:solidFill>
            <a:round/>
            <a:headEnd/>
            <a:tailEnd type="triangle" w="med" len="med"/>
          </a:ln>
        </p:spPr>
        <p:txBody>
          <a:bodyPr/>
          <a:lstStyle/>
          <a:p>
            <a:endParaRPr lang="en-US"/>
          </a:p>
        </p:txBody>
      </p:sp>
      <p:sp>
        <p:nvSpPr>
          <p:cNvPr id="99338" name="Line 10"/>
          <p:cNvSpPr>
            <a:spLocks noChangeShapeType="1"/>
          </p:cNvSpPr>
          <p:nvPr/>
        </p:nvSpPr>
        <p:spPr bwMode="auto">
          <a:xfrm>
            <a:off x="4572000" y="5715000"/>
            <a:ext cx="1600200" cy="381000"/>
          </a:xfrm>
          <a:prstGeom prst="line">
            <a:avLst/>
          </a:prstGeom>
          <a:noFill/>
          <a:ln w="38100">
            <a:solidFill>
              <a:srgbClr val="5F5F5F"/>
            </a:solidFill>
            <a:round/>
            <a:headEnd/>
            <a:tailEnd type="triangle" w="med" len="med"/>
          </a:ln>
        </p:spPr>
        <p:txBody>
          <a:bodyPr/>
          <a:lstStyle/>
          <a:p>
            <a:endParaRPr lang="en-US"/>
          </a:p>
        </p:txBody>
      </p:sp>
      <p:sp>
        <p:nvSpPr>
          <p:cNvPr id="99339" name="Line 11"/>
          <p:cNvSpPr>
            <a:spLocks noChangeShapeType="1"/>
          </p:cNvSpPr>
          <p:nvPr/>
        </p:nvSpPr>
        <p:spPr bwMode="auto">
          <a:xfrm>
            <a:off x="4572000" y="2438400"/>
            <a:ext cx="1905000" cy="971550"/>
          </a:xfrm>
          <a:prstGeom prst="line">
            <a:avLst/>
          </a:prstGeom>
          <a:noFill/>
          <a:ln w="3810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533400" y="901700"/>
            <a:ext cx="4724400" cy="2014538"/>
          </a:xfrm>
          <a:prstGeom prst="rect">
            <a:avLst/>
          </a:prstGeom>
          <a:noFill/>
          <a:ln w="9525">
            <a:noFill/>
            <a:miter lim="800000"/>
            <a:headEnd/>
            <a:tailEnd/>
          </a:ln>
        </p:spPr>
        <p:txBody>
          <a:bodyPr>
            <a:spAutoFit/>
          </a:bodyPr>
          <a:lstStyle/>
          <a:p>
            <a:pPr algn="just"/>
            <a:r>
              <a:rPr lang="en-US" b="0"/>
              <a:t>The mask image has a pixel value of 255 (11111111 binary) in the region that we are interested in, and zero pixels (00000000 binary) elsewhere. This mask is then bitwise ANDed with the original image to just select out the region that will be highlighted. This produces</a:t>
            </a:r>
            <a:r>
              <a:rPr lang="en-US" sz="1400" b="0"/>
              <a:t> </a:t>
            </a:r>
          </a:p>
        </p:txBody>
      </p:sp>
      <p:pic>
        <p:nvPicPr>
          <p:cNvPr id="100355" name="Picture 3" descr="car1and1">
            <a:hlinkClick r:id="rId2" action="ppaction://hlinkfile"/>
          </p:cNvPr>
          <p:cNvPicPr>
            <a:picLocks noChangeAspect="1" noChangeArrowheads="1"/>
          </p:cNvPicPr>
          <p:nvPr/>
        </p:nvPicPr>
        <p:blipFill>
          <a:blip r:embed="rId3"/>
          <a:srcRect/>
          <a:stretch>
            <a:fillRect/>
          </a:stretch>
        </p:blipFill>
        <p:spPr bwMode="auto">
          <a:xfrm>
            <a:off x="5486400" y="304800"/>
            <a:ext cx="1927225" cy="3048000"/>
          </a:xfrm>
          <a:prstGeom prst="rect">
            <a:avLst/>
          </a:prstGeom>
          <a:noFill/>
          <a:ln w="9525">
            <a:noFill/>
            <a:miter lim="800000"/>
            <a:headEnd/>
            <a:tailEnd/>
          </a:ln>
        </p:spPr>
      </p:pic>
      <p:pic>
        <p:nvPicPr>
          <p:cNvPr id="100356" name="Picture 4" descr="car1add1">
            <a:hlinkClick r:id="rId2" action="ppaction://hlinkfile"/>
          </p:cNvPr>
          <p:cNvPicPr>
            <a:picLocks noChangeAspect="1" noChangeArrowheads="1"/>
          </p:cNvPicPr>
          <p:nvPr/>
        </p:nvPicPr>
        <p:blipFill>
          <a:blip r:embed="rId4"/>
          <a:srcRect/>
          <a:stretch>
            <a:fillRect/>
          </a:stretch>
        </p:blipFill>
        <p:spPr bwMode="auto">
          <a:xfrm>
            <a:off x="5486400" y="3429000"/>
            <a:ext cx="1976438" cy="3124200"/>
          </a:xfrm>
          <a:prstGeom prst="rect">
            <a:avLst/>
          </a:prstGeom>
          <a:noFill/>
          <a:ln w="9525">
            <a:noFill/>
            <a:miter lim="800000"/>
            <a:headEnd/>
            <a:tailEnd/>
          </a:ln>
        </p:spPr>
      </p:pic>
      <p:sp>
        <p:nvSpPr>
          <p:cNvPr id="100357" name="Text Box 5"/>
          <p:cNvSpPr txBox="1">
            <a:spLocks noChangeArrowheads="1"/>
          </p:cNvSpPr>
          <p:nvPr/>
        </p:nvSpPr>
        <p:spPr bwMode="auto">
          <a:xfrm>
            <a:off x="457200" y="4267200"/>
            <a:ext cx="4495800" cy="1465263"/>
          </a:xfrm>
          <a:prstGeom prst="rect">
            <a:avLst/>
          </a:prstGeom>
          <a:noFill/>
          <a:ln w="9525">
            <a:noFill/>
            <a:miter lim="800000"/>
            <a:headEnd/>
            <a:tailEnd/>
          </a:ln>
        </p:spPr>
        <p:txBody>
          <a:bodyPr>
            <a:spAutoFit/>
          </a:bodyPr>
          <a:lstStyle/>
          <a:p>
            <a:pPr algn="just">
              <a:spcBef>
                <a:spcPct val="50000"/>
              </a:spcBef>
            </a:pPr>
            <a:r>
              <a:rPr lang="en-US" b="0"/>
              <a:t>Finally, we brighten this image by scaling it by a factor of 1.1, dim the original image using a scale factor of 0.8, and then add the two images together to produce the image highlighting the car.</a:t>
            </a:r>
          </a:p>
        </p:txBody>
      </p:sp>
      <p:sp>
        <p:nvSpPr>
          <p:cNvPr id="100358" name="Line 6"/>
          <p:cNvSpPr>
            <a:spLocks noChangeShapeType="1"/>
          </p:cNvSpPr>
          <p:nvPr/>
        </p:nvSpPr>
        <p:spPr bwMode="auto">
          <a:xfrm>
            <a:off x="5181600" y="2133600"/>
            <a:ext cx="1524000" cy="304800"/>
          </a:xfrm>
          <a:prstGeom prst="line">
            <a:avLst/>
          </a:prstGeom>
          <a:noFill/>
          <a:ln w="57150">
            <a:solidFill>
              <a:srgbClr val="5F5F5F"/>
            </a:solidFill>
            <a:round/>
            <a:headEnd/>
            <a:tailEnd type="triangle" w="med" len="med"/>
          </a:ln>
        </p:spPr>
        <p:txBody>
          <a:bodyPr/>
          <a:lstStyle/>
          <a:p>
            <a:endParaRPr lang="en-US"/>
          </a:p>
        </p:txBody>
      </p:sp>
      <p:sp>
        <p:nvSpPr>
          <p:cNvPr id="100359" name="Line 7"/>
          <p:cNvSpPr>
            <a:spLocks noChangeShapeType="1"/>
          </p:cNvSpPr>
          <p:nvPr/>
        </p:nvSpPr>
        <p:spPr bwMode="auto">
          <a:xfrm>
            <a:off x="5029200" y="5257800"/>
            <a:ext cx="1600200" cy="304800"/>
          </a:xfrm>
          <a:prstGeom prst="line">
            <a:avLst/>
          </a:prstGeom>
          <a:noFill/>
          <a:ln w="5715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b="1" dirty="0" smtClean="0"/>
              <a:t>Diagonals &amp; 8-Neighbors</a:t>
            </a:r>
            <a:endParaRPr lang="en-US" b="1" dirty="0"/>
          </a:p>
        </p:txBody>
      </p:sp>
      <p:sp>
        <p:nvSpPr>
          <p:cNvPr id="3" name="Content Placeholder 2"/>
          <p:cNvSpPr>
            <a:spLocks noGrp="1"/>
          </p:cNvSpPr>
          <p:nvPr>
            <p:ph idx="1"/>
          </p:nvPr>
        </p:nvSpPr>
        <p:spPr>
          <a:xfrm>
            <a:off x="76200" y="838200"/>
            <a:ext cx="8915400" cy="6019800"/>
          </a:xfrm>
        </p:spPr>
        <p:txBody>
          <a:bodyPr/>
          <a:lstStyle/>
          <a:p>
            <a:pPr algn="just"/>
            <a:r>
              <a:rPr lang="en-US" dirty="0" smtClean="0"/>
              <a:t> A pixel P at location (x, y) has diagonal neighbors = N</a:t>
            </a:r>
            <a:r>
              <a:rPr lang="en-US" baseline="-25000" dirty="0" smtClean="0"/>
              <a:t>D</a:t>
            </a:r>
            <a:r>
              <a:rPr lang="en-US" dirty="0" smtClean="0"/>
              <a:t>(P)</a:t>
            </a:r>
          </a:p>
          <a:p>
            <a:pPr algn="just"/>
            <a:endParaRPr lang="en-US" dirty="0" smtClean="0"/>
          </a:p>
          <a:p>
            <a:pPr algn="just"/>
            <a:endParaRPr lang="en-US" dirty="0" smtClean="0"/>
          </a:p>
          <a:p>
            <a:pPr algn="just"/>
            <a:endParaRPr lang="en-US" dirty="0" smtClean="0"/>
          </a:p>
          <a:p>
            <a:pPr algn="just"/>
            <a:r>
              <a:rPr lang="en-US" dirty="0" smtClean="0"/>
              <a:t>The points of N</a:t>
            </a:r>
            <a:r>
              <a:rPr lang="en-US" baseline="-25000" dirty="0" smtClean="0"/>
              <a:t>4</a:t>
            </a:r>
            <a:r>
              <a:rPr lang="en-US" dirty="0" smtClean="0"/>
              <a:t>(P) &amp; N</a:t>
            </a:r>
            <a:r>
              <a:rPr lang="en-US" baseline="-25000" dirty="0" smtClean="0"/>
              <a:t>D</a:t>
            </a:r>
            <a:r>
              <a:rPr lang="en-US" dirty="0" smtClean="0"/>
              <a:t>(P) together are called 8- neighborhood of P.</a:t>
            </a:r>
          </a:p>
          <a:p>
            <a:pPr algn="ctr">
              <a:buNone/>
            </a:pPr>
            <a:r>
              <a:rPr lang="en-US" dirty="0" smtClean="0"/>
              <a:t> N</a:t>
            </a:r>
            <a:r>
              <a:rPr lang="en-US" baseline="-25000" dirty="0" smtClean="0"/>
              <a:t>8</a:t>
            </a:r>
            <a:r>
              <a:rPr lang="en-US" dirty="0" smtClean="0"/>
              <a:t>(P)= N</a:t>
            </a:r>
            <a:r>
              <a:rPr lang="en-US" baseline="-25000" dirty="0" smtClean="0"/>
              <a:t>4</a:t>
            </a:r>
            <a:r>
              <a:rPr lang="en-US" dirty="0" smtClean="0"/>
              <a:t>(P)U N</a:t>
            </a:r>
            <a:r>
              <a:rPr lang="en-US" baseline="-25000" dirty="0" smtClean="0"/>
              <a:t>D</a:t>
            </a:r>
            <a:r>
              <a:rPr lang="en-US" dirty="0" smtClean="0"/>
              <a:t>(P)</a:t>
            </a:r>
          </a:p>
          <a:p>
            <a:pPr algn="just"/>
            <a:r>
              <a:rPr lang="en-US" dirty="0" smtClean="0"/>
              <a:t>  If P is a boundary pixel then both N</a:t>
            </a:r>
            <a:r>
              <a:rPr lang="en-US" baseline="-25000" dirty="0" smtClean="0"/>
              <a:t>D</a:t>
            </a:r>
            <a:r>
              <a:rPr lang="en-US" dirty="0" smtClean="0"/>
              <a:t>(P) and N</a:t>
            </a:r>
            <a:r>
              <a:rPr lang="en-US" baseline="-25000" dirty="0" smtClean="0"/>
              <a:t>8</a:t>
            </a:r>
            <a:r>
              <a:rPr lang="en-US" dirty="0" smtClean="0"/>
              <a:t>(P)  will have less no. of pixels.</a:t>
            </a:r>
          </a:p>
        </p:txBody>
      </p:sp>
      <p:grpSp>
        <p:nvGrpSpPr>
          <p:cNvPr id="4" name="Group 3"/>
          <p:cNvGrpSpPr/>
          <p:nvPr/>
        </p:nvGrpSpPr>
        <p:grpSpPr>
          <a:xfrm>
            <a:off x="2590800" y="1447800"/>
            <a:ext cx="3581400" cy="2134394"/>
            <a:chOff x="2514600" y="2209800"/>
            <a:chExt cx="3581400" cy="2134394"/>
          </a:xfrm>
        </p:grpSpPr>
        <p:sp>
          <p:nvSpPr>
            <p:cNvPr id="5" name="Rectangle 4"/>
            <p:cNvSpPr/>
            <p:nvPr/>
          </p:nvSpPr>
          <p:spPr>
            <a:xfrm>
              <a:off x="3886200" y="3048000"/>
              <a:ext cx="762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 (X,Y)</a:t>
              </a:r>
              <a:endParaRPr lang="en-US" b="1" dirty="0">
                <a:solidFill>
                  <a:schemeClr val="tx1"/>
                </a:solidFill>
              </a:endParaRPr>
            </a:p>
          </p:txBody>
        </p:sp>
        <p:sp>
          <p:nvSpPr>
            <p:cNvPr id="6" name="Rectangle 5"/>
            <p:cNvSpPr/>
            <p:nvPr/>
          </p:nvSpPr>
          <p:spPr>
            <a:xfrm>
              <a:off x="4953000" y="3810000"/>
              <a:ext cx="1143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 (X+1,Y+1)</a:t>
              </a:r>
              <a:endParaRPr lang="en-US" b="1" dirty="0">
                <a:solidFill>
                  <a:schemeClr val="tx1"/>
                </a:solidFill>
              </a:endParaRPr>
            </a:p>
          </p:txBody>
        </p:sp>
        <p:sp>
          <p:nvSpPr>
            <p:cNvPr id="7" name="Rectangle 6"/>
            <p:cNvSpPr/>
            <p:nvPr/>
          </p:nvSpPr>
          <p:spPr>
            <a:xfrm>
              <a:off x="2590800" y="2362200"/>
              <a:ext cx="1066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 (X-1,Y-1)</a:t>
              </a:r>
              <a:endParaRPr lang="en-US" b="1" dirty="0">
                <a:solidFill>
                  <a:schemeClr val="tx1"/>
                </a:solidFill>
              </a:endParaRPr>
            </a:p>
          </p:txBody>
        </p:sp>
        <p:sp>
          <p:nvSpPr>
            <p:cNvPr id="8" name="Rectangle 7"/>
            <p:cNvSpPr/>
            <p:nvPr/>
          </p:nvSpPr>
          <p:spPr>
            <a:xfrm>
              <a:off x="4800600" y="2286000"/>
              <a:ext cx="1219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 (X-1,Y+1)</a:t>
              </a:r>
              <a:endParaRPr lang="en-US" b="1" dirty="0">
                <a:solidFill>
                  <a:schemeClr val="tx1"/>
                </a:solidFill>
              </a:endParaRPr>
            </a:p>
          </p:txBody>
        </p:sp>
        <p:sp>
          <p:nvSpPr>
            <p:cNvPr id="9" name="Rectangle 8"/>
            <p:cNvSpPr/>
            <p:nvPr/>
          </p:nvSpPr>
          <p:spPr>
            <a:xfrm>
              <a:off x="2514600" y="3810000"/>
              <a:ext cx="1143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 (X+1,Y-1)</a:t>
              </a:r>
              <a:endParaRPr lang="en-US" b="1" dirty="0">
                <a:solidFill>
                  <a:schemeClr val="tx1"/>
                </a:solidFill>
              </a:endParaRPr>
            </a:p>
          </p:txBody>
        </p:sp>
        <p:cxnSp>
          <p:nvCxnSpPr>
            <p:cNvPr id="10" name="Straight Connector 9"/>
            <p:cNvCxnSpPr/>
            <p:nvPr/>
          </p:nvCxnSpPr>
          <p:spPr>
            <a:xfrm rot="5400000">
              <a:off x="2743200" y="3276600"/>
              <a:ext cx="2133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734594" y="3275806"/>
              <a:ext cx="2133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flipV="1">
              <a:off x="2819400" y="3657600"/>
              <a:ext cx="30480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flipV="1">
              <a:off x="2895600" y="2894805"/>
              <a:ext cx="3048000"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descr="scr3">
            <a:hlinkClick r:id="rId2" action="ppaction://hlinkfile"/>
          </p:cNvPr>
          <p:cNvPicPr>
            <a:picLocks noChangeAspect="1" noChangeArrowheads="1"/>
          </p:cNvPicPr>
          <p:nvPr/>
        </p:nvPicPr>
        <p:blipFill>
          <a:blip r:embed="rId3"/>
          <a:srcRect/>
          <a:stretch>
            <a:fillRect/>
          </a:stretch>
        </p:blipFill>
        <p:spPr bwMode="auto">
          <a:xfrm>
            <a:off x="584200" y="2578100"/>
            <a:ext cx="1219200" cy="1219200"/>
          </a:xfrm>
          <a:prstGeom prst="rect">
            <a:avLst/>
          </a:prstGeom>
          <a:noFill/>
          <a:ln w="9525">
            <a:noFill/>
            <a:miter lim="800000"/>
            <a:headEnd/>
            <a:tailEnd/>
          </a:ln>
        </p:spPr>
      </p:pic>
      <p:pic>
        <p:nvPicPr>
          <p:cNvPr id="101379" name="Picture 3" descr="scr4">
            <a:hlinkClick r:id="rId2" action="ppaction://hlinkfile"/>
          </p:cNvPr>
          <p:cNvPicPr>
            <a:picLocks noChangeAspect="1" noChangeArrowheads="1"/>
          </p:cNvPicPr>
          <p:nvPr/>
        </p:nvPicPr>
        <p:blipFill>
          <a:blip r:embed="rId4"/>
          <a:srcRect/>
          <a:stretch>
            <a:fillRect/>
          </a:stretch>
        </p:blipFill>
        <p:spPr bwMode="auto">
          <a:xfrm>
            <a:off x="584200" y="4178300"/>
            <a:ext cx="1219200" cy="1219200"/>
          </a:xfrm>
          <a:prstGeom prst="rect">
            <a:avLst/>
          </a:prstGeom>
          <a:noFill/>
          <a:ln w="9525">
            <a:noFill/>
            <a:miter lim="800000"/>
            <a:headEnd/>
            <a:tailEnd/>
          </a:ln>
        </p:spPr>
      </p:pic>
      <p:pic>
        <p:nvPicPr>
          <p:cNvPr id="199684" name="Picture 4" descr="scr3thr1">
            <a:hlinkClick r:id="rId5" action="ppaction://hlinkfile"/>
          </p:cNvPr>
          <p:cNvPicPr>
            <a:picLocks noChangeAspect="1" noChangeArrowheads="1"/>
          </p:cNvPicPr>
          <p:nvPr/>
        </p:nvPicPr>
        <p:blipFill>
          <a:blip r:embed="rId6"/>
          <a:srcRect/>
          <a:stretch>
            <a:fillRect/>
          </a:stretch>
        </p:blipFill>
        <p:spPr bwMode="auto">
          <a:xfrm>
            <a:off x="3403600" y="2578100"/>
            <a:ext cx="1219200" cy="1219200"/>
          </a:xfrm>
          <a:prstGeom prst="rect">
            <a:avLst/>
          </a:prstGeom>
          <a:noFill/>
          <a:ln w="9525">
            <a:noFill/>
            <a:miter lim="800000"/>
            <a:headEnd/>
            <a:tailEnd/>
          </a:ln>
        </p:spPr>
      </p:pic>
      <p:pic>
        <p:nvPicPr>
          <p:cNvPr id="199685" name="Picture 5" descr="scr4thr1">
            <a:hlinkClick r:id="rId5" action="ppaction://hlinkfile"/>
          </p:cNvPr>
          <p:cNvPicPr>
            <a:picLocks noChangeAspect="1" noChangeArrowheads="1"/>
          </p:cNvPicPr>
          <p:nvPr/>
        </p:nvPicPr>
        <p:blipFill>
          <a:blip r:embed="rId7"/>
          <a:srcRect/>
          <a:stretch>
            <a:fillRect/>
          </a:stretch>
        </p:blipFill>
        <p:spPr bwMode="auto">
          <a:xfrm>
            <a:off x="3403600" y="4102100"/>
            <a:ext cx="1219200" cy="1219200"/>
          </a:xfrm>
          <a:prstGeom prst="rect">
            <a:avLst/>
          </a:prstGeom>
          <a:noFill/>
          <a:ln w="9525">
            <a:noFill/>
            <a:miter lim="800000"/>
            <a:headEnd/>
            <a:tailEnd/>
          </a:ln>
        </p:spPr>
      </p:pic>
      <p:sp>
        <p:nvSpPr>
          <p:cNvPr id="101382" name="Text Box 6"/>
          <p:cNvSpPr txBox="1">
            <a:spLocks noChangeArrowheads="1"/>
          </p:cNvSpPr>
          <p:nvPr/>
        </p:nvSpPr>
        <p:spPr bwMode="auto">
          <a:xfrm>
            <a:off x="2032000" y="3035300"/>
            <a:ext cx="1295400" cy="304800"/>
          </a:xfrm>
          <a:prstGeom prst="rect">
            <a:avLst/>
          </a:prstGeom>
          <a:noFill/>
          <a:ln w="9525">
            <a:noFill/>
            <a:miter lim="800000"/>
            <a:headEnd/>
            <a:tailEnd/>
          </a:ln>
        </p:spPr>
        <p:txBody>
          <a:bodyPr>
            <a:spAutoFit/>
          </a:bodyPr>
          <a:lstStyle/>
          <a:p>
            <a:pPr>
              <a:spcBef>
                <a:spcPct val="50000"/>
              </a:spcBef>
            </a:pPr>
            <a:r>
              <a:rPr lang="en-US" sz="1400" b="0"/>
              <a:t>thresholding</a:t>
            </a:r>
          </a:p>
        </p:txBody>
      </p:sp>
      <p:sp>
        <p:nvSpPr>
          <p:cNvPr id="101383" name="Text Box 7"/>
          <p:cNvSpPr txBox="1">
            <a:spLocks noChangeArrowheads="1"/>
          </p:cNvSpPr>
          <p:nvPr/>
        </p:nvSpPr>
        <p:spPr bwMode="auto">
          <a:xfrm>
            <a:off x="1955800" y="4635500"/>
            <a:ext cx="1219200" cy="304800"/>
          </a:xfrm>
          <a:prstGeom prst="rect">
            <a:avLst/>
          </a:prstGeom>
          <a:noFill/>
          <a:ln w="9525">
            <a:noFill/>
            <a:miter lim="800000"/>
            <a:headEnd/>
            <a:tailEnd/>
          </a:ln>
        </p:spPr>
        <p:txBody>
          <a:bodyPr>
            <a:spAutoFit/>
          </a:bodyPr>
          <a:lstStyle/>
          <a:p>
            <a:pPr>
              <a:spcBef>
                <a:spcPct val="50000"/>
              </a:spcBef>
            </a:pPr>
            <a:r>
              <a:rPr lang="en-US" sz="1400" b="0"/>
              <a:t>thresholding</a:t>
            </a:r>
          </a:p>
        </p:txBody>
      </p:sp>
      <p:sp>
        <p:nvSpPr>
          <p:cNvPr id="101384" name="Rectangle 8"/>
          <p:cNvSpPr>
            <a:spLocks noChangeArrowheads="1"/>
          </p:cNvSpPr>
          <p:nvPr/>
        </p:nvSpPr>
        <p:spPr bwMode="auto">
          <a:xfrm>
            <a:off x="279400" y="2349500"/>
            <a:ext cx="8610600" cy="3200400"/>
          </a:xfrm>
          <a:prstGeom prst="rect">
            <a:avLst/>
          </a:prstGeom>
          <a:noFill/>
          <a:ln w="9525">
            <a:solidFill>
              <a:schemeClr val="tx1"/>
            </a:solidFill>
            <a:miter lim="800000"/>
            <a:headEnd/>
            <a:tailEnd/>
          </a:ln>
        </p:spPr>
        <p:txBody>
          <a:bodyPr wrap="none" anchor="ctr"/>
          <a:lstStyle/>
          <a:p>
            <a:endParaRPr lang="en-US"/>
          </a:p>
        </p:txBody>
      </p:sp>
      <p:sp>
        <p:nvSpPr>
          <p:cNvPr id="199689" name="Text Box 9"/>
          <p:cNvSpPr txBox="1">
            <a:spLocks noChangeArrowheads="1"/>
          </p:cNvSpPr>
          <p:nvPr/>
        </p:nvSpPr>
        <p:spPr bwMode="auto">
          <a:xfrm>
            <a:off x="4775200" y="3721100"/>
            <a:ext cx="457200" cy="304800"/>
          </a:xfrm>
          <a:prstGeom prst="rect">
            <a:avLst/>
          </a:prstGeom>
          <a:noFill/>
          <a:ln w="9525">
            <a:noFill/>
            <a:miter lim="800000"/>
            <a:headEnd/>
            <a:tailEnd/>
          </a:ln>
        </p:spPr>
        <p:txBody>
          <a:bodyPr>
            <a:spAutoFit/>
          </a:bodyPr>
          <a:lstStyle/>
          <a:p>
            <a:pPr>
              <a:spcBef>
                <a:spcPct val="50000"/>
              </a:spcBef>
            </a:pPr>
            <a:r>
              <a:rPr lang="en-US" sz="1400"/>
              <a:t>OR</a:t>
            </a:r>
          </a:p>
        </p:txBody>
      </p:sp>
      <p:pic>
        <p:nvPicPr>
          <p:cNvPr id="199690" name="Picture 10" descr="scr3or2">
            <a:hlinkClick r:id="rId8" action="ppaction://hlinkfile"/>
          </p:cNvPr>
          <p:cNvPicPr>
            <a:picLocks noChangeAspect="1" noChangeArrowheads="1"/>
          </p:cNvPicPr>
          <p:nvPr/>
        </p:nvPicPr>
        <p:blipFill>
          <a:blip r:embed="rId9"/>
          <a:srcRect/>
          <a:stretch>
            <a:fillRect/>
          </a:stretch>
        </p:blipFill>
        <p:spPr bwMode="auto">
          <a:xfrm>
            <a:off x="5156200" y="3187700"/>
            <a:ext cx="1219200" cy="1219200"/>
          </a:xfrm>
          <a:prstGeom prst="rect">
            <a:avLst/>
          </a:prstGeom>
          <a:noFill/>
          <a:ln w="9525">
            <a:noFill/>
            <a:miter lim="800000"/>
            <a:headEnd/>
            <a:tailEnd/>
          </a:ln>
        </p:spPr>
      </p:pic>
      <p:sp>
        <p:nvSpPr>
          <p:cNvPr id="101387" name="Text Box 11"/>
          <p:cNvSpPr txBox="1">
            <a:spLocks noChangeArrowheads="1"/>
          </p:cNvSpPr>
          <p:nvPr/>
        </p:nvSpPr>
        <p:spPr bwMode="auto">
          <a:xfrm>
            <a:off x="6451600" y="2425700"/>
            <a:ext cx="2362200" cy="2857500"/>
          </a:xfrm>
          <a:prstGeom prst="rect">
            <a:avLst/>
          </a:prstGeom>
          <a:noFill/>
          <a:ln w="9525">
            <a:noFill/>
            <a:miter lim="800000"/>
            <a:headEnd/>
            <a:tailEnd/>
          </a:ln>
        </p:spPr>
        <p:txBody>
          <a:bodyPr>
            <a:spAutoFit/>
          </a:bodyPr>
          <a:lstStyle/>
          <a:p>
            <a:pPr algn="just">
              <a:spcBef>
                <a:spcPct val="50000"/>
              </a:spcBef>
            </a:pPr>
            <a:r>
              <a:rPr lang="en-US" sz="1400" b="0"/>
              <a:t>This image shows only the position of the object which was at the same location in both input images. </a:t>
            </a:r>
          </a:p>
          <a:p>
            <a:pPr algn="just">
              <a:spcBef>
                <a:spcPct val="50000"/>
              </a:spcBef>
            </a:pPr>
            <a:r>
              <a:rPr lang="en-US" sz="1400" b="0"/>
              <a:t>The reason is that the objects are represented with logically 0 and the background is logically 1.</a:t>
            </a:r>
          </a:p>
          <a:p>
            <a:pPr algn="just">
              <a:spcBef>
                <a:spcPct val="50000"/>
              </a:spcBef>
            </a:pPr>
            <a:r>
              <a:rPr lang="en-US" sz="1400" b="0"/>
              <a:t> Hence, we actually OR the background which is equivalent to NANDing the objects. </a:t>
            </a:r>
          </a:p>
        </p:txBody>
      </p:sp>
      <p:sp>
        <p:nvSpPr>
          <p:cNvPr id="101388" name="Text Box 12"/>
          <p:cNvSpPr txBox="1">
            <a:spLocks noChangeArrowheads="1"/>
          </p:cNvSpPr>
          <p:nvPr/>
        </p:nvSpPr>
        <p:spPr bwMode="auto">
          <a:xfrm>
            <a:off x="1447800" y="457200"/>
            <a:ext cx="6629400" cy="579438"/>
          </a:xfrm>
          <a:prstGeom prst="rect">
            <a:avLst/>
          </a:prstGeom>
          <a:noFill/>
          <a:ln w="9525">
            <a:noFill/>
            <a:miter lim="800000"/>
            <a:headEnd/>
            <a:tailEnd/>
          </a:ln>
        </p:spPr>
        <p:txBody>
          <a:bodyPr>
            <a:spAutoFit/>
          </a:bodyPr>
          <a:lstStyle/>
          <a:p>
            <a:pPr algn="ctr">
              <a:spcBef>
                <a:spcPct val="50000"/>
              </a:spcBef>
            </a:pPr>
            <a:r>
              <a:rPr lang="en-US" sz="3200"/>
              <a:t>OR OPERATION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96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96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9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706" name="Object 2"/>
          <p:cNvGraphicFramePr>
            <a:graphicFrameLocks noChangeAspect="1"/>
          </p:cNvGraphicFramePr>
          <p:nvPr/>
        </p:nvGraphicFramePr>
        <p:xfrm>
          <a:off x="2667000" y="2971800"/>
          <a:ext cx="1295400" cy="1295400"/>
        </p:xfrm>
        <a:graphic>
          <a:graphicData uri="http://schemas.openxmlformats.org/presentationml/2006/ole">
            <mc:AlternateContent xmlns:mc="http://schemas.openxmlformats.org/markup-compatibility/2006">
              <mc:Choice xmlns:v="urn:schemas-microsoft-com:vml" Requires="v">
                <p:oleObj spid="_x0000_s1030" name="Bitmap Image" r:id="rId3" imgW="914286" imgH="914286" progId="PBrush">
                  <p:embed/>
                </p:oleObj>
              </mc:Choice>
              <mc:Fallback>
                <p:oleObj name="Bitmap Image" r:id="rId3" imgW="914286" imgH="914286"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971800"/>
                        <a:ext cx="129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0707" name="Object 3"/>
          <p:cNvGraphicFramePr>
            <a:graphicFrameLocks noChangeAspect="1"/>
          </p:cNvGraphicFramePr>
          <p:nvPr/>
        </p:nvGraphicFramePr>
        <p:xfrm>
          <a:off x="2743200" y="4419600"/>
          <a:ext cx="1295400" cy="1295400"/>
        </p:xfrm>
        <a:graphic>
          <a:graphicData uri="http://schemas.openxmlformats.org/presentationml/2006/ole">
            <mc:AlternateContent xmlns:mc="http://schemas.openxmlformats.org/markup-compatibility/2006">
              <mc:Choice xmlns:v="urn:schemas-microsoft-com:vml" Requires="v">
                <p:oleObj spid="_x0000_s1031" name="Bitmap Image" r:id="rId5" imgW="1028844" imgH="1028844" progId="PBrush">
                  <p:embed/>
                </p:oleObj>
              </mc:Choice>
              <mc:Fallback>
                <p:oleObj name="Bitmap Image" r:id="rId5" imgW="1028844" imgH="1028844" progId="PBrush">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4419600"/>
                        <a:ext cx="129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2" name="Text Box 4"/>
          <p:cNvSpPr txBox="1">
            <a:spLocks noChangeArrowheads="1"/>
          </p:cNvSpPr>
          <p:nvPr/>
        </p:nvSpPr>
        <p:spPr bwMode="auto">
          <a:xfrm>
            <a:off x="1905000" y="3505200"/>
            <a:ext cx="685800" cy="304800"/>
          </a:xfrm>
          <a:prstGeom prst="rect">
            <a:avLst/>
          </a:prstGeom>
          <a:noFill/>
          <a:ln w="9525">
            <a:noFill/>
            <a:miter lim="800000"/>
            <a:headEnd/>
            <a:tailEnd/>
          </a:ln>
        </p:spPr>
        <p:txBody>
          <a:bodyPr>
            <a:spAutoFit/>
          </a:bodyPr>
          <a:lstStyle/>
          <a:p>
            <a:pPr>
              <a:spcBef>
                <a:spcPct val="50000"/>
              </a:spcBef>
            </a:pPr>
            <a:r>
              <a:rPr lang="en-US" sz="1400" b="0"/>
              <a:t>invert</a:t>
            </a:r>
          </a:p>
        </p:txBody>
      </p:sp>
      <p:sp>
        <p:nvSpPr>
          <p:cNvPr id="7173" name="Text Box 5"/>
          <p:cNvSpPr txBox="1">
            <a:spLocks noChangeArrowheads="1"/>
          </p:cNvSpPr>
          <p:nvPr/>
        </p:nvSpPr>
        <p:spPr bwMode="auto">
          <a:xfrm>
            <a:off x="1905000" y="4876800"/>
            <a:ext cx="685800" cy="304800"/>
          </a:xfrm>
          <a:prstGeom prst="rect">
            <a:avLst/>
          </a:prstGeom>
          <a:noFill/>
          <a:ln w="9525">
            <a:noFill/>
            <a:miter lim="800000"/>
            <a:headEnd/>
            <a:tailEnd/>
          </a:ln>
        </p:spPr>
        <p:txBody>
          <a:bodyPr>
            <a:spAutoFit/>
          </a:bodyPr>
          <a:lstStyle/>
          <a:p>
            <a:pPr>
              <a:spcBef>
                <a:spcPct val="50000"/>
              </a:spcBef>
            </a:pPr>
            <a:r>
              <a:rPr lang="en-US" sz="1400" b="0"/>
              <a:t>invert</a:t>
            </a:r>
          </a:p>
        </p:txBody>
      </p:sp>
      <p:sp>
        <p:nvSpPr>
          <p:cNvPr id="200710" name="Text Box 6"/>
          <p:cNvSpPr txBox="1">
            <a:spLocks noChangeArrowheads="1"/>
          </p:cNvSpPr>
          <p:nvPr/>
        </p:nvSpPr>
        <p:spPr bwMode="auto">
          <a:xfrm>
            <a:off x="4267200" y="4191000"/>
            <a:ext cx="457200" cy="304800"/>
          </a:xfrm>
          <a:prstGeom prst="rect">
            <a:avLst/>
          </a:prstGeom>
          <a:noFill/>
          <a:ln w="9525">
            <a:noFill/>
            <a:miter lim="800000"/>
            <a:headEnd/>
            <a:tailEnd/>
          </a:ln>
        </p:spPr>
        <p:txBody>
          <a:bodyPr>
            <a:spAutoFit/>
          </a:bodyPr>
          <a:lstStyle/>
          <a:p>
            <a:pPr>
              <a:spcBef>
                <a:spcPct val="50000"/>
              </a:spcBef>
            </a:pPr>
            <a:r>
              <a:rPr lang="en-US" sz="1400"/>
              <a:t>OR</a:t>
            </a:r>
          </a:p>
        </p:txBody>
      </p:sp>
      <p:pic>
        <p:nvPicPr>
          <p:cNvPr id="200711" name="Picture 7" descr="scr3or1">
            <a:hlinkClick r:id="rId7" action="ppaction://hlinkfile"/>
          </p:cNvPr>
          <p:cNvPicPr>
            <a:picLocks noChangeAspect="1" noChangeArrowheads="1"/>
          </p:cNvPicPr>
          <p:nvPr/>
        </p:nvPicPr>
        <p:blipFill>
          <a:blip r:embed="rId8"/>
          <a:srcRect/>
          <a:stretch>
            <a:fillRect/>
          </a:stretch>
        </p:blipFill>
        <p:spPr bwMode="auto">
          <a:xfrm>
            <a:off x="4800600" y="3733800"/>
            <a:ext cx="1219200" cy="1219200"/>
          </a:xfrm>
          <a:prstGeom prst="rect">
            <a:avLst/>
          </a:prstGeom>
          <a:noFill/>
          <a:ln w="9525">
            <a:noFill/>
            <a:miter lim="800000"/>
            <a:headEnd/>
            <a:tailEnd/>
          </a:ln>
        </p:spPr>
      </p:pic>
      <p:pic>
        <p:nvPicPr>
          <p:cNvPr id="7176" name="Picture 8" descr="scr3thr1">
            <a:hlinkClick r:id="rId9" action="ppaction://hlinkfile"/>
          </p:cNvPr>
          <p:cNvPicPr>
            <a:picLocks noChangeAspect="1" noChangeArrowheads="1"/>
          </p:cNvPicPr>
          <p:nvPr/>
        </p:nvPicPr>
        <p:blipFill>
          <a:blip r:embed="rId10"/>
          <a:srcRect/>
          <a:stretch>
            <a:fillRect/>
          </a:stretch>
        </p:blipFill>
        <p:spPr bwMode="auto">
          <a:xfrm>
            <a:off x="533400" y="2895600"/>
            <a:ext cx="1219200" cy="1219200"/>
          </a:xfrm>
          <a:prstGeom prst="rect">
            <a:avLst/>
          </a:prstGeom>
          <a:noFill/>
          <a:ln w="9525">
            <a:noFill/>
            <a:miter lim="800000"/>
            <a:headEnd/>
            <a:tailEnd/>
          </a:ln>
        </p:spPr>
      </p:pic>
      <p:pic>
        <p:nvPicPr>
          <p:cNvPr id="7177" name="Picture 9" descr="scr4thr1">
            <a:hlinkClick r:id="rId9" action="ppaction://hlinkfile"/>
          </p:cNvPr>
          <p:cNvPicPr>
            <a:picLocks noChangeAspect="1" noChangeArrowheads="1"/>
          </p:cNvPicPr>
          <p:nvPr/>
        </p:nvPicPr>
        <p:blipFill>
          <a:blip r:embed="rId11"/>
          <a:srcRect/>
          <a:stretch>
            <a:fillRect/>
          </a:stretch>
        </p:blipFill>
        <p:spPr bwMode="auto">
          <a:xfrm>
            <a:off x="533400" y="4343400"/>
            <a:ext cx="1219200" cy="1219200"/>
          </a:xfrm>
          <a:prstGeom prst="rect">
            <a:avLst/>
          </a:prstGeom>
          <a:noFill/>
          <a:ln w="9525">
            <a:noFill/>
            <a:miter lim="800000"/>
            <a:headEnd/>
            <a:tailEnd/>
          </a:ln>
        </p:spPr>
      </p:pic>
      <p:sp>
        <p:nvSpPr>
          <p:cNvPr id="7178" name="Text Box 10"/>
          <p:cNvSpPr txBox="1">
            <a:spLocks noChangeArrowheads="1"/>
          </p:cNvSpPr>
          <p:nvPr/>
        </p:nvSpPr>
        <p:spPr bwMode="auto">
          <a:xfrm>
            <a:off x="6477000" y="3505200"/>
            <a:ext cx="2286000" cy="1739900"/>
          </a:xfrm>
          <a:prstGeom prst="rect">
            <a:avLst/>
          </a:prstGeom>
          <a:noFill/>
          <a:ln w="9525">
            <a:noFill/>
            <a:miter lim="800000"/>
            <a:headEnd/>
            <a:tailEnd/>
          </a:ln>
        </p:spPr>
        <p:txBody>
          <a:bodyPr>
            <a:spAutoFit/>
          </a:bodyPr>
          <a:lstStyle/>
          <a:p>
            <a:pPr>
              <a:spcBef>
                <a:spcPct val="50000"/>
              </a:spcBef>
            </a:pPr>
            <a:r>
              <a:rPr lang="en-US" b="0"/>
              <a:t>Now, the output shows the position of the stationary object as well as that of the moved object. </a:t>
            </a:r>
          </a:p>
        </p:txBody>
      </p:sp>
      <p:sp>
        <p:nvSpPr>
          <p:cNvPr id="7179" name="Text Box 11"/>
          <p:cNvSpPr txBox="1">
            <a:spLocks noChangeArrowheads="1"/>
          </p:cNvSpPr>
          <p:nvPr/>
        </p:nvSpPr>
        <p:spPr bwMode="auto">
          <a:xfrm>
            <a:off x="1371600" y="1143000"/>
            <a:ext cx="6629400" cy="579438"/>
          </a:xfrm>
          <a:prstGeom prst="rect">
            <a:avLst/>
          </a:prstGeom>
          <a:noFill/>
          <a:ln w="9525">
            <a:noFill/>
            <a:miter lim="800000"/>
            <a:headEnd/>
            <a:tailEnd/>
          </a:ln>
        </p:spPr>
        <p:txBody>
          <a:bodyPr>
            <a:spAutoFit/>
          </a:bodyPr>
          <a:lstStyle/>
          <a:p>
            <a:pPr algn="ctr">
              <a:spcBef>
                <a:spcPct val="50000"/>
              </a:spcBef>
            </a:pPr>
            <a:r>
              <a:rPr lang="en-US" sz="3200"/>
              <a:t>OR OPERATION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07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07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07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0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381000" y="2590800"/>
            <a:ext cx="8229600" cy="1143000"/>
          </a:xfrm>
        </p:spPr>
        <p:txBody>
          <a:bodyPr/>
          <a:lstStyle/>
          <a:p>
            <a:pPr eaLnBrk="1" hangingPunct="1"/>
            <a:r>
              <a:rPr lang="en-US" sz="3200" b="1" smtClean="0"/>
              <a:t>Application of OR operator</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descr="wdg2">
            <a:hlinkClick r:id="rId2" action="ppaction://hlinkfile"/>
          </p:cNvPr>
          <p:cNvPicPr>
            <a:picLocks noChangeAspect="1" noChangeArrowheads="1"/>
          </p:cNvPicPr>
          <p:nvPr/>
        </p:nvPicPr>
        <p:blipFill>
          <a:blip r:embed="rId3"/>
          <a:srcRect/>
          <a:stretch>
            <a:fillRect/>
          </a:stretch>
        </p:blipFill>
        <p:spPr bwMode="auto">
          <a:xfrm>
            <a:off x="2514600" y="1524000"/>
            <a:ext cx="1981200" cy="1501775"/>
          </a:xfrm>
          <a:prstGeom prst="rect">
            <a:avLst/>
          </a:prstGeom>
          <a:noFill/>
          <a:ln w="9525">
            <a:noFill/>
            <a:miter lim="800000"/>
            <a:headEnd/>
            <a:tailEnd/>
          </a:ln>
        </p:spPr>
      </p:pic>
      <p:sp>
        <p:nvSpPr>
          <p:cNvPr id="103427" name="Text Box 3"/>
          <p:cNvSpPr txBox="1">
            <a:spLocks noChangeArrowheads="1"/>
          </p:cNvSpPr>
          <p:nvPr/>
        </p:nvSpPr>
        <p:spPr bwMode="auto">
          <a:xfrm>
            <a:off x="762000" y="304800"/>
            <a:ext cx="7467600" cy="457200"/>
          </a:xfrm>
          <a:prstGeom prst="rect">
            <a:avLst/>
          </a:prstGeom>
          <a:noFill/>
          <a:ln w="9525">
            <a:noFill/>
            <a:miter lim="800000"/>
            <a:headEnd/>
            <a:tailEnd/>
          </a:ln>
        </p:spPr>
        <p:txBody>
          <a:bodyPr>
            <a:spAutoFit/>
          </a:bodyPr>
          <a:lstStyle/>
          <a:p>
            <a:pPr>
              <a:spcBef>
                <a:spcPct val="50000"/>
              </a:spcBef>
            </a:pPr>
            <a:r>
              <a:rPr lang="en-US" sz="2400" i="1"/>
              <a:t>OR is often used to merge two images together</a:t>
            </a:r>
          </a:p>
        </p:txBody>
      </p:sp>
      <p:pic>
        <p:nvPicPr>
          <p:cNvPr id="103428" name="Picture 4" descr="wdg2hst1">
            <a:hlinkClick r:id="rId4" action="ppaction://hlinkfile"/>
          </p:cNvPr>
          <p:cNvPicPr>
            <a:picLocks noChangeAspect="1" noChangeArrowheads="1"/>
          </p:cNvPicPr>
          <p:nvPr/>
        </p:nvPicPr>
        <p:blipFill>
          <a:blip r:embed="rId5"/>
          <a:srcRect/>
          <a:stretch>
            <a:fillRect/>
          </a:stretch>
        </p:blipFill>
        <p:spPr bwMode="auto">
          <a:xfrm>
            <a:off x="4572000" y="1752600"/>
            <a:ext cx="1447800" cy="1001713"/>
          </a:xfrm>
          <a:prstGeom prst="rect">
            <a:avLst/>
          </a:prstGeom>
          <a:noFill/>
          <a:ln w="9525">
            <a:noFill/>
            <a:miter lim="800000"/>
            <a:headEnd/>
            <a:tailEnd/>
          </a:ln>
        </p:spPr>
      </p:pic>
      <p:pic>
        <p:nvPicPr>
          <p:cNvPr id="103429" name="Picture 5" descr="wdg2hst2">
            <a:hlinkClick r:id="rId4" action="ppaction://hlinkfile"/>
          </p:cNvPr>
          <p:cNvPicPr>
            <a:picLocks noChangeAspect="1" noChangeArrowheads="1"/>
          </p:cNvPicPr>
          <p:nvPr/>
        </p:nvPicPr>
        <p:blipFill>
          <a:blip r:embed="rId6"/>
          <a:srcRect/>
          <a:stretch>
            <a:fillRect/>
          </a:stretch>
        </p:blipFill>
        <p:spPr bwMode="auto">
          <a:xfrm>
            <a:off x="2514600" y="3035300"/>
            <a:ext cx="1981200" cy="1501775"/>
          </a:xfrm>
          <a:prstGeom prst="rect">
            <a:avLst/>
          </a:prstGeom>
          <a:noFill/>
          <a:ln w="9525">
            <a:noFill/>
            <a:miter lim="800000"/>
            <a:headEnd/>
            <a:tailEnd/>
          </a:ln>
        </p:spPr>
      </p:pic>
      <p:pic>
        <p:nvPicPr>
          <p:cNvPr id="103430" name="Picture 6" descr="wdg2or1">
            <a:hlinkClick r:id="rId7" action="ppaction://hlinkfile"/>
          </p:cNvPr>
          <p:cNvPicPr>
            <a:picLocks noChangeAspect="1" noChangeArrowheads="1"/>
          </p:cNvPicPr>
          <p:nvPr/>
        </p:nvPicPr>
        <p:blipFill>
          <a:blip r:embed="rId8"/>
          <a:srcRect/>
          <a:stretch>
            <a:fillRect/>
          </a:stretch>
        </p:blipFill>
        <p:spPr bwMode="auto">
          <a:xfrm>
            <a:off x="4495800" y="3035300"/>
            <a:ext cx="1981200" cy="1501775"/>
          </a:xfrm>
          <a:prstGeom prst="rect">
            <a:avLst/>
          </a:prstGeom>
          <a:noFill/>
          <a:ln w="9525">
            <a:noFill/>
            <a:miter lim="800000"/>
            <a:headEnd/>
            <a:tailEnd/>
          </a:ln>
        </p:spPr>
      </p:pic>
      <p:graphicFrame>
        <p:nvGraphicFramePr>
          <p:cNvPr id="202759" name="Group 7"/>
          <p:cNvGraphicFramePr>
            <a:graphicFrameLocks noGrp="1"/>
          </p:cNvGraphicFramePr>
          <p:nvPr/>
        </p:nvGraphicFramePr>
        <p:xfrm>
          <a:off x="6400800" y="1600200"/>
          <a:ext cx="609600" cy="549276"/>
        </p:xfrm>
        <a:graphic>
          <a:graphicData uri="http://schemas.openxmlformats.org/drawingml/2006/table">
            <a:tbl>
              <a:tblPr/>
              <a:tblGrid>
                <a:gridCol w="304800"/>
                <a:gridCol w="304800"/>
              </a:tblGrid>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a</a:t>
                      </a:r>
                    </a:p>
                  </a:txBody>
                  <a:tcPr marT="45773" marB="457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b</a:t>
                      </a:r>
                    </a:p>
                  </a:txBody>
                  <a:tcPr marT="45773" marB="457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c</a:t>
                      </a:r>
                    </a:p>
                  </a:txBody>
                  <a:tcPr marT="45773" marB="457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d</a:t>
                      </a:r>
                    </a:p>
                  </a:txBody>
                  <a:tcPr marT="45773" marB="457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3442" name="Text Box 18"/>
          <p:cNvSpPr txBox="1">
            <a:spLocks noChangeArrowheads="1"/>
          </p:cNvSpPr>
          <p:nvPr/>
        </p:nvSpPr>
        <p:spPr bwMode="auto">
          <a:xfrm>
            <a:off x="609600" y="5181600"/>
            <a:ext cx="7696200" cy="701675"/>
          </a:xfrm>
          <a:prstGeom prst="rect">
            <a:avLst/>
          </a:prstGeom>
          <a:noFill/>
          <a:ln w="9525">
            <a:noFill/>
            <a:miter lim="800000"/>
            <a:headEnd/>
            <a:tailEnd/>
          </a:ln>
        </p:spPr>
        <p:txBody>
          <a:bodyPr>
            <a:spAutoFit/>
          </a:bodyPr>
          <a:lstStyle/>
          <a:p>
            <a:pPr>
              <a:spcBef>
                <a:spcPct val="50000"/>
              </a:spcBef>
            </a:pPr>
            <a:r>
              <a:rPr lang="en-US" sz="2000" b="0"/>
              <a:t>Figure: a) Original Image b) Image histogram c) Histogram resized to original image size d) ORed image of a and c.</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p:cNvPicPr>
            <a:picLocks noChangeAspect="1" noChangeArrowheads="1"/>
          </p:cNvPicPr>
          <p:nvPr/>
        </p:nvPicPr>
        <p:blipFill>
          <a:blip r:embed="rId3"/>
          <a:srcRect/>
          <a:stretch>
            <a:fillRect/>
          </a:stretch>
        </p:blipFill>
        <p:spPr bwMode="auto">
          <a:xfrm>
            <a:off x="533400" y="762000"/>
            <a:ext cx="8229600" cy="5365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563562"/>
          </a:xfrm>
        </p:spPr>
        <p:txBody>
          <a:bodyPr>
            <a:noAutofit/>
          </a:bodyPr>
          <a:lstStyle/>
          <a:p>
            <a:r>
              <a:rPr lang="en-US" sz="3500" b="1" dirty="0" smtClean="0"/>
              <a:t>Neighborhood Operation</a:t>
            </a:r>
            <a:endParaRPr lang="en-US" sz="3500" b="1" dirty="0"/>
          </a:p>
        </p:txBody>
      </p:sp>
      <p:sp>
        <p:nvSpPr>
          <p:cNvPr id="4" name="Content Placeholder 3"/>
          <p:cNvSpPr>
            <a:spLocks noGrp="1"/>
          </p:cNvSpPr>
          <p:nvPr>
            <p:ph sz="half" idx="2"/>
          </p:nvPr>
        </p:nvSpPr>
        <p:spPr>
          <a:xfrm>
            <a:off x="304800" y="1066800"/>
            <a:ext cx="8610600" cy="5562600"/>
          </a:xfrm>
        </p:spPr>
        <p:txBody>
          <a:bodyPr>
            <a:normAutofit/>
          </a:bodyPr>
          <a:lstStyle/>
          <a:p>
            <a:r>
              <a:rPr lang="en-US" dirty="0" smtClean="0"/>
              <a:t> The values assigned to a pixel is a function of its gray label  and gray label of its neighbors.</a:t>
            </a:r>
          </a:p>
          <a:p>
            <a:endParaRPr lang="en-US" dirty="0" smtClean="0"/>
          </a:p>
          <a:p>
            <a:endParaRPr lang="en-US" dirty="0" smtClean="0"/>
          </a:p>
          <a:p>
            <a:endParaRPr lang="en-US" dirty="0" smtClean="0"/>
          </a:p>
          <a:p>
            <a:endParaRPr lang="en-US" dirty="0" smtClean="0"/>
          </a:p>
          <a:p>
            <a:pPr>
              <a:buNone/>
            </a:pPr>
            <a:endParaRPr lang="en-US" dirty="0" smtClean="0"/>
          </a:p>
          <a:p>
            <a:pPr algn="ctr">
              <a:buNone/>
            </a:pPr>
            <a:r>
              <a:rPr lang="en-US" sz="3000" b="1" dirty="0" smtClean="0">
                <a:latin typeface="Arial Black" pitchFamily="34" charset="0"/>
              </a:rPr>
              <a:t>    Z=1/9  * </a:t>
            </a:r>
            <a:r>
              <a:rPr lang="en-US" sz="3000" dirty="0" smtClean="0">
                <a:latin typeface="Arial Black" pitchFamily="34" charset="0"/>
              </a:rPr>
              <a:t>(</a:t>
            </a:r>
            <a:r>
              <a:rPr lang="en-US" sz="3000" b="1" dirty="0" smtClean="0">
                <a:solidFill>
                  <a:srgbClr val="000000"/>
                </a:solidFill>
                <a:latin typeface="Arial Black" pitchFamily="34" charset="0"/>
                <a:ea typeface="Times New Roman"/>
                <a:cs typeface="Calibri"/>
              </a:rPr>
              <a:t>Z</a:t>
            </a:r>
            <a:r>
              <a:rPr lang="en-US" sz="3000" b="1" baseline="-25000" dirty="0" smtClean="0">
                <a:solidFill>
                  <a:srgbClr val="000000"/>
                </a:solidFill>
                <a:latin typeface="Arial Black" pitchFamily="34" charset="0"/>
                <a:ea typeface="Times New Roman"/>
                <a:cs typeface="Calibri"/>
              </a:rPr>
              <a:t>1</a:t>
            </a:r>
            <a:r>
              <a:rPr lang="en-US" sz="3000" b="1" dirty="0" smtClean="0">
                <a:solidFill>
                  <a:srgbClr val="000000"/>
                </a:solidFill>
                <a:latin typeface="Arial Black" pitchFamily="34" charset="0"/>
                <a:ea typeface="Times New Roman"/>
                <a:cs typeface="Calibri"/>
              </a:rPr>
              <a:t> + Z</a:t>
            </a:r>
            <a:r>
              <a:rPr lang="en-US" sz="3000" b="1" baseline="-25000" dirty="0" smtClean="0">
                <a:solidFill>
                  <a:srgbClr val="000000"/>
                </a:solidFill>
                <a:latin typeface="Arial Black" pitchFamily="34" charset="0"/>
                <a:ea typeface="Times New Roman"/>
                <a:cs typeface="Calibri"/>
              </a:rPr>
              <a:t>1…….</a:t>
            </a:r>
            <a:r>
              <a:rPr lang="en-US" sz="3000" b="1" dirty="0" smtClean="0">
                <a:solidFill>
                  <a:srgbClr val="000000"/>
                </a:solidFill>
                <a:latin typeface="Arial Black" pitchFamily="34" charset="0"/>
                <a:ea typeface="Times New Roman"/>
                <a:cs typeface="Calibri"/>
              </a:rPr>
              <a:t> +</a:t>
            </a:r>
            <a:r>
              <a:rPr lang="en-US" sz="3000" b="1" baseline="-25000" dirty="0" smtClean="0">
                <a:solidFill>
                  <a:srgbClr val="000000"/>
                </a:solidFill>
                <a:latin typeface="Arial Black" pitchFamily="34" charset="0"/>
                <a:ea typeface="Times New Roman"/>
                <a:cs typeface="Calibri"/>
              </a:rPr>
              <a:t> </a:t>
            </a:r>
            <a:r>
              <a:rPr lang="en-US" sz="3000" b="1" dirty="0" smtClean="0">
                <a:solidFill>
                  <a:srgbClr val="000000"/>
                </a:solidFill>
                <a:latin typeface="Arial Black" pitchFamily="34" charset="0"/>
                <a:ea typeface="Times New Roman"/>
                <a:cs typeface="Calibri"/>
              </a:rPr>
              <a:t>Z</a:t>
            </a:r>
            <a:r>
              <a:rPr lang="en-US" sz="3000" b="1" baseline="-25000" dirty="0" smtClean="0">
                <a:solidFill>
                  <a:srgbClr val="000000"/>
                </a:solidFill>
                <a:latin typeface="Arial Black" pitchFamily="34" charset="0"/>
                <a:ea typeface="Times New Roman"/>
                <a:cs typeface="Calibri"/>
              </a:rPr>
              <a:t>9 </a:t>
            </a:r>
            <a:r>
              <a:rPr lang="en-US" sz="3000" b="1" dirty="0" smtClean="0">
                <a:solidFill>
                  <a:srgbClr val="000000"/>
                </a:solidFill>
                <a:latin typeface="Arial Black" pitchFamily="34" charset="0"/>
                <a:ea typeface="Times New Roman"/>
                <a:cs typeface="Calibri"/>
              </a:rPr>
              <a:t> )  = Average</a:t>
            </a:r>
            <a:endParaRPr lang="en-US" sz="3000" dirty="0" smtClean="0">
              <a:latin typeface="Arial Black" pitchFamily="34" charset="0"/>
            </a:endParaRPr>
          </a:p>
          <a:p>
            <a:endParaRPr lang="en-US" dirty="0" smtClean="0"/>
          </a:p>
          <a:p>
            <a:endParaRPr lang="en-US" dirty="0"/>
          </a:p>
        </p:txBody>
      </p:sp>
      <p:graphicFrame>
        <p:nvGraphicFramePr>
          <p:cNvPr id="8" name="Table 7"/>
          <p:cNvGraphicFramePr>
            <a:graphicFrameLocks noGrp="1"/>
          </p:cNvGraphicFramePr>
          <p:nvPr/>
        </p:nvGraphicFramePr>
        <p:xfrm>
          <a:off x="3429000" y="2438400"/>
          <a:ext cx="2209800" cy="1828800"/>
        </p:xfrm>
        <a:graphic>
          <a:graphicData uri="http://schemas.openxmlformats.org/drawingml/2006/table">
            <a:tbl>
              <a:tblPr/>
              <a:tblGrid>
                <a:gridCol w="736600"/>
                <a:gridCol w="736600"/>
                <a:gridCol w="736600"/>
              </a:tblGrid>
              <a:tr h="609600">
                <a:tc>
                  <a:txBody>
                    <a:bodyPr/>
                    <a:lstStyle/>
                    <a:p>
                      <a:pPr marL="0" marR="0" algn="ctr">
                        <a:lnSpc>
                          <a:spcPct val="115000"/>
                        </a:lnSpc>
                        <a:spcBef>
                          <a:spcPts val="0"/>
                        </a:spcBef>
                        <a:spcAft>
                          <a:spcPts val="0"/>
                        </a:spcAft>
                      </a:pPr>
                      <a:r>
                        <a:rPr lang="en-US" sz="1600" b="1" dirty="0">
                          <a:solidFill>
                            <a:srgbClr val="000000"/>
                          </a:solidFill>
                          <a:latin typeface="Arial Black"/>
                          <a:ea typeface="Times New Roman"/>
                          <a:cs typeface="Calibri"/>
                        </a:rPr>
                        <a:t>Z</a:t>
                      </a:r>
                      <a:r>
                        <a:rPr lang="en-US" sz="1600" b="1" baseline="-25000" dirty="0">
                          <a:solidFill>
                            <a:srgbClr val="000000"/>
                          </a:solidFill>
                          <a:latin typeface="Arial Black"/>
                          <a:ea typeface="Times New Roman"/>
                          <a:cs typeface="Calibri"/>
                        </a:rPr>
                        <a:t>1</a:t>
                      </a:r>
                      <a:endParaRPr lang="en-US" sz="1100" dirty="0">
                        <a:latin typeface="Calibri"/>
                        <a:ea typeface="Times New Roman"/>
                        <a:cs typeface="Times New Roman"/>
                      </a:endParaRPr>
                    </a:p>
                  </a:txBody>
                  <a:tcPr marL="68580" marR="68580" marT="0"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Z</a:t>
                      </a:r>
                      <a:r>
                        <a:rPr lang="en-US" sz="1600" b="1" baseline="-25000">
                          <a:solidFill>
                            <a:srgbClr val="000000"/>
                          </a:solidFill>
                          <a:latin typeface="Arial Black"/>
                          <a:ea typeface="Times New Roman"/>
                          <a:cs typeface="Calibri"/>
                        </a:rPr>
                        <a:t>2</a:t>
                      </a:r>
                      <a:endParaRPr lang="en-US" sz="1100">
                        <a:latin typeface="Calibri"/>
                        <a:ea typeface="Times New Roman"/>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Z</a:t>
                      </a:r>
                      <a:r>
                        <a:rPr lang="en-US" sz="1600" b="1" baseline="-25000">
                          <a:solidFill>
                            <a:srgbClr val="000000"/>
                          </a:solidFill>
                          <a:latin typeface="Arial Black"/>
                          <a:ea typeface="Times New Roman"/>
                          <a:cs typeface="Calibri"/>
                        </a:rPr>
                        <a:t>3</a:t>
                      </a:r>
                      <a:endParaRPr lang="en-US" sz="1100">
                        <a:latin typeface="Calibri"/>
                        <a:ea typeface="Times New Roman"/>
                        <a:cs typeface="Times New Roman"/>
                      </a:endParaRPr>
                    </a:p>
                  </a:txBody>
                  <a:tcPr marL="68580" marR="68580" marT="0" marB="0" anchor="ctr">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r>
              <a:tr h="609600">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Z</a:t>
                      </a:r>
                      <a:r>
                        <a:rPr lang="en-US" sz="1600" b="1" baseline="-25000">
                          <a:solidFill>
                            <a:srgbClr val="000000"/>
                          </a:solidFill>
                          <a:latin typeface="Arial Black"/>
                          <a:ea typeface="Times New Roman"/>
                          <a:cs typeface="Calibri"/>
                        </a:rPr>
                        <a:t>4</a:t>
                      </a:r>
                      <a:endParaRPr lang="en-US" sz="1100">
                        <a:latin typeface="Calibri"/>
                        <a:ea typeface="Times New Roman"/>
                        <a:cs typeface="Times New Roman"/>
                      </a:endParaRPr>
                    </a:p>
                  </a:txBody>
                  <a:tcPr marL="68580" marR="68580"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Z</a:t>
                      </a:r>
                      <a:r>
                        <a:rPr lang="en-US" sz="1600" b="1" baseline="-25000">
                          <a:solidFill>
                            <a:srgbClr val="000000"/>
                          </a:solidFill>
                          <a:latin typeface="Arial Black"/>
                          <a:ea typeface="Times New Roman"/>
                          <a:cs typeface="Calibri"/>
                        </a:rPr>
                        <a:t>5</a:t>
                      </a:r>
                      <a:endParaRPr lang="en-US" sz="1100">
                        <a:latin typeface="Calibri"/>
                        <a:ea typeface="Times New Roman"/>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Z</a:t>
                      </a:r>
                      <a:r>
                        <a:rPr lang="en-US" sz="1600" b="1" baseline="-25000">
                          <a:solidFill>
                            <a:srgbClr val="000000"/>
                          </a:solidFill>
                          <a:latin typeface="Arial Black"/>
                          <a:ea typeface="Times New Roman"/>
                          <a:cs typeface="Calibri"/>
                        </a:rPr>
                        <a:t>6</a:t>
                      </a:r>
                      <a:endParaRPr lang="en-US" sz="1100">
                        <a:latin typeface="Calibri"/>
                        <a:ea typeface="Times New Roman"/>
                        <a:cs typeface="Times New Roman"/>
                      </a:endParaRPr>
                    </a:p>
                  </a:txBody>
                  <a:tcPr marL="68580" marR="6858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609600">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Z</a:t>
                      </a:r>
                      <a:r>
                        <a:rPr lang="en-US" sz="1600" b="1" baseline="-25000">
                          <a:solidFill>
                            <a:srgbClr val="000000"/>
                          </a:solidFill>
                          <a:latin typeface="Arial Black"/>
                          <a:ea typeface="Times New Roman"/>
                          <a:cs typeface="Calibri"/>
                        </a:rPr>
                        <a:t>7</a:t>
                      </a:r>
                      <a:endParaRPr lang="en-US" sz="1100">
                        <a:latin typeface="Calibri"/>
                        <a:ea typeface="Times New Roman"/>
                        <a:cs typeface="Times New Roman"/>
                      </a:endParaRPr>
                    </a:p>
                  </a:txBody>
                  <a:tcPr marL="68580" marR="68580"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Z</a:t>
                      </a:r>
                      <a:r>
                        <a:rPr lang="en-US" sz="1600" b="1" baseline="-25000">
                          <a:solidFill>
                            <a:srgbClr val="000000"/>
                          </a:solidFill>
                          <a:latin typeface="Arial Black"/>
                          <a:ea typeface="Times New Roman"/>
                          <a:cs typeface="Calibri"/>
                        </a:rPr>
                        <a:t>8</a:t>
                      </a:r>
                      <a:endParaRPr lang="en-US" sz="1100">
                        <a:latin typeface="Calibri"/>
                        <a:ea typeface="Times New Roman"/>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600" b="1" dirty="0">
                          <a:solidFill>
                            <a:srgbClr val="000000"/>
                          </a:solidFill>
                          <a:latin typeface="Arial Black"/>
                          <a:ea typeface="Times New Roman"/>
                          <a:cs typeface="Calibri"/>
                        </a:rPr>
                        <a:t>Z</a:t>
                      </a:r>
                      <a:r>
                        <a:rPr lang="en-US" sz="1600" b="1" baseline="-25000" dirty="0">
                          <a:solidFill>
                            <a:srgbClr val="000000"/>
                          </a:solidFill>
                          <a:latin typeface="Arial Black"/>
                          <a:ea typeface="Times New Roman"/>
                          <a:cs typeface="Calibri"/>
                        </a:rPr>
                        <a:t>9</a:t>
                      </a:r>
                      <a:endParaRPr lang="en-US" sz="1100" dirty="0">
                        <a:latin typeface="Calibri"/>
                        <a:ea typeface="Times New Roman"/>
                        <a:cs typeface="Times New Roman"/>
                      </a:endParaRPr>
                    </a:p>
                  </a:txBody>
                  <a:tcPr marL="68580" marR="6858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563562"/>
          </a:xfrm>
        </p:spPr>
        <p:txBody>
          <a:bodyPr>
            <a:noAutofit/>
          </a:bodyPr>
          <a:lstStyle/>
          <a:p>
            <a:r>
              <a:rPr lang="en-US" sz="3500" b="1" dirty="0" smtClean="0"/>
              <a:t>              Template </a:t>
            </a:r>
            <a:r>
              <a:rPr lang="en-US" sz="2400" b="1" dirty="0" smtClean="0"/>
              <a:t>(Neighborhood Operation…</a:t>
            </a:r>
            <a:r>
              <a:rPr lang="en-US" sz="2400" b="1" dirty="0" err="1" smtClean="0"/>
              <a:t>Contd</a:t>
            </a:r>
            <a:r>
              <a:rPr lang="en-US" sz="2400" b="1" dirty="0" smtClean="0"/>
              <a:t>)</a:t>
            </a:r>
            <a:endParaRPr lang="en-US" sz="2400" b="1" dirty="0"/>
          </a:p>
        </p:txBody>
      </p:sp>
      <p:sp>
        <p:nvSpPr>
          <p:cNvPr id="4" name="Content Placeholder 3"/>
          <p:cNvSpPr>
            <a:spLocks noGrp="1"/>
          </p:cNvSpPr>
          <p:nvPr>
            <p:ph sz="half" idx="2"/>
          </p:nvPr>
        </p:nvSpPr>
        <p:spPr>
          <a:xfrm>
            <a:off x="304800" y="1066800"/>
            <a:ext cx="8610600" cy="5562600"/>
          </a:xfrm>
        </p:spPr>
        <p:txBody>
          <a:bodyPr>
            <a:normAutofit fontScale="92500" lnSpcReduction="10000"/>
          </a:bodyPr>
          <a:lstStyle/>
          <a:p>
            <a:r>
              <a:rPr lang="en-US" dirty="0" smtClean="0"/>
              <a:t> In general form:</a:t>
            </a:r>
          </a:p>
          <a:p>
            <a:endParaRPr lang="en-US" dirty="0" smtClean="0"/>
          </a:p>
          <a:p>
            <a:endParaRPr lang="en-US" dirty="0" smtClean="0"/>
          </a:p>
          <a:p>
            <a:endParaRPr lang="en-US" dirty="0" smtClean="0"/>
          </a:p>
          <a:p>
            <a:endParaRPr lang="en-US" dirty="0" smtClean="0"/>
          </a:p>
          <a:p>
            <a:pPr>
              <a:buNone/>
            </a:pPr>
            <a:endParaRPr lang="en-US" dirty="0" smtClean="0"/>
          </a:p>
          <a:p>
            <a:pPr>
              <a:buNone/>
            </a:pPr>
            <a:r>
              <a:rPr lang="en-US" sz="3000" b="1" dirty="0" smtClean="0">
                <a:latin typeface="Arial Black" pitchFamily="34" charset="0"/>
              </a:rPr>
              <a:t>    Z = </a:t>
            </a:r>
            <a:r>
              <a:rPr lang="en-US" sz="3000" dirty="0" smtClean="0">
                <a:latin typeface="Arial Black" pitchFamily="34" charset="0"/>
              </a:rPr>
              <a:t>(</a:t>
            </a:r>
            <a:r>
              <a:rPr lang="en-US" sz="2800" b="1" dirty="0" smtClean="0">
                <a:solidFill>
                  <a:srgbClr val="000000"/>
                </a:solidFill>
                <a:latin typeface="Arial Black" pitchFamily="34" charset="0"/>
                <a:ea typeface="Times New Roman"/>
                <a:cs typeface="Calibri"/>
              </a:rPr>
              <a:t>W</a:t>
            </a:r>
            <a:r>
              <a:rPr lang="en-US" sz="2800" b="1" baseline="-25000" dirty="0" smtClean="0">
                <a:solidFill>
                  <a:srgbClr val="000000"/>
                </a:solidFill>
                <a:latin typeface="Arial Black" pitchFamily="34" charset="0"/>
                <a:ea typeface="Times New Roman"/>
                <a:cs typeface="Calibri"/>
              </a:rPr>
              <a:t>1</a:t>
            </a:r>
            <a:r>
              <a:rPr lang="en-US" sz="3000" b="1" dirty="0" smtClean="0">
                <a:solidFill>
                  <a:srgbClr val="000000"/>
                </a:solidFill>
                <a:latin typeface="Arial Black" pitchFamily="34" charset="0"/>
                <a:ea typeface="Times New Roman"/>
                <a:cs typeface="Calibri"/>
              </a:rPr>
              <a:t>Z</a:t>
            </a:r>
            <a:r>
              <a:rPr lang="en-US" sz="3000" b="1" baseline="-25000" dirty="0" smtClean="0">
                <a:solidFill>
                  <a:srgbClr val="000000"/>
                </a:solidFill>
                <a:latin typeface="Arial Black" pitchFamily="34" charset="0"/>
                <a:ea typeface="Times New Roman"/>
                <a:cs typeface="Calibri"/>
              </a:rPr>
              <a:t>1</a:t>
            </a:r>
            <a:r>
              <a:rPr lang="en-US" sz="3000" b="1" dirty="0" smtClean="0">
                <a:solidFill>
                  <a:srgbClr val="000000"/>
                </a:solidFill>
                <a:latin typeface="Arial Black" pitchFamily="34" charset="0"/>
                <a:ea typeface="Times New Roman"/>
                <a:cs typeface="Calibri"/>
              </a:rPr>
              <a:t> + </a:t>
            </a:r>
            <a:r>
              <a:rPr lang="en-US" sz="2800" b="1" dirty="0" smtClean="0">
                <a:solidFill>
                  <a:srgbClr val="000000"/>
                </a:solidFill>
                <a:latin typeface="Arial Black" pitchFamily="34" charset="0"/>
                <a:ea typeface="Times New Roman"/>
                <a:cs typeface="Calibri"/>
              </a:rPr>
              <a:t>W</a:t>
            </a:r>
            <a:r>
              <a:rPr lang="en-US" sz="2800" b="1" baseline="-25000" dirty="0" smtClean="0">
                <a:solidFill>
                  <a:srgbClr val="000000"/>
                </a:solidFill>
                <a:latin typeface="Arial Black" pitchFamily="34" charset="0"/>
                <a:ea typeface="Times New Roman"/>
                <a:cs typeface="Calibri"/>
              </a:rPr>
              <a:t>1</a:t>
            </a:r>
            <a:r>
              <a:rPr lang="en-US" sz="3000" b="1" dirty="0" smtClean="0">
                <a:solidFill>
                  <a:srgbClr val="000000"/>
                </a:solidFill>
                <a:latin typeface="Arial Black" pitchFamily="34" charset="0"/>
                <a:ea typeface="Times New Roman"/>
                <a:cs typeface="Calibri"/>
              </a:rPr>
              <a:t>Z</a:t>
            </a:r>
            <a:r>
              <a:rPr lang="en-US" sz="3000" b="1" baseline="-25000" dirty="0" smtClean="0">
                <a:solidFill>
                  <a:srgbClr val="000000"/>
                </a:solidFill>
                <a:latin typeface="Arial Black" pitchFamily="34" charset="0"/>
                <a:ea typeface="Times New Roman"/>
                <a:cs typeface="Calibri"/>
              </a:rPr>
              <a:t>1…….</a:t>
            </a:r>
            <a:r>
              <a:rPr lang="en-US" sz="3000" b="1" dirty="0" smtClean="0">
                <a:solidFill>
                  <a:srgbClr val="000000"/>
                </a:solidFill>
                <a:latin typeface="Arial Black" pitchFamily="34" charset="0"/>
                <a:ea typeface="Times New Roman"/>
                <a:cs typeface="Calibri"/>
              </a:rPr>
              <a:t> +</a:t>
            </a:r>
            <a:r>
              <a:rPr lang="en-US" sz="3000" b="1" baseline="-25000" dirty="0" smtClean="0">
                <a:solidFill>
                  <a:srgbClr val="000000"/>
                </a:solidFill>
                <a:latin typeface="Arial Black" pitchFamily="34" charset="0"/>
                <a:ea typeface="Times New Roman"/>
                <a:cs typeface="Calibri"/>
              </a:rPr>
              <a:t> </a:t>
            </a:r>
            <a:r>
              <a:rPr lang="en-US" sz="2800" b="1" dirty="0" smtClean="0">
                <a:solidFill>
                  <a:srgbClr val="000000"/>
                </a:solidFill>
                <a:latin typeface="Arial Black" pitchFamily="34" charset="0"/>
                <a:ea typeface="Times New Roman"/>
                <a:cs typeface="Calibri"/>
              </a:rPr>
              <a:t>W</a:t>
            </a:r>
            <a:r>
              <a:rPr lang="en-US" sz="2800" b="1" baseline="-25000" dirty="0" smtClean="0">
                <a:solidFill>
                  <a:srgbClr val="000000"/>
                </a:solidFill>
                <a:latin typeface="Arial Black" pitchFamily="34" charset="0"/>
                <a:ea typeface="Times New Roman"/>
                <a:cs typeface="Calibri"/>
              </a:rPr>
              <a:t>1</a:t>
            </a:r>
            <a:r>
              <a:rPr lang="en-US" sz="3000" b="1" dirty="0" smtClean="0">
                <a:solidFill>
                  <a:srgbClr val="000000"/>
                </a:solidFill>
                <a:latin typeface="Arial Black" pitchFamily="34" charset="0"/>
                <a:ea typeface="Times New Roman"/>
                <a:cs typeface="Calibri"/>
              </a:rPr>
              <a:t>Z</a:t>
            </a:r>
            <a:r>
              <a:rPr lang="en-US" sz="3000" b="1" baseline="-25000" dirty="0" smtClean="0">
                <a:solidFill>
                  <a:srgbClr val="000000"/>
                </a:solidFill>
                <a:latin typeface="Arial Black" pitchFamily="34" charset="0"/>
                <a:ea typeface="Times New Roman"/>
                <a:cs typeface="Calibri"/>
              </a:rPr>
              <a:t>9 </a:t>
            </a:r>
            <a:r>
              <a:rPr lang="en-US" sz="3000" b="1" dirty="0" smtClean="0">
                <a:solidFill>
                  <a:srgbClr val="000000"/>
                </a:solidFill>
                <a:latin typeface="Arial Black" pitchFamily="34" charset="0"/>
                <a:ea typeface="Times New Roman"/>
                <a:cs typeface="Calibri"/>
              </a:rPr>
              <a:t> )  </a:t>
            </a:r>
            <a:endParaRPr lang="en-US" sz="3000" dirty="0" smtClean="0">
              <a:latin typeface="Arial Black" pitchFamily="34" charset="0"/>
            </a:endParaRPr>
          </a:p>
          <a:p>
            <a:pPr>
              <a:buNone/>
            </a:pPr>
            <a:r>
              <a:rPr lang="en-US" sz="3000" b="1" dirty="0" smtClean="0">
                <a:latin typeface="Arial Black" pitchFamily="34" charset="0"/>
              </a:rPr>
              <a:t>       </a:t>
            </a:r>
          </a:p>
          <a:p>
            <a:pPr>
              <a:buNone/>
            </a:pPr>
            <a:r>
              <a:rPr lang="en-US" sz="3000" b="1" dirty="0" smtClean="0">
                <a:latin typeface="Arial Black" pitchFamily="34" charset="0"/>
              </a:rPr>
              <a:t>       =  </a:t>
            </a:r>
          </a:p>
          <a:p>
            <a:pPr>
              <a:buNone/>
            </a:pPr>
            <a:endParaRPr lang="en-US" sz="3000" b="1" dirty="0" smtClean="0">
              <a:latin typeface="Arial Black" pitchFamily="34" charset="0"/>
            </a:endParaRPr>
          </a:p>
          <a:p>
            <a:pPr>
              <a:buNone/>
            </a:pPr>
            <a:r>
              <a:rPr lang="en-US" sz="3000" b="1" dirty="0" smtClean="0">
                <a:latin typeface="Arial Black" pitchFamily="34" charset="0"/>
              </a:rPr>
              <a:t>     Same as averaging, if </a:t>
            </a:r>
            <a:r>
              <a:rPr lang="en-US" sz="2800" b="1" dirty="0" err="1" smtClean="0">
                <a:solidFill>
                  <a:srgbClr val="000000"/>
                </a:solidFill>
                <a:latin typeface="Arial Black"/>
                <a:ea typeface="Times New Roman"/>
                <a:cs typeface="Calibri"/>
              </a:rPr>
              <a:t>W</a:t>
            </a:r>
            <a:r>
              <a:rPr lang="en-US" sz="2800" b="1" baseline="-25000" dirty="0" err="1" smtClean="0">
                <a:solidFill>
                  <a:srgbClr val="000000"/>
                </a:solidFill>
                <a:latin typeface="Arial Black"/>
                <a:ea typeface="Times New Roman"/>
                <a:cs typeface="Calibri"/>
              </a:rPr>
              <a:t>i</a:t>
            </a:r>
            <a:r>
              <a:rPr lang="en-US" sz="2800" b="1" baseline="-25000" dirty="0" smtClean="0">
                <a:solidFill>
                  <a:srgbClr val="000000"/>
                </a:solidFill>
                <a:latin typeface="Arial Black"/>
                <a:ea typeface="Times New Roman"/>
                <a:cs typeface="Calibri"/>
              </a:rPr>
              <a:t> </a:t>
            </a:r>
            <a:r>
              <a:rPr lang="en-US" sz="2800" b="1" dirty="0" smtClean="0">
                <a:latin typeface="Arial Black" pitchFamily="34" charset="0"/>
              </a:rPr>
              <a:t>= 1/9</a:t>
            </a:r>
            <a:endParaRPr lang="en-US" sz="2000" dirty="0" smtClean="0">
              <a:ea typeface="Times New Roman"/>
              <a:cs typeface="Times New Roman"/>
            </a:endParaRPr>
          </a:p>
          <a:p>
            <a:pPr>
              <a:buNone/>
            </a:pPr>
            <a:endParaRPr lang="en-US" sz="3000" b="1" dirty="0" smtClean="0">
              <a:latin typeface="Arial Black" pitchFamily="34" charset="0"/>
            </a:endParaRPr>
          </a:p>
        </p:txBody>
      </p:sp>
      <p:graphicFrame>
        <p:nvGraphicFramePr>
          <p:cNvPr id="8" name="Table 7"/>
          <p:cNvGraphicFramePr>
            <a:graphicFrameLocks noGrp="1"/>
          </p:cNvGraphicFramePr>
          <p:nvPr/>
        </p:nvGraphicFramePr>
        <p:xfrm>
          <a:off x="1295400" y="1828800"/>
          <a:ext cx="2362200" cy="2133600"/>
        </p:xfrm>
        <a:graphic>
          <a:graphicData uri="http://schemas.openxmlformats.org/drawingml/2006/table">
            <a:tbl>
              <a:tblPr/>
              <a:tblGrid>
                <a:gridCol w="787400"/>
                <a:gridCol w="787400"/>
                <a:gridCol w="787400"/>
              </a:tblGrid>
              <a:tr h="711200">
                <a:tc>
                  <a:txBody>
                    <a:bodyPr/>
                    <a:lstStyle/>
                    <a:p>
                      <a:pPr marL="0" marR="0" algn="ctr">
                        <a:lnSpc>
                          <a:spcPct val="115000"/>
                        </a:lnSpc>
                        <a:spcBef>
                          <a:spcPts val="0"/>
                        </a:spcBef>
                        <a:spcAft>
                          <a:spcPts val="0"/>
                        </a:spcAft>
                      </a:pPr>
                      <a:r>
                        <a:rPr lang="en-US" sz="1600" b="1" dirty="0">
                          <a:solidFill>
                            <a:srgbClr val="000000"/>
                          </a:solidFill>
                          <a:latin typeface="Arial Black"/>
                          <a:ea typeface="Times New Roman"/>
                          <a:cs typeface="Calibri"/>
                        </a:rPr>
                        <a:t>Z</a:t>
                      </a:r>
                      <a:r>
                        <a:rPr lang="en-US" sz="1600" b="1" baseline="-25000" dirty="0">
                          <a:solidFill>
                            <a:srgbClr val="000000"/>
                          </a:solidFill>
                          <a:latin typeface="Arial Black"/>
                          <a:ea typeface="Times New Roman"/>
                          <a:cs typeface="Calibri"/>
                        </a:rPr>
                        <a:t>1</a:t>
                      </a:r>
                      <a:endParaRPr lang="en-US" sz="1100" dirty="0">
                        <a:latin typeface="Calibri"/>
                        <a:ea typeface="Times New Roman"/>
                        <a:cs typeface="Times New Roman"/>
                      </a:endParaRPr>
                    </a:p>
                  </a:txBody>
                  <a:tcPr marL="68580" marR="68580" marT="0"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Z</a:t>
                      </a:r>
                      <a:r>
                        <a:rPr lang="en-US" sz="1600" b="1" baseline="-25000">
                          <a:solidFill>
                            <a:srgbClr val="000000"/>
                          </a:solidFill>
                          <a:latin typeface="Arial Black"/>
                          <a:ea typeface="Times New Roman"/>
                          <a:cs typeface="Calibri"/>
                        </a:rPr>
                        <a:t>2</a:t>
                      </a:r>
                      <a:endParaRPr lang="en-US" sz="1100">
                        <a:latin typeface="Calibri"/>
                        <a:ea typeface="Times New Roman"/>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Z</a:t>
                      </a:r>
                      <a:r>
                        <a:rPr lang="en-US" sz="1600" b="1" baseline="-25000">
                          <a:solidFill>
                            <a:srgbClr val="000000"/>
                          </a:solidFill>
                          <a:latin typeface="Arial Black"/>
                          <a:ea typeface="Times New Roman"/>
                          <a:cs typeface="Calibri"/>
                        </a:rPr>
                        <a:t>3</a:t>
                      </a:r>
                      <a:endParaRPr lang="en-US" sz="1100">
                        <a:latin typeface="Calibri"/>
                        <a:ea typeface="Times New Roman"/>
                        <a:cs typeface="Times New Roman"/>
                      </a:endParaRPr>
                    </a:p>
                  </a:txBody>
                  <a:tcPr marL="68580" marR="68580" marT="0" marB="0" anchor="ctr">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r>
              <a:tr h="711200">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Z</a:t>
                      </a:r>
                      <a:r>
                        <a:rPr lang="en-US" sz="1600" b="1" baseline="-25000">
                          <a:solidFill>
                            <a:srgbClr val="000000"/>
                          </a:solidFill>
                          <a:latin typeface="Arial Black"/>
                          <a:ea typeface="Times New Roman"/>
                          <a:cs typeface="Calibri"/>
                        </a:rPr>
                        <a:t>4</a:t>
                      </a:r>
                      <a:endParaRPr lang="en-US" sz="1100">
                        <a:latin typeface="Calibri"/>
                        <a:ea typeface="Times New Roman"/>
                        <a:cs typeface="Times New Roman"/>
                      </a:endParaRPr>
                    </a:p>
                  </a:txBody>
                  <a:tcPr marL="68580" marR="68580"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Z</a:t>
                      </a:r>
                      <a:r>
                        <a:rPr lang="en-US" sz="1600" b="1" baseline="-25000">
                          <a:solidFill>
                            <a:srgbClr val="000000"/>
                          </a:solidFill>
                          <a:latin typeface="Arial Black"/>
                          <a:ea typeface="Times New Roman"/>
                          <a:cs typeface="Calibri"/>
                        </a:rPr>
                        <a:t>5</a:t>
                      </a:r>
                      <a:endParaRPr lang="en-US" sz="1100">
                        <a:latin typeface="Calibri"/>
                        <a:ea typeface="Times New Roman"/>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0000"/>
                          </a:solidFill>
                          <a:latin typeface="Arial Black"/>
                          <a:ea typeface="Times New Roman"/>
                          <a:cs typeface="Calibri"/>
                        </a:rPr>
                        <a:t>Z</a:t>
                      </a:r>
                      <a:r>
                        <a:rPr lang="en-US" sz="1600" b="1" baseline="-25000" dirty="0">
                          <a:solidFill>
                            <a:srgbClr val="000000"/>
                          </a:solidFill>
                          <a:latin typeface="Arial Black"/>
                          <a:ea typeface="Times New Roman"/>
                          <a:cs typeface="Calibri"/>
                        </a:rPr>
                        <a:t>6</a:t>
                      </a:r>
                      <a:endParaRPr lang="en-US" sz="1100" dirty="0">
                        <a:latin typeface="Calibri"/>
                        <a:ea typeface="Times New Roman"/>
                        <a:cs typeface="Times New Roman"/>
                      </a:endParaRPr>
                    </a:p>
                  </a:txBody>
                  <a:tcPr marL="68580" marR="6858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711200">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Z</a:t>
                      </a:r>
                      <a:r>
                        <a:rPr lang="en-US" sz="1600" b="1" baseline="-25000">
                          <a:solidFill>
                            <a:srgbClr val="000000"/>
                          </a:solidFill>
                          <a:latin typeface="Arial Black"/>
                          <a:ea typeface="Times New Roman"/>
                          <a:cs typeface="Calibri"/>
                        </a:rPr>
                        <a:t>7</a:t>
                      </a:r>
                      <a:endParaRPr lang="en-US" sz="1100">
                        <a:latin typeface="Calibri"/>
                        <a:ea typeface="Times New Roman"/>
                        <a:cs typeface="Times New Roman"/>
                      </a:endParaRPr>
                    </a:p>
                  </a:txBody>
                  <a:tcPr marL="68580" marR="68580"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Z</a:t>
                      </a:r>
                      <a:r>
                        <a:rPr lang="en-US" sz="1600" b="1" baseline="-25000">
                          <a:solidFill>
                            <a:srgbClr val="000000"/>
                          </a:solidFill>
                          <a:latin typeface="Arial Black"/>
                          <a:ea typeface="Times New Roman"/>
                          <a:cs typeface="Calibri"/>
                        </a:rPr>
                        <a:t>8</a:t>
                      </a:r>
                      <a:endParaRPr lang="en-US" sz="1100">
                        <a:latin typeface="Calibri"/>
                        <a:ea typeface="Times New Roman"/>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600" b="1" dirty="0">
                          <a:solidFill>
                            <a:srgbClr val="000000"/>
                          </a:solidFill>
                          <a:latin typeface="Arial Black"/>
                          <a:ea typeface="Times New Roman"/>
                          <a:cs typeface="Calibri"/>
                        </a:rPr>
                        <a:t>Z</a:t>
                      </a:r>
                      <a:r>
                        <a:rPr lang="en-US" sz="1600" b="1" baseline="-25000" dirty="0">
                          <a:solidFill>
                            <a:srgbClr val="000000"/>
                          </a:solidFill>
                          <a:latin typeface="Arial Black"/>
                          <a:ea typeface="Times New Roman"/>
                          <a:cs typeface="Calibri"/>
                        </a:rPr>
                        <a:t>9</a:t>
                      </a:r>
                      <a:endParaRPr lang="en-US" sz="1100" dirty="0">
                        <a:latin typeface="Calibri"/>
                        <a:ea typeface="Times New Roman"/>
                        <a:cs typeface="Times New Roman"/>
                      </a:endParaRPr>
                    </a:p>
                  </a:txBody>
                  <a:tcPr marL="68580" marR="6858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r>
            </a:tbl>
          </a:graphicData>
        </a:graphic>
      </p:graphicFrame>
      <p:graphicFrame>
        <p:nvGraphicFramePr>
          <p:cNvPr id="5" name="Table 4"/>
          <p:cNvGraphicFramePr>
            <a:graphicFrameLocks noGrp="1"/>
          </p:cNvGraphicFramePr>
          <p:nvPr/>
        </p:nvGraphicFramePr>
        <p:xfrm>
          <a:off x="5181600" y="1752600"/>
          <a:ext cx="2286000" cy="2133600"/>
        </p:xfrm>
        <a:graphic>
          <a:graphicData uri="http://schemas.openxmlformats.org/drawingml/2006/table">
            <a:tbl>
              <a:tblPr/>
              <a:tblGrid>
                <a:gridCol w="762000"/>
                <a:gridCol w="762000"/>
                <a:gridCol w="762000"/>
              </a:tblGrid>
              <a:tr h="711200">
                <a:tc>
                  <a:txBody>
                    <a:bodyPr/>
                    <a:lstStyle/>
                    <a:p>
                      <a:pPr marL="0" marR="0" algn="ctr">
                        <a:lnSpc>
                          <a:spcPct val="115000"/>
                        </a:lnSpc>
                        <a:spcBef>
                          <a:spcPts val="0"/>
                        </a:spcBef>
                        <a:spcAft>
                          <a:spcPts val="0"/>
                        </a:spcAft>
                      </a:pPr>
                      <a:r>
                        <a:rPr lang="en-US" sz="1600" b="1" dirty="0">
                          <a:solidFill>
                            <a:srgbClr val="000000"/>
                          </a:solidFill>
                          <a:latin typeface="Arial Black"/>
                          <a:ea typeface="Times New Roman"/>
                          <a:cs typeface="Calibri"/>
                        </a:rPr>
                        <a:t>W</a:t>
                      </a:r>
                      <a:r>
                        <a:rPr lang="en-US" sz="1600" b="1" baseline="-25000" dirty="0">
                          <a:solidFill>
                            <a:srgbClr val="000000"/>
                          </a:solidFill>
                          <a:latin typeface="Arial Black"/>
                          <a:ea typeface="Times New Roman"/>
                          <a:cs typeface="Calibri"/>
                        </a:rPr>
                        <a:t>1</a:t>
                      </a: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W</a:t>
                      </a:r>
                      <a:r>
                        <a:rPr lang="en-US" sz="1600" b="1" baseline="-25000">
                          <a:solidFill>
                            <a:srgbClr val="000000"/>
                          </a:solidFill>
                          <a:latin typeface="Arial Black"/>
                          <a:ea typeface="Times New Roman"/>
                          <a:cs typeface="Calibri"/>
                        </a:rPr>
                        <a:t>2</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W</a:t>
                      </a:r>
                      <a:r>
                        <a:rPr lang="en-US" sz="1600" b="1" baseline="-25000">
                          <a:solidFill>
                            <a:srgbClr val="000000"/>
                          </a:solidFill>
                          <a:latin typeface="Arial Black"/>
                          <a:ea typeface="Times New Roman"/>
                          <a:cs typeface="Calibri"/>
                        </a:rPr>
                        <a:t>3</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1200">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W</a:t>
                      </a:r>
                      <a:r>
                        <a:rPr lang="en-US" sz="1600" b="1" baseline="-25000">
                          <a:solidFill>
                            <a:srgbClr val="000000"/>
                          </a:solidFill>
                          <a:latin typeface="Arial Black"/>
                          <a:ea typeface="Times New Roman"/>
                          <a:cs typeface="Calibri"/>
                        </a:rPr>
                        <a:t>4</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W</a:t>
                      </a:r>
                      <a:r>
                        <a:rPr lang="en-US" sz="1600" b="1" baseline="-25000">
                          <a:solidFill>
                            <a:srgbClr val="000000"/>
                          </a:solidFill>
                          <a:latin typeface="Arial Black"/>
                          <a:ea typeface="Times New Roman"/>
                          <a:cs typeface="Calibri"/>
                        </a:rPr>
                        <a:t>5</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W</a:t>
                      </a:r>
                      <a:r>
                        <a:rPr lang="en-US" sz="1600" b="1" baseline="-25000">
                          <a:solidFill>
                            <a:srgbClr val="000000"/>
                          </a:solidFill>
                          <a:latin typeface="Arial Black"/>
                          <a:ea typeface="Times New Roman"/>
                          <a:cs typeface="Calibri"/>
                        </a:rPr>
                        <a:t>6</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1200">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W</a:t>
                      </a:r>
                      <a:r>
                        <a:rPr lang="en-US" sz="1600" b="1" baseline="-25000">
                          <a:solidFill>
                            <a:srgbClr val="000000"/>
                          </a:solidFill>
                          <a:latin typeface="Arial Black"/>
                          <a:ea typeface="Times New Roman"/>
                          <a:cs typeface="Calibri"/>
                        </a:rPr>
                        <a:t>7</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Arial Black"/>
                          <a:ea typeface="Times New Roman"/>
                          <a:cs typeface="Calibri"/>
                        </a:rPr>
                        <a:t>W</a:t>
                      </a:r>
                      <a:r>
                        <a:rPr lang="en-US" sz="1600" b="1" baseline="-25000">
                          <a:solidFill>
                            <a:srgbClr val="000000"/>
                          </a:solidFill>
                          <a:latin typeface="Arial Black"/>
                          <a:ea typeface="Times New Roman"/>
                          <a:cs typeface="Calibri"/>
                        </a:rPr>
                        <a:t>8</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0000"/>
                          </a:solidFill>
                          <a:latin typeface="Arial Black"/>
                          <a:ea typeface="Times New Roman"/>
                          <a:cs typeface="Calibri"/>
                        </a:rPr>
                        <a:t>W</a:t>
                      </a:r>
                      <a:r>
                        <a:rPr lang="en-US" sz="1600" b="1" baseline="-25000" dirty="0">
                          <a:solidFill>
                            <a:srgbClr val="000000"/>
                          </a:solidFill>
                          <a:latin typeface="Arial Black"/>
                          <a:ea typeface="Times New Roman"/>
                          <a:cs typeface="Calibri"/>
                        </a:rPr>
                        <a:t>9</a:t>
                      </a: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813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8134" name="Rectangle 6"/>
          <p:cNvSpPr>
            <a:spLocks noChangeArrowheads="1"/>
          </p:cNvSpPr>
          <p:nvPr/>
        </p:nvSpPr>
        <p:spPr bwMode="auto">
          <a:xfrm>
            <a:off x="0" y="9620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3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8137" name="Rectangle 9"/>
          <p:cNvSpPr>
            <a:spLocks noChangeArrowheads="1"/>
          </p:cNvSpPr>
          <p:nvPr/>
        </p:nvSpPr>
        <p:spPr bwMode="auto">
          <a:xfrm>
            <a:off x="0" y="9620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139" name="Rectangle 11"/>
          <p:cNvSpPr>
            <a:spLocks noChangeArrowheads="1"/>
          </p:cNvSpPr>
          <p:nvPr/>
        </p:nvSpPr>
        <p:spPr bwMode="auto">
          <a:xfrm>
            <a:off x="0" y="0"/>
            <a:ext cx="23756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US" dirty="0" smtClean="0"/>
              <a:t> </a:t>
            </a:r>
            <a:endParaRPr lang="en-US" dirty="0"/>
          </a:p>
        </p:txBody>
      </p:sp>
      <p:pic>
        <p:nvPicPr>
          <p:cNvPr id="48138"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76400" y="4876800"/>
            <a:ext cx="1214887" cy="990600"/>
          </a:xfrm>
          <a:prstGeom prst="rect">
            <a:avLst/>
          </a:prstGeom>
          <a:noFill/>
        </p:spPr>
      </p:pic>
      <p:sp>
        <p:nvSpPr>
          <p:cNvPr id="48140" name="Rectangle 12"/>
          <p:cNvSpPr>
            <a:spLocks noChangeArrowheads="1"/>
          </p:cNvSpPr>
          <p:nvPr/>
        </p:nvSpPr>
        <p:spPr bwMode="auto">
          <a:xfrm>
            <a:off x="0" y="9620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563562"/>
          </a:xfrm>
        </p:spPr>
        <p:txBody>
          <a:bodyPr>
            <a:noAutofit/>
          </a:bodyPr>
          <a:lstStyle/>
          <a:p>
            <a:r>
              <a:rPr lang="en-US" sz="3500" b="1" dirty="0" smtClean="0"/>
              <a:t>Application of Neighborhood Operation</a:t>
            </a:r>
            <a:endParaRPr lang="en-US" sz="3500" b="1" dirty="0"/>
          </a:p>
        </p:txBody>
      </p:sp>
      <p:sp>
        <p:nvSpPr>
          <p:cNvPr id="4" name="Content Placeholder 3"/>
          <p:cNvSpPr>
            <a:spLocks noGrp="1"/>
          </p:cNvSpPr>
          <p:nvPr>
            <p:ph sz="half" idx="2"/>
          </p:nvPr>
        </p:nvSpPr>
        <p:spPr>
          <a:xfrm>
            <a:off x="304800" y="1066800"/>
            <a:ext cx="8610600" cy="3962400"/>
          </a:xfrm>
        </p:spPr>
        <p:txBody>
          <a:bodyPr>
            <a:normAutofit/>
          </a:bodyPr>
          <a:lstStyle/>
          <a:p>
            <a:pPr algn="just"/>
            <a:r>
              <a:rPr lang="en-US" dirty="0" smtClean="0"/>
              <a:t> The various important operation can be implemented by proper selection of coefficient, </a:t>
            </a:r>
            <a:r>
              <a:rPr lang="en-US" b="1" dirty="0" err="1" smtClean="0">
                <a:solidFill>
                  <a:srgbClr val="000000"/>
                </a:solidFill>
                <a:latin typeface="Arial Black"/>
                <a:ea typeface="Times New Roman"/>
                <a:cs typeface="Calibri"/>
              </a:rPr>
              <a:t>W</a:t>
            </a:r>
            <a:r>
              <a:rPr lang="en-US" b="1" baseline="-25000" dirty="0" err="1" smtClean="0">
                <a:solidFill>
                  <a:srgbClr val="000000"/>
                </a:solidFill>
                <a:latin typeface="Arial Black"/>
                <a:ea typeface="Times New Roman"/>
                <a:cs typeface="Calibri"/>
              </a:rPr>
              <a:t>i</a:t>
            </a:r>
            <a:endParaRPr lang="en-US" b="1" baseline="-25000" dirty="0" smtClean="0">
              <a:solidFill>
                <a:srgbClr val="000000"/>
              </a:solidFill>
              <a:latin typeface="Arial Black"/>
              <a:ea typeface="Times New Roman"/>
              <a:cs typeface="Calibri"/>
            </a:endParaRPr>
          </a:p>
          <a:p>
            <a:pPr>
              <a:buNone/>
            </a:pPr>
            <a:endParaRPr lang="en-US" sz="2600" baseline="-25000" dirty="0" smtClean="0">
              <a:solidFill>
                <a:srgbClr val="000000"/>
              </a:solidFill>
              <a:latin typeface="Times New Roman" pitchFamily="18" charset="0"/>
              <a:cs typeface="Times New Roman" pitchFamily="18" charset="0"/>
            </a:endParaRPr>
          </a:p>
          <a:p>
            <a:pPr lvl="1"/>
            <a:r>
              <a:rPr lang="en-US" dirty="0" smtClean="0"/>
              <a:t>           Noise filtering,  </a:t>
            </a:r>
          </a:p>
          <a:p>
            <a:pPr lvl="1"/>
            <a:r>
              <a:rPr lang="en-US" dirty="0" smtClean="0"/>
              <a:t>           Thinning,</a:t>
            </a:r>
          </a:p>
          <a:p>
            <a:pPr lvl="1"/>
            <a:r>
              <a:rPr lang="en-US" dirty="0" smtClean="0"/>
              <a:t>           Edge detection, etc.</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87962"/>
          </a:xfrm>
        </p:spPr>
        <p:txBody>
          <a:bodyPr/>
          <a:lstStyle/>
          <a:p>
            <a:r>
              <a:rPr lang="en-US" b="1" dirty="0" smtClean="0"/>
              <a:t>THANK YOU…..</a:t>
            </a:r>
            <a:br>
              <a:rPr lang="en-US" b="1" dirty="0" smtClean="0"/>
            </a:br>
            <a:r>
              <a:rPr lang="en-US" b="1" dirty="0" smtClean="0"/>
              <a:t/>
            </a:r>
            <a:br>
              <a:rPr lang="en-US" b="1" dirty="0" smtClean="0"/>
            </a:br>
            <a:r>
              <a:rPr lang="en-US" b="1" dirty="0" smtClean="0"/>
              <a:t>Any Questions ???</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b="1" dirty="0" smtClean="0"/>
              <a:t>Connectivity</a:t>
            </a:r>
            <a:endParaRPr lang="en-US" b="1" dirty="0"/>
          </a:p>
        </p:txBody>
      </p:sp>
      <p:sp>
        <p:nvSpPr>
          <p:cNvPr id="3" name="Content Placeholder 2"/>
          <p:cNvSpPr>
            <a:spLocks noGrp="1"/>
          </p:cNvSpPr>
          <p:nvPr>
            <p:ph idx="1"/>
          </p:nvPr>
        </p:nvSpPr>
        <p:spPr>
          <a:xfrm>
            <a:off x="152400" y="990600"/>
            <a:ext cx="8915400" cy="5562600"/>
          </a:xfrm>
        </p:spPr>
        <p:txBody>
          <a:bodyPr/>
          <a:lstStyle/>
          <a:p>
            <a:r>
              <a:rPr lang="en-US" dirty="0" smtClean="0"/>
              <a:t> Connectivity between pixel is a important concept.</a:t>
            </a:r>
          </a:p>
          <a:p>
            <a:r>
              <a:rPr lang="en-US" dirty="0" smtClean="0"/>
              <a:t> It is very useful for:</a:t>
            </a:r>
          </a:p>
          <a:p>
            <a:pPr lvl="1"/>
            <a:r>
              <a:rPr lang="en-US" dirty="0" smtClean="0"/>
              <a:t>Establishing object boundaries.</a:t>
            </a:r>
          </a:p>
          <a:p>
            <a:pPr lvl="1"/>
            <a:r>
              <a:rPr lang="en-US" dirty="0" smtClean="0"/>
              <a:t>Defining image components/region, area of object, etc (any other object descriptor)</a:t>
            </a:r>
          </a:p>
          <a:p>
            <a:pPr marL="0" lvl="1" indent="0">
              <a:buFont typeface="Arial" pitchFamily="34" charset="0"/>
              <a:buChar char="•"/>
            </a:pPr>
            <a:r>
              <a:rPr lang="en-US" dirty="0" smtClean="0"/>
              <a:t> If F(</a:t>
            </a:r>
            <a:r>
              <a:rPr lang="en-US" dirty="0" err="1" smtClean="0"/>
              <a:t>x,y</a:t>
            </a:r>
            <a:r>
              <a:rPr lang="en-US" dirty="0" smtClean="0"/>
              <a:t>) &gt;</a:t>
            </a:r>
            <a:r>
              <a:rPr lang="en-US" dirty="0" err="1" smtClean="0"/>
              <a:t>Th</a:t>
            </a:r>
            <a:endParaRPr lang="en-US" dirty="0" smtClean="0"/>
          </a:p>
          <a:p>
            <a:pPr marL="857250" lvl="3" indent="0">
              <a:buNone/>
            </a:pPr>
            <a:r>
              <a:rPr lang="en-US" sz="3200" dirty="0" smtClean="0"/>
              <a:t>(</a:t>
            </a:r>
            <a:r>
              <a:rPr lang="en-US" sz="3200" dirty="0" err="1" smtClean="0"/>
              <a:t>x,y</a:t>
            </a:r>
            <a:r>
              <a:rPr lang="en-US" sz="3200" dirty="0" smtClean="0"/>
              <a:t>) ɛ Object</a:t>
            </a:r>
          </a:p>
          <a:p>
            <a:pPr marL="857250" lvl="3" indent="-631825">
              <a:buNone/>
            </a:pPr>
            <a:r>
              <a:rPr lang="en-US" sz="3200" dirty="0" smtClean="0"/>
              <a:t>Else</a:t>
            </a:r>
          </a:p>
          <a:p>
            <a:pPr marL="857250" lvl="3" indent="-631825">
              <a:buNone/>
            </a:pPr>
            <a:r>
              <a:rPr lang="en-US" sz="3200" dirty="0" smtClean="0"/>
              <a:t>     (</a:t>
            </a:r>
            <a:r>
              <a:rPr lang="en-US" sz="3200" dirty="0" err="1" smtClean="0"/>
              <a:t>x,y</a:t>
            </a:r>
            <a:r>
              <a:rPr lang="en-US" sz="3200" dirty="0" smtClean="0"/>
              <a:t>) ɛ Background</a:t>
            </a:r>
          </a:p>
          <a:p>
            <a:pPr marL="857250" lvl="3" indent="-631825">
              <a:buNone/>
            </a:pPr>
            <a:endParaRPr lang="en-US" dirty="0" smtClean="0">
              <a:latin typeface="Courier New"/>
              <a:cs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What is Connectivity?</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t> Two pixels are said to be connected, if they are adjacent in some sense:-</a:t>
            </a:r>
          </a:p>
          <a:p>
            <a:pPr lvl="1"/>
            <a:r>
              <a:rPr lang="en-US" dirty="0" smtClean="0"/>
              <a:t>They are neighbors(N</a:t>
            </a:r>
            <a:r>
              <a:rPr lang="en-US" baseline="-25000" dirty="0" smtClean="0"/>
              <a:t>4,</a:t>
            </a:r>
            <a:r>
              <a:rPr lang="en-US" dirty="0" smtClean="0"/>
              <a:t> N</a:t>
            </a:r>
            <a:r>
              <a:rPr lang="en-US" baseline="-25000" dirty="0" smtClean="0"/>
              <a:t>D</a:t>
            </a:r>
            <a:r>
              <a:rPr lang="en-US" dirty="0" smtClean="0"/>
              <a:t>  and N</a:t>
            </a:r>
            <a:r>
              <a:rPr lang="en-US" baseline="-25000" dirty="0" smtClean="0"/>
              <a:t>8</a:t>
            </a:r>
            <a:r>
              <a:rPr lang="en-US" dirty="0" smtClean="0"/>
              <a:t>) &amp;</a:t>
            </a:r>
          </a:p>
          <a:p>
            <a:pPr lvl="1"/>
            <a:r>
              <a:rPr lang="en-US" dirty="0" smtClean="0"/>
              <a:t> Their intensity values(gray levels) are similar</a:t>
            </a:r>
          </a:p>
          <a:p>
            <a:pPr lvl="1">
              <a:buNone/>
            </a:pPr>
            <a:endParaRPr lang="en-US" dirty="0" smtClean="0"/>
          </a:p>
          <a:p>
            <a:pPr marL="465138" lvl="1" indent="-465138">
              <a:buFont typeface="Arial" pitchFamily="34" charset="0"/>
              <a:buChar char="•"/>
            </a:pPr>
            <a:r>
              <a:rPr lang="en-US" dirty="0" smtClean="0"/>
              <a:t> </a:t>
            </a:r>
            <a:r>
              <a:rPr lang="en-US" dirty="0" err="1" smtClean="0"/>
              <a:t>Eg</a:t>
            </a:r>
            <a:r>
              <a:rPr lang="en-US" dirty="0" smtClean="0"/>
              <a:t>: For a binary image B, two points P &amp; Q will be connected if Q ɛ N(P) or if P ɛ N(Q)  and B(P)=B(Q)</a:t>
            </a:r>
          </a:p>
        </p:txBody>
      </p:sp>
      <p:graphicFrame>
        <p:nvGraphicFramePr>
          <p:cNvPr id="4" name="Table 3"/>
          <p:cNvGraphicFramePr>
            <a:graphicFrameLocks noGrp="1"/>
          </p:cNvGraphicFramePr>
          <p:nvPr/>
        </p:nvGraphicFramePr>
        <p:xfrm>
          <a:off x="1066800" y="4876800"/>
          <a:ext cx="1524000" cy="1371599"/>
        </p:xfrm>
        <a:graphic>
          <a:graphicData uri="http://schemas.openxmlformats.org/drawingml/2006/table">
            <a:tbl>
              <a:tblPr/>
              <a:tblGrid>
                <a:gridCol w="508000"/>
                <a:gridCol w="482600"/>
                <a:gridCol w="533400"/>
              </a:tblGrid>
              <a:tr h="465344">
                <a:tc>
                  <a:txBody>
                    <a:bodyPr/>
                    <a:lstStyle/>
                    <a:p>
                      <a:pPr marL="0" marR="0">
                        <a:lnSpc>
                          <a:spcPct val="115000"/>
                        </a:lnSpc>
                        <a:spcBef>
                          <a:spcPts val="0"/>
                        </a:spcBef>
                        <a:spcAft>
                          <a:spcPts val="0"/>
                        </a:spcAft>
                      </a:pP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Times New Roman"/>
                          <a:cs typeface="Times New Roman"/>
                        </a:rPr>
                        <a:t>Q</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b="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911">
                <a:tc>
                  <a:txBody>
                    <a:bodyPr/>
                    <a:lstStyle/>
                    <a:p>
                      <a:pPr marL="0" marR="0">
                        <a:lnSpc>
                          <a:spcPct val="115000"/>
                        </a:lnSpc>
                        <a:spcBef>
                          <a:spcPts val="0"/>
                        </a:spcBef>
                        <a:spcAft>
                          <a:spcPts val="0"/>
                        </a:spcAft>
                      </a:pPr>
                      <a:endParaRPr lang="en-US" sz="1100" b="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Times New Roman"/>
                          <a:cs typeface="Times New Roman"/>
                        </a:rPr>
                        <a:t>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b="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344">
                <a:tc>
                  <a:txBody>
                    <a:bodyPr/>
                    <a:lstStyle/>
                    <a:p>
                      <a:pPr marL="0" marR="0">
                        <a:lnSpc>
                          <a:spcPct val="115000"/>
                        </a:lnSpc>
                        <a:spcBef>
                          <a:spcPts val="0"/>
                        </a:spcBef>
                        <a:spcAft>
                          <a:spcPts val="0"/>
                        </a:spcAft>
                      </a:pPr>
                      <a:endParaRPr lang="en-US" sz="1100" b="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3352800" y="4800600"/>
          <a:ext cx="1524000" cy="1371599"/>
        </p:xfrm>
        <a:graphic>
          <a:graphicData uri="http://schemas.openxmlformats.org/drawingml/2006/table">
            <a:tbl>
              <a:tblPr/>
              <a:tblGrid>
                <a:gridCol w="508000"/>
                <a:gridCol w="508000"/>
                <a:gridCol w="508000"/>
              </a:tblGrid>
              <a:tr h="465344">
                <a:tc>
                  <a:txBody>
                    <a:bodyPr/>
                    <a:lstStyle/>
                    <a:p>
                      <a:pPr marL="0" marR="0">
                        <a:lnSpc>
                          <a:spcPct val="115000"/>
                        </a:lnSpc>
                        <a:spcBef>
                          <a:spcPts val="0"/>
                        </a:spcBef>
                        <a:spcAft>
                          <a:spcPts val="0"/>
                        </a:spcAft>
                      </a:pP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b="1" dirty="0" smtClean="0">
                          <a:latin typeface="+mn-lt"/>
                          <a:ea typeface="Times New Roman"/>
                          <a:cs typeface="Times New Roman"/>
                        </a:rPr>
                        <a:t>Q</a:t>
                      </a:r>
                      <a:endParaRPr lang="en-US" sz="1100" dirty="0" smtClean="0">
                        <a:latin typeface="+mn-lt"/>
                        <a:ea typeface="Times New Roman"/>
                        <a:cs typeface="Times New Roman"/>
                      </a:endParaRPr>
                    </a:p>
                    <a:p>
                      <a:pPr marL="0" marR="0">
                        <a:lnSpc>
                          <a:spcPct val="115000"/>
                        </a:lnSpc>
                        <a:spcBef>
                          <a:spcPts val="0"/>
                        </a:spcBef>
                        <a:spcAft>
                          <a:spcPts val="0"/>
                        </a:spcAft>
                      </a:pP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911">
                <a:tc>
                  <a:txBody>
                    <a:bodyPr/>
                    <a:lstStyle/>
                    <a:p>
                      <a:pPr marL="0" marR="0">
                        <a:lnSpc>
                          <a:spcPct val="115000"/>
                        </a:lnSpc>
                        <a:spcBef>
                          <a:spcPts val="0"/>
                        </a:spcBef>
                        <a:spcAft>
                          <a:spcPts val="0"/>
                        </a:spcAft>
                      </a:pP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Times New Roman"/>
                          <a:cs typeface="Times New Roman"/>
                        </a:rPr>
                        <a:t>P</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344">
                <a:tc>
                  <a:txBody>
                    <a:bodyPr/>
                    <a:lstStyle/>
                    <a:p>
                      <a:pPr marL="0" marR="0">
                        <a:lnSpc>
                          <a:spcPct val="115000"/>
                        </a:lnSpc>
                        <a:spcBef>
                          <a:spcPts val="0"/>
                        </a:spcBef>
                        <a:spcAft>
                          <a:spcPts val="0"/>
                        </a:spcAft>
                      </a:pP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5334000" y="4953000"/>
          <a:ext cx="1524000" cy="1371599"/>
        </p:xfrm>
        <a:graphic>
          <a:graphicData uri="http://schemas.openxmlformats.org/drawingml/2006/table">
            <a:tbl>
              <a:tblPr/>
              <a:tblGrid>
                <a:gridCol w="508000"/>
                <a:gridCol w="508000"/>
                <a:gridCol w="508000"/>
              </a:tblGrid>
              <a:tr h="465344">
                <a:tc>
                  <a:txBody>
                    <a:bodyPr/>
                    <a:lstStyle/>
                    <a:p>
                      <a:pPr marL="0" marR="0">
                        <a:lnSpc>
                          <a:spcPct val="115000"/>
                        </a:lnSpc>
                        <a:spcBef>
                          <a:spcPts val="0"/>
                        </a:spcBef>
                        <a:spcAft>
                          <a:spcPts val="0"/>
                        </a:spcAft>
                      </a:pP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911">
                <a:tc>
                  <a:txBody>
                    <a:bodyPr/>
                    <a:lstStyle/>
                    <a:p>
                      <a:pPr marL="0" marR="0">
                        <a:lnSpc>
                          <a:spcPct val="115000"/>
                        </a:lnSpc>
                        <a:spcBef>
                          <a:spcPts val="0"/>
                        </a:spcBef>
                        <a:spcAft>
                          <a:spcPts val="0"/>
                        </a:spcAft>
                      </a:pP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Times New Roman"/>
                          <a:cs typeface="Times New Roman"/>
                        </a:rPr>
                        <a:t>P</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b="1" dirty="0" smtClean="0">
                          <a:latin typeface="+mn-lt"/>
                          <a:ea typeface="Times New Roman"/>
                          <a:cs typeface="Times New Roman"/>
                        </a:rPr>
                        <a:t>Q</a:t>
                      </a:r>
                      <a:endParaRPr lang="en-US" sz="1100" dirty="0" smtClean="0">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344">
                <a:tc>
                  <a:txBody>
                    <a:bodyPr/>
                    <a:lstStyle/>
                    <a:p>
                      <a:pPr marL="0" marR="0">
                        <a:lnSpc>
                          <a:spcPct val="115000"/>
                        </a:lnSpc>
                        <a:spcBef>
                          <a:spcPts val="0"/>
                        </a:spcBef>
                        <a:spcAft>
                          <a:spcPts val="0"/>
                        </a:spcAft>
                      </a:pP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Types of Connectivity</a:t>
            </a:r>
            <a:endParaRPr lang="en-US" b="1" dirty="0"/>
          </a:p>
        </p:txBody>
      </p:sp>
      <p:sp>
        <p:nvSpPr>
          <p:cNvPr id="3" name="Content Placeholder 2"/>
          <p:cNvSpPr>
            <a:spLocks noGrp="1"/>
          </p:cNvSpPr>
          <p:nvPr>
            <p:ph idx="1"/>
          </p:nvPr>
        </p:nvSpPr>
        <p:spPr>
          <a:xfrm>
            <a:off x="228600" y="1066800"/>
            <a:ext cx="8763000" cy="5791200"/>
          </a:xfrm>
        </p:spPr>
        <p:txBody>
          <a:bodyPr/>
          <a:lstStyle/>
          <a:p>
            <a:pPr algn="just"/>
            <a:r>
              <a:rPr lang="en-US" sz="2400" dirty="0" smtClean="0"/>
              <a:t>Let V be the set of gray levels used to define connectivity for two points p, q ɛ v; three different types of connectivity are defined:</a:t>
            </a:r>
          </a:p>
          <a:p>
            <a:pPr algn="just"/>
            <a:endParaRPr lang="en-US" sz="2400" dirty="0" smtClean="0"/>
          </a:p>
          <a:p>
            <a:pPr lvl="1" algn="just"/>
            <a:r>
              <a:rPr lang="en-US" sz="2400" b="1" dirty="0" smtClean="0"/>
              <a:t>4-Connectivity </a:t>
            </a:r>
            <a:r>
              <a:rPr lang="en-US" sz="2400" dirty="0" smtClean="0"/>
              <a:t>=&gt; </a:t>
            </a:r>
            <a:r>
              <a:rPr lang="en-US" sz="2400" dirty="0" err="1" smtClean="0"/>
              <a:t>p,q</a:t>
            </a:r>
            <a:r>
              <a:rPr lang="en-US" sz="2400" dirty="0" smtClean="0"/>
              <a:t> ɛ v &amp; p ɛ N</a:t>
            </a:r>
            <a:r>
              <a:rPr lang="en-US" sz="2400" baseline="-25000" dirty="0" smtClean="0"/>
              <a:t>4</a:t>
            </a:r>
            <a:r>
              <a:rPr lang="en-US" sz="2400" dirty="0" smtClean="0"/>
              <a:t>(q)</a:t>
            </a:r>
          </a:p>
          <a:p>
            <a:pPr lvl="1" algn="just"/>
            <a:r>
              <a:rPr lang="en-US" sz="2400" b="1" dirty="0" smtClean="0"/>
              <a:t>8-Connectivity</a:t>
            </a:r>
            <a:r>
              <a:rPr lang="en-US" sz="2400" dirty="0" smtClean="0"/>
              <a:t> =&gt; </a:t>
            </a:r>
            <a:r>
              <a:rPr lang="en-US" sz="2400" dirty="0" err="1" smtClean="0"/>
              <a:t>p,q</a:t>
            </a:r>
            <a:r>
              <a:rPr lang="en-US" sz="2400" dirty="0" smtClean="0"/>
              <a:t> ɛ v &amp; p ɛ N</a:t>
            </a:r>
            <a:r>
              <a:rPr lang="en-US" sz="2400" baseline="-25000" dirty="0" smtClean="0"/>
              <a:t>8</a:t>
            </a:r>
            <a:r>
              <a:rPr lang="en-US" sz="2400" dirty="0" smtClean="0"/>
              <a:t>(q) </a:t>
            </a:r>
          </a:p>
          <a:p>
            <a:pPr lvl="1" algn="just"/>
            <a:r>
              <a:rPr lang="en-US" sz="2400" b="1" dirty="0" smtClean="0"/>
              <a:t>M-connectivity</a:t>
            </a:r>
            <a:r>
              <a:rPr lang="en-US" sz="2400" dirty="0" smtClean="0"/>
              <a:t>(mixed)</a:t>
            </a:r>
          </a:p>
          <a:p>
            <a:pPr lvl="2" algn="just"/>
            <a:r>
              <a:rPr lang="en-US" dirty="0" smtClean="0"/>
              <a:t>p, q are m connected, </a:t>
            </a:r>
            <a:r>
              <a:rPr lang="en-US" dirty="0" err="1" smtClean="0"/>
              <a:t>iff</a:t>
            </a:r>
            <a:endParaRPr lang="en-US" dirty="0" smtClean="0"/>
          </a:p>
          <a:p>
            <a:pPr marL="1885950" lvl="3" indent="-514350" algn="just">
              <a:buFont typeface="+mj-lt"/>
              <a:buAutoNum type="romanUcPeriod"/>
            </a:pPr>
            <a:r>
              <a:rPr lang="en-US" sz="2400" dirty="0" smtClean="0"/>
              <a:t> q ɛ N</a:t>
            </a:r>
            <a:r>
              <a:rPr lang="en-US" sz="2400" baseline="-25000" dirty="0" smtClean="0"/>
              <a:t>4</a:t>
            </a:r>
            <a:r>
              <a:rPr lang="en-US" sz="2400" dirty="0" smtClean="0"/>
              <a:t>(p)   </a:t>
            </a:r>
            <a:r>
              <a:rPr lang="en-US" sz="2400" b="1" dirty="0" smtClean="0"/>
              <a:t>OR</a:t>
            </a:r>
          </a:p>
          <a:p>
            <a:pPr marL="1885950" lvl="3" indent="-514350" algn="just">
              <a:buFont typeface="+mj-lt"/>
              <a:buAutoNum type="romanUcPeriod"/>
            </a:pPr>
            <a:r>
              <a:rPr lang="en-US" sz="2400" b="1" dirty="0" smtClean="0"/>
              <a:t> </a:t>
            </a:r>
            <a:r>
              <a:rPr lang="en-US" sz="2400" dirty="0" smtClean="0"/>
              <a:t>q ɛ N</a:t>
            </a:r>
            <a:r>
              <a:rPr lang="en-US" sz="2400" baseline="-25000" dirty="0" smtClean="0"/>
              <a:t>D</a:t>
            </a:r>
            <a:r>
              <a:rPr lang="en-US" sz="2400" dirty="0" smtClean="0"/>
              <a:t>(p) &amp; N</a:t>
            </a:r>
            <a:r>
              <a:rPr lang="en-US" sz="2400" baseline="-25000" dirty="0" smtClean="0"/>
              <a:t>4</a:t>
            </a:r>
            <a:r>
              <a:rPr lang="en-US" sz="2400" dirty="0" smtClean="0"/>
              <a:t>(p)∩ N</a:t>
            </a:r>
            <a:r>
              <a:rPr lang="en-US" sz="2400" baseline="-25000" dirty="0" smtClean="0"/>
              <a:t>4</a:t>
            </a:r>
            <a:r>
              <a:rPr lang="en-US" sz="2400" dirty="0" smtClean="0"/>
              <a:t>(q) =</a:t>
            </a:r>
            <a:r>
              <a:rPr lang="en-US" sz="2400" dirty="0" smtClean="0">
                <a:latin typeface="Courier New"/>
                <a:cs typeface="Courier New"/>
              </a:rPr>
              <a:t>ɸ</a:t>
            </a:r>
          </a:p>
          <a:p>
            <a:pPr marL="1885950" lvl="3" indent="-514350" algn="just">
              <a:buNone/>
            </a:pPr>
            <a:endParaRPr lang="en-US" sz="2400" b="1" dirty="0" smtClean="0"/>
          </a:p>
          <a:p>
            <a:pPr marL="465138" lvl="2" indent="0">
              <a:buNone/>
            </a:pPr>
            <a:r>
              <a:rPr lang="en-US" dirty="0" smtClean="0"/>
              <a:t>Where, N</a:t>
            </a:r>
            <a:r>
              <a:rPr lang="en-US" baseline="-25000" dirty="0" smtClean="0"/>
              <a:t>4</a:t>
            </a:r>
            <a:r>
              <a:rPr lang="en-US" dirty="0" smtClean="0"/>
              <a:t>(p)∩ N</a:t>
            </a:r>
            <a:r>
              <a:rPr lang="en-US" baseline="-25000" dirty="0" smtClean="0"/>
              <a:t>4</a:t>
            </a:r>
            <a:r>
              <a:rPr lang="en-US" dirty="0" smtClean="0"/>
              <a:t>(q) are set of pixels that are 4-neighbors of both p &amp; q and whose values are from v.</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86800" cy="6172200"/>
          </a:xfrm>
        </p:spPr>
        <p:txBody>
          <a:bodyPr/>
          <a:lstStyle/>
          <a:p>
            <a:r>
              <a:rPr lang="en-US" dirty="0" smtClean="0"/>
              <a:t>Mixed connectivity is the modification of 8- connectivity </a:t>
            </a:r>
          </a:p>
          <a:p>
            <a:pPr lvl="1"/>
            <a:r>
              <a:rPr lang="en-US" dirty="0" smtClean="0"/>
              <a:t>Eliminates multiple path connection that arises with 8-connectivity.</a:t>
            </a:r>
          </a:p>
          <a:p>
            <a:pPr marL="338138" lvl="1">
              <a:buFont typeface="Arial" pitchFamily="34" charset="0"/>
              <a:buChar char="•"/>
            </a:pPr>
            <a:r>
              <a:rPr lang="en-US" dirty="0" smtClean="0"/>
              <a:t> </a:t>
            </a:r>
            <a:r>
              <a:rPr lang="en-US" dirty="0" err="1" smtClean="0"/>
              <a:t>Eg</a:t>
            </a:r>
            <a:r>
              <a:rPr lang="en-US" dirty="0" smtClean="0"/>
              <a:t>. v={1}</a:t>
            </a:r>
          </a:p>
          <a:p>
            <a:pPr marL="338138" lvl="1">
              <a:buFont typeface="Arial" pitchFamily="34" charset="0"/>
              <a:buChar char="•"/>
            </a:pPr>
            <a:endParaRPr lang="en-US" dirty="0" smtClean="0"/>
          </a:p>
          <a:p>
            <a:pPr marL="338138" lvl="1">
              <a:buFont typeface="Arial" pitchFamily="34" charset="0"/>
              <a:buChar char="•"/>
            </a:pPr>
            <a:endParaRPr lang="en-US" dirty="0" smtClean="0"/>
          </a:p>
          <a:p>
            <a:pPr marL="338138" lvl="1">
              <a:buFont typeface="Arial" pitchFamily="34" charset="0"/>
              <a:buChar char="•"/>
            </a:pPr>
            <a:endParaRPr lang="en-US" dirty="0" smtClean="0"/>
          </a:p>
          <a:p>
            <a:pPr marL="338138" lvl="1">
              <a:buFont typeface="Arial" pitchFamily="34" charset="0"/>
              <a:buChar char="•"/>
            </a:pPr>
            <a:endParaRPr lang="en-US" dirty="0" smtClean="0"/>
          </a:p>
          <a:p>
            <a:pPr marL="338138" lvl="1">
              <a:buNone/>
            </a:pPr>
            <a:r>
              <a:rPr lang="en-US" sz="2000" b="1" dirty="0" smtClean="0"/>
              <a:t>             4-connected                        8-connected                  m-connected </a:t>
            </a:r>
          </a:p>
          <a:p>
            <a:pPr marL="338138" lvl="1">
              <a:buFont typeface="Arial" pitchFamily="34" charset="0"/>
              <a:buChar char="•"/>
            </a:pPr>
            <a:endParaRPr lang="en-US" dirty="0" smtClean="0"/>
          </a:p>
        </p:txBody>
      </p:sp>
      <p:graphicFrame>
        <p:nvGraphicFramePr>
          <p:cNvPr id="4" name="Table 3"/>
          <p:cNvGraphicFramePr>
            <a:graphicFrameLocks noGrp="1"/>
          </p:cNvGraphicFramePr>
          <p:nvPr/>
        </p:nvGraphicFramePr>
        <p:xfrm>
          <a:off x="990600" y="3505200"/>
          <a:ext cx="1524000" cy="1371599"/>
        </p:xfrm>
        <a:graphic>
          <a:graphicData uri="http://schemas.openxmlformats.org/drawingml/2006/table">
            <a:tbl>
              <a:tblPr/>
              <a:tblGrid>
                <a:gridCol w="508000"/>
                <a:gridCol w="482600"/>
                <a:gridCol w="533400"/>
              </a:tblGrid>
              <a:tr h="465344">
                <a:tc>
                  <a:txBody>
                    <a:bodyPr/>
                    <a:lstStyle/>
                    <a:p>
                      <a:pPr marL="0" marR="0">
                        <a:lnSpc>
                          <a:spcPct val="115000"/>
                        </a:lnSpc>
                        <a:spcBef>
                          <a:spcPts val="0"/>
                        </a:spcBef>
                        <a:spcAft>
                          <a:spcPts val="0"/>
                        </a:spcAft>
                      </a:pP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Times New Roman"/>
                          <a:cs typeface="Times New Roman"/>
                        </a:rPr>
                        <a:t>1</a:t>
                      </a: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Times New Roman"/>
                          <a:cs typeface="Times New Roman"/>
                        </a:rPr>
                        <a:t>1</a:t>
                      </a: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911">
                <a:tc>
                  <a:txBody>
                    <a:bodyPr/>
                    <a:lstStyle/>
                    <a:p>
                      <a:pPr marL="0" marR="0">
                        <a:lnSpc>
                          <a:spcPct val="115000"/>
                        </a:lnSpc>
                        <a:spcBef>
                          <a:spcPts val="0"/>
                        </a:spcBef>
                        <a:spcAft>
                          <a:spcPts val="0"/>
                        </a:spcAft>
                      </a:pPr>
                      <a:endParaRPr lang="en-US" sz="1100" b="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Times New Roman"/>
                          <a:cs typeface="Times New Roman"/>
                        </a:rPr>
                        <a:t>1</a:t>
                      </a: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344">
                <a:tc>
                  <a:txBody>
                    <a:bodyPr/>
                    <a:lstStyle/>
                    <a:p>
                      <a:pPr marL="0" marR="0">
                        <a:lnSpc>
                          <a:spcPct val="115000"/>
                        </a:lnSpc>
                        <a:spcBef>
                          <a:spcPts val="0"/>
                        </a:spcBef>
                        <a:spcAft>
                          <a:spcPts val="0"/>
                        </a:spcAft>
                      </a:pPr>
                      <a:endParaRPr lang="en-US" sz="1100" b="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Times New Roman"/>
                          <a:cs typeface="Times New Roman"/>
                        </a:rPr>
                        <a:t>1</a:t>
                      </a: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3505200" y="3505200"/>
          <a:ext cx="1524000" cy="1371599"/>
        </p:xfrm>
        <a:graphic>
          <a:graphicData uri="http://schemas.openxmlformats.org/drawingml/2006/table">
            <a:tbl>
              <a:tblPr/>
              <a:tblGrid>
                <a:gridCol w="508000"/>
                <a:gridCol w="508000"/>
                <a:gridCol w="508000"/>
              </a:tblGrid>
              <a:tr h="465344">
                <a:tc>
                  <a:txBody>
                    <a:bodyPr/>
                    <a:lstStyle/>
                    <a:p>
                      <a:pPr marL="0" marR="0">
                        <a:lnSpc>
                          <a:spcPct val="115000"/>
                        </a:lnSpc>
                        <a:spcBef>
                          <a:spcPts val="0"/>
                        </a:spcBef>
                        <a:spcAft>
                          <a:spcPts val="0"/>
                        </a:spcAft>
                      </a:pP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Times New Roman"/>
                          <a:cs typeface="Times New Roman"/>
                        </a:rPr>
                        <a:t>1</a:t>
                      </a: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Times New Roman"/>
                          <a:cs typeface="Times New Roman"/>
                        </a:rPr>
                        <a:t>1</a:t>
                      </a: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911">
                <a:tc>
                  <a:txBody>
                    <a:bodyPr/>
                    <a:lstStyle/>
                    <a:p>
                      <a:pPr marL="0" marR="0">
                        <a:lnSpc>
                          <a:spcPct val="115000"/>
                        </a:lnSpc>
                        <a:spcBef>
                          <a:spcPts val="0"/>
                        </a:spcBef>
                        <a:spcAft>
                          <a:spcPts val="0"/>
                        </a:spcAft>
                      </a:pPr>
                      <a:endParaRPr lang="en-US" sz="1100" b="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Times New Roman"/>
                          <a:cs typeface="Times New Roman"/>
                        </a:rPr>
                        <a:t>1</a:t>
                      </a: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344">
                <a:tc>
                  <a:txBody>
                    <a:bodyPr/>
                    <a:lstStyle/>
                    <a:p>
                      <a:pPr marL="0" marR="0">
                        <a:lnSpc>
                          <a:spcPct val="115000"/>
                        </a:lnSpc>
                        <a:spcBef>
                          <a:spcPts val="0"/>
                        </a:spcBef>
                        <a:spcAft>
                          <a:spcPts val="0"/>
                        </a:spcAft>
                      </a:pPr>
                      <a:endParaRPr lang="en-US" sz="1100" b="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Times New Roman"/>
                          <a:cs typeface="Times New Roman"/>
                        </a:rPr>
                        <a:t>1</a:t>
                      </a: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6096000" y="3505200"/>
          <a:ext cx="1524000" cy="1371599"/>
        </p:xfrm>
        <a:graphic>
          <a:graphicData uri="http://schemas.openxmlformats.org/drawingml/2006/table">
            <a:tbl>
              <a:tblPr/>
              <a:tblGrid>
                <a:gridCol w="508000"/>
                <a:gridCol w="508000"/>
                <a:gridCol w="508000"/>
              </a:tblGrid>
              <a:tr h="465344">
                <a:tc>
                  <a:txBody>
                    <a:bodyPr/>
                    <a:lstStyle/>
                    <a:p>
                      <a:pPr marL="0" marR="0">
                        <a:lnSpc>
                          <a:spcPct val="115000"/>
                        </a:lnSpc>
                        <a:spcBef>
                          <a:spcPts val="0"/>
                        </a:spcBef>
                        <a:spcAft>
                          <a:spcPts val="0"/>
                        </a:spcAft>
                      </a:pP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Times New Roman"/>
                          <a:cs typeface="Times New Roman"/>
                        </a:rPr>
                        <a:t>1</a:t>
                      </a: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Times New Roman"/>
                          <a:cs typeface="Times New Roman"/>
                        </a:rPr>
                        <a:t>1</a:t>
                      </a: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911">
                <a:tc>
                  <a:txBody>
                    <a:bodyPr/>
                    <a:lstStyle/>
                    <a:p>
                      <a:pPr marL="0" marR="0">
                        <a:lnSpc>
                          <a:spcPct val="115000"/>
                        </a:lnSpc>
                        <a:spcBef>
                          <a:spcPts val="0"/>
                        </a:spcBef>
                        <a:spcAft>
                          <a:spcPts val="0"/>
                        </a:spcAft>
                      </a:pPr>
                      <a:endParaRPr lang="en-US" sz="1100" b="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Times New Roman"/>
                          <a:cs typeface="Times New Roman"/>
                        </a:rPr>
                        <a:t>1</a:t>
                      </a: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344">
                <a:tc>
                  <a:txBody>
                    <a:bodyPr/>
                    <a:lstStyle/>
                    <a:p>
                      <a:pPr marL="0" marR="0">
                        <a:lnSpc>
                          <a:spcPct val="115000"/>
                        </a:lnSpc>
                        <a:spcBef>
                          <a:spcPts val="0"/>
                        </a:spcBef>
                        <a:spcAft>
                          <a:spcPts val="0"/>
                        </a:spcAft>
                      </a:pPr>
                      <a:endParaRPr lang="en-US" sz="1100" b="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Times New Roman"/>
                          <a:cs typeface="Times New Roman"/>
                        </a:rPr>
                        <a:t>1</a:t>
                      </a:r>
                      <a:endParaRPr lang="en-US" sz="1100" b="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0" name="Straight Connector 9"/>
          <p:cNvCxnSpPr/>
          <p:nvPr/>
        </p:nvCxnSpPr>
        <p:spPr>
          <a:xfrm rot="5400000">
            <a:off x="1639094" y="3999706"/>
            <a:ext cx="2286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828800" y="3733800"/>
            <a:ext cx="3048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4153694" y="3999706"/>
            <a:ext cx="2286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a:off x="4343400" y="3733800"/>
            <a:ext cx="3048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4343400" y="3810000"/>
            <a:ext cx="30480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V="1">
            <a:off x="4343400" y="4267200"/>
            <a:ext cx="30480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6744494" y="3923506"/>
            <a:ext cx="2286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6934200" y="3733800"/>
            <a:ext cx="3048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V="1">
            <a:off x="6934200" y="4267200"/>
            <a:ext cx="30480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smtClean="0"/>
              <a:t>Adjacency</a:t>
            </a:r>
            <a:endParaRPr lang="en-US" dirty="0"/>
          </a:p>
        </p:txBody>
      </p:sp>
      <p:sp>
        <p:nvSpPr>
          <p:cNvPr id="3" name="Content Placeholder 2"/>
          <p:cNvSpPr>
            <a:spLocks noGrp="1"/>
          </p:cNvSpPr>
          <p:nvPr>
            <p:ph idx="1"/>
          </p:nvPr>
        </p:nvSpPr>
        <p:spPr>
          <a:xfrm>
            <a:off x="304800" y="914400"/>
            <a:ext cx="8610600" cy="5715000"/>
          </a:xfrm>
        </p:spPr>
        <p:txBody>
          <a:bodyPr>
            <a:normAutofit/>
          </a:bodyPr>
          <a:lstStyle/>
          <a:p>
            <a:r>
              <a:rPr lang="en-US" sz="2400" dirty="0" smtClean="0"/>
              <a:t> Two pixel p &amp; q are adjacent if they are connected.</a:t>
            </a:r>
          </a:p>
          <a:p>
            <a:pPr lvl="1">
              <a:buFont typeface="Wingdings" pitchFamily="2" charset="2"/>
              <a:buChar char="Ø"/>
            </a:pPr>
            <a:r>
              <a:rPr lang="en-US" sz="2400" b="1" dirty="0" smtClean="0"/>
              <a:t>4 -adjacent</a:t>
            </a:r>
          </a:p>
          <a:p>
            <a:pPr lvl="1">
              <a:buFont typeface="Wingdings" pitchFamily="2" charset="2"/>
              <a:buChar char="Ø"/>
            </a:pPr>
            <a:r>
              <a:rPr lang="en-US" sz="2400" b="1" dirty="0" smtClean="0"/>
              <a:t>8 -adjacent</a:t>
            </a:r>
            <a:endParaRPr lang="en-US" sz="2400" dirty="0" smtClean="0"/>
          </a:p>
          <a:p>
            <a:pPr lvl="1">
              <a:buFont typeface="Wingdings" pitchFamily="2" charset="2"/>
              <a:buChar char="Ø"/>
            </a:pPr>
            <a:r>
              <a:rPr lang="en-US" sz="2400" b="1" dirty="0" smtClean="0"/>
              <a:t>m –adjacent</a:t>
            </a:r>
          </a:p>
          <a:p>
            <a:pPr lvl="1">
              <a:buNone/>
            </a:pPr>
            <a:r>
              <a:rPr lang="en-US" sz="2400" b="1" dirty="0" smtClean="0"/>
              <a:t>Depending of the type of connectivity used.</a:t>
            </a:r>
          </a:p>
          <a:p>
            <a:pPr lvl="1">
              <a:buNone/>
            </a:pPr>
            <a:endParaRPr lang="en-US" sz="2400" b="1" dirty="0" smtClean="0"/>
          </a:p>
          <a:p>
            <a:pPr marL="225425" lvl="1" indent="-225425">
              <a:buFont typeface="Arial" pitchFamily="34" charset="0"/>
              <a:buChar char="•"/>
            </a:pPr>
            <a:r>
              <a:rPr lang="en-US" sz="2400" dirty="0" smtClean="0"/>
              <a:t> Two image subsets S</a:t>
            </a:r>
            <a:r>
              <a:rPr lang="en-US" sz="2400" baseline="-25000" dirty="0" smtClean="0"/>
              <a:t>i &amp; </a:t>
            </a:r>
            <a:r>
              <a:rPr lang="en-US" sz="2400" dirty="0" err="1" smtClean="0"/>
              <a:t>S</a:t>
            </a:r>
            <a:r>
              <a:rPr lang="en-US" sz="2400" baseline="-25000" dirty="0" err="1" smtClean="0"/>
              <a:t>j</a:t>
            </a:r>
            <a:r>
              <a:rPr lang="en-US" sz="2400" dirty="0" smtClean="0"/>
              <a:t> are adjacent if </a:t>
            </a:r>
            <a:r>
              <a:rPr lang="en-US" sz="2400" dirty="0" smtClean="0">
                <a:latin typeface="Courier New"/>
                <a:cs typeface="Courier New"/>
              </a:rPr>
              <a:t>Ǝ p </a:t>
            </a:r>
            <a:r>
              <a:rPr lang="en-US" sz="2400" dirty="0" smtClean="0"/>
              <a:t>ɛ  S</a:t>
            </a:r>
            <a:r>
              <a:rPr lang="en-US" sz="2400" baseline="-25000" dirty="0" smtClean="0"/>
              <a:t>i</a:t>
            </a:r>
            <a:r>
              <a:rPr lang="en-US" sz="2400" dirty="0" smtClean="0"/>
              <a:t> and </a:t>
            </a:r>
            <a:r>
              <a:rPr lang="en-US" sz="2400" dirty="0" smtClean="0">
                <a:latin typeface="Courier New"/>
                <a:cs typeface="Courier New"/>
              </a:rPr>
              <a:t>Ǝ q </a:t>
            </a:r>
            <a:r>
              <a:rPr lang="en-US" sz="2400" dirty="0" smtClean="0"/>
              <a:t>ɛ  </a:t>
            </a:r>
            <a:r>
              <a:rPr lang="en-US" sz="2400" dirty="0" err="1" smtClean="0"/>
              <a:t>S</a:t>
            </a:r>
            <a:r>
              <a:rPr lang="en-US" sz="2400" baseline="-25000" dirty="0" err="1" smtClean="0"/>
              <a:t>j</a:t>
            </a:r>
            <a:r>
              <a:rPr lang="en-US" sz="2400" dirty="0" smtClean="0"/>
              <a:t> , such that p &amp; q are adjacent.</a:t>
            </a:r>
          </a:p>
          <a:p>
            <a:pPr marL="225425" lvl="1" indent="-225425">
              <a:buFont typeface="Arial" pitchFamily="34" charset="0"/>
              <a:buChar char="•"/>
            </a:pPr>
            <a:endParaRPr lang="en-US" sz="2400" dirty="0" smtClean="0"/>
          </a:p>
          <a:p>
            <a:pPr lvl="1"/>
            <a:endParaRPr lang="en-US" sz="2400" dirty="0" smtClean="0"/>
          </a:p>
          <a:p>
            <a:pPr lvl="1"/>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1871</Words>
  <Application>Microsoft Office PowerPoint</Application>
  <PresentationFormat>On-screen Show (4:3)</PresentationFormat>
  <Paragraphs>1216</Paragraphs>
  <Slides>48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Bitmap Image</vt:lpstr>
      <vt:lpstr>Chapter- 2  Pixel Relationships</vt:lpstr>
      <vt:lpstr>Agenda</vt:lpstr>
      <vt:lpstr>Neighborhood of Pixel</vt:lpstr>
      <vt:lpstr>Diagonals &amp; 8-Neighbors</vt:lpstr>
      <vt:lpstr>Connectivity</vt:lpstr>
      <vt:lpstr>What is Connectivity?</vt:lpstr>
      <vt:lpstr>Types of Connectivity</vt:lpstr>
      <vt:lpstr>PowerPoint Presentation</vt:lpstr>
      <vt:lpstr>Adjacency</vt:lpstr>
      <vt:lpstr>Digital Path</vt:lpstr>
      <vt:lpstr>PowerPoint Presentation</vt:lpstr>
      <vt:lpstr>Connected Component</vt:lpstr>
      <vt:lpstr>Disjoint Connected Component</vt:lpstr>
      <vt:lpstr>Definition of Basic terms of an Image</vt:lpstr>
      <vt:lpstr>Difference between Edge &amp; Boundary</vt:lpstr>
      <vt:lpstr>   // Disjoint Connected Component Labeling ALGORITHM</vt:lpstr>
      <vt:lpstr>PowerPoint Presentation</vt:lpstr>
      <vt:lpstr>PowerPoint Presentation</vt:lpstr>
      <vt:lpstr>Distance Measures</vt:lpstr>
      <vt:lpstr>Basic Relationship between pixels</vt:lpstr>
      <vt:lpstr>Basic Relationship between pixels</vt:lpstr>
      <vt:lpstr>Application of Distance Measure</vt:lpstr>
      <vt:lpstr>PowerPoint Presentation</vt:lpstr>
      <vt:lpstr>ARITHMETIC &amp; LOGICAL OPERATION</vt:lpstr>
      <vt:lpstr>PowerPoint Presentation</vt:lpstr>
      <vt:lpstr>Arithmetic &amp; Logical Operation</vt:lpstr>
      <vt:lpstr>Arithmetic Operation</vt:lpstr>
      <vt:lpstr>Image subtraction</vt:lpstr>
      <vt:lpstr>Application of image subtraction</vt:lpstr>
      <vt:lpstr>Example’s of Logical Operation</vt:lpstr>
      <vt:lpstr>Example’s of Logical Operation(Contd..)</vt:lpstr>
      <vt:lpstr>PowerPoint Presentation</vt:lpstr>
      <vt:lpstr>PowerPoint Presentation</vt:lpstr>
      <vt:lpstr>PowerPoint Presentation</vt:lpstr>
      <vt:lpstr>PowerPoint Presentation</vt:lpstr>
      <vt:lpstr>PowerPoint Presentation</vt:lpstr>
      <vt:lpstr>Application of AND operator</vt:lpstr>
      <vt:lpstr>PowerPoint Presentation</vt:lpstr>
      <vt:lpstr>PowerPoint Presentation</vt:lpstr>
      <vt:lpstr>PowerPoint Presentation</vt:lpstr>
      <vt:lpstr>PowerPoint Presentation</vt:lpstr>
      <vt:lpstr>Application of OR operator</vt:lpstr>
      <vt:lpstr>PowerPoint Presentation</vt:lpstr>
      <vt:lpstr>PowerPoint Presentation</vt:lpstr>
      <vt:lpstr>Neighborhood Operation</vt:lpstr>
      <vt:lpstr>              Template (Neighborhood Operation…Contd)</vt:lpstr>
      <vt:lpstr>Application of Neighborhood Operation</vt:lpstr>
      <vt:lpstr>THANK YOU…..  Any Questions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Pixel Relationships</dc:title>
  <dc:creator>ASHIS</dc:creator>
  <cp:lastModifiedBy>ashis</cp:lastModifiedBy>
  <cp:revision>105</cp:revision>
  <dcterms:created xsi:type="dcterms:W3CDTF">2006-08-16T00:00:00Z</dcterms:created>
  <dcterms:modified xsi:type="dcterms:W3CDTF">2017-09-04T04:01:52Z</dcterms:modified>
</cp:coreProperties>
</file>