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84" r:id="rId5"/>
    <p:sldId id="258" r:id="rId6"/>
    <p:sldId id="289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5" r:id="rId15"/>
    <p:sldId id="266" r:id="rId16"/>
    <p:sldId id="286" r:id="rId17"/>
    <p:sldId id="269" r:id="rId18"/>
    <p:sldId id="268" r:id="rId19"/>
    <p:sldId id="290" r:id="rId20"/>
    <p:sldId id="287" r:id="rId21"/>
    <p:sldId id="288" r:id="rId22"/>
    <p:sldId id="270" r:id="rId23"/>
    <p:sldId id="274" r:id="rId24"/>
    <p:sldId id="271" r:id="rId25"/>
    <p:sldId id="273" r:id="rId26"/>
    <p:sldId id="275" r:id="rId27"/>
    <p:sldId id="276" r:id="rId28"/>
    <p:sldId id="277" r:id="rId29"/>
    <p:sldId id="278" r:id="rId30"/>
    <p:sldId id="279" r:id="rId31"/>
    <p:sldId id="280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848600" cy="5181599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IMAGE SEGMENTATION</a:t>
            </a:r>
            <a:br>
              <a:rPr lang="en-US" sz="5400" b="1" dirty="0" smtClean="0"/>
            </a:b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By,</a:t>
            </a:r>
            <a:b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000" dirty="0" err="1" smtClean="0">
                <a:solidFill>
                  <a:schemeClr val="bg1">
                    <a:lumMod val="75000"/>
                  </a:schemeClr>
                </a:solidFill>
              </a:rPr>
              <a:t>Ashis</a:t>
            </a: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75000"/>
                  </a:schemeClr>
                </a:solidFill>
              </a:rPr>
              <a:t>Pradhan</a:t>
            </a: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(CSE Department, SMIT)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t="35310" r="19421"/>
          <a:stretch>
            <a:fillRect/>
          </a:stretch>
        </p:blipFill>
        <p:spPr>
          <a:xfrm>
            <a:off x="381000" y="1295400"/>
            <a:ext cx="8401050" cy="3727450"/>
          </a:xfrm>
          <a:prstGeom prst="rect">
            <a:avLst/>
          </a:prstGeom>
          <a:noFill/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62000" y="5257800"/>
            <a:ext cx="2062163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E" sz="2200" dirty="0"/>
              <a:t>X-ray image of a turbine blade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657600" y="5257800"/>
            <a:ext cx="206216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E" sz="2200" dirty="0"/>
              <a:t>Result of point detection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400800" y="5334000"/>
            <a:ext cx="206216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E" sz="2200" dirty="0"/>
              <a:t>Result of </a:t>
            </a:r>
            <a:r>
              <a:rPr lang="en-IE" sz="2200" dirty="0" err="1"/>
              <a:t>thresholding</a:t>
            </a:r>
            <a:endParaRPr lang="en-IE" sz="2200" dirty="0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362200" y="2133600"/>
            <a:ext cx="576263" cy="576263"/>
          </a:xfrm>
          <a:prstGeom prst="ellips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029200" y="2209800"/>
            <a:ext cx="576263" cy="576263"/>
          </a:xfrm>
          <a:prstGeom prst="ellips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772400" y="2286000"/>
            <a:ext cx="576263" cy="576263"/>
          </a:xfrm>
          <a:prstGeom prst="ellips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masks below will extract lines that are one pixel thick and running in a particular direction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9888"/>
          <a:stretch>
            <a:fillRect/>
          </a:stretch>
        </p:blipFill>
        <p:spPr bwMode="auto">
          <a:xfrm>
            <a:off x="473075" y="3425825"/>
            <a:ext cx="8272463" cy="23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667000" y="838200"/>
            <a:ext cx="362585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E" sz="2200" dirty="0"/>
              <a:t>Binary image of a wire bond mask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 r="19385"/>
          <a:stretch>
            <a:fillRect/>
          </a:stretch>
        </p:blipFill>
        <p:spPr bwMode="auto">
          <a:xfrm>
            <a:off x="2057400" y="1447800"/>
            <a:ext cx="48133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0" y="4267200"/>
            <a:ext cx="2008188" cy="1431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IE" sz="2200" dirty="0"/>
              <a:t>After processing with -45</a:t>
            </a:r>
            <a:r>
              <a:rPr lang="en-US" sz="2200" dirty="0">
                <a:cs typeface="Arial" pitchFamily="34" charset="0"/>
              </a:rPr>
              <a:t>° line detector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858000" y="4267200"/>
            <a:ext cx="2008187" cy="1096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2200" dirty="0"/>
              <a:t>Result of </a:t>
            </a:r>
            <a:r>
              <a:rPr lang="en-IE" sz="2200" dirty="0" err="1"/>
              <a:t>thresholding</a:t>
            </a:r>
            <a:r>
              <a:rPr lang="en-IE" sz="2200" dirty="0"/>
              <a:t> filtering result</a:t>
            </a:r>
            <a:endParaRPr lang="en-US" sz="22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1295400"/>
          </a:xfrm>
        </p:spPr>
        <p:txBody>
          <a:bodyPr/>
          <a:lstStyle/>
          <a:p>
            <a:r>
              <a:rPr lang="en-IE" dirty="0" smtClean="0"/>
              <a:t>An edge is a set of connected pixels that lie on the boundary between two regions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r="18790"/>
          <a:stretch>
            <a:fillRect/>
          </a:stretch>
        </p:blipFill>
        <p:spPr bwMode="auto">
          <a:xfrm>
            <a:off x="762000" y="2425700"/>
            <a:ext cx="7526337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381000"/>
            <a:ext cx="5562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latin typeface="Times New Roman" pitchFamily="18" charset="0"/>
                <a:cs typeface="Times New Roman" pitchFamily="18" charset="0"/>
              </a:rPr>
              <a:t>EDGE </a:t>
            </a:r>
            <a:endParaRPr lang="en-US" sz="4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Edge Detection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08388"/>
            <a:ext cx="8610599" cy="534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Basic idea: computation of a local derivative operator.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2133600"/>
            <a:ext cx="274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E" sz="2000" dirty="0" smtClean="0">
                <a:latin typeface="Times New Roman" pitchFamily="18" charset="0"/>
                <a:cs typeface="Times New Roman" pitchFamily="18" charset="0"/>
              </a:rPr>
              <a:t>We have already spoken</a:t>
            </a:r>
            <a:br>
              <a:rPr lang="en-IE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E" sz="2000" dirty="0" smtClean="0">
                <a:latin typeface="Times New Roman" pitchFamily="18" charset="0"/>
                <a:cs typeface="Times New Roman" pitchFamily="18" charset="0"/>
              </a:rPr>
              <a:t>about how derivatives </a:t>
            </a:r>
            <a:br>
              <a:rPr lang="en-IE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E" sz="2000" dirty="0" smtClean="0">
                <a:latin typeface="Times New Roman" pitchFamily="18" charset="0"/>
                <a:cs typeface="Times New Roman" pitchFamily="18" charset="0"/>
              </a:rPr>
              <a:t>are used to find discontinuities:</a:t>
            </a:r>
          </a:p>
          <a:p>
            <a:pPr algn="just">
              <a:lnSpc>
                <a:spcPct val="150000"/>
              </a:lnSpc>
            </a:pPr>
            <a:r>
              <a:rPr lang="en-IE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 sz="20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E" sz="2000" dirty="0" smtClean="0">
                <a:latin typeface="Times New Roman" pitchFamily="18" charset="0"/>
                <a:cs typeface="Times New Roman" pitchFamily="18" charset="0"/>
              </a:rPr>
              <a:t> derivative tells us </a:t>
            </a:r>
            <a:br>
              <a:rPr lang="en-IE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E" sz="2000" dirty="0" smtClean="0">
                <a:latin typeface="Times New Roman" pitchFamily="18" charset="0"/>
                <a:cs typeface="Times New Roman" pitchFamily="18" charset="0"/>
              </a:rPr>
              <a:t>where an edge is</a:t>
            </a:r>
          </a:p>
          <a:p>
            <a:pPr algn="just">
              <a:lnSpc>
                <a:spcPct val="150000"/>
              </a:lnSpc>
            </a:pPr>
            <a:r>
              <a:rPr lang="en-IE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0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IE" sz="2000" dirty="0" smtClean="0">
                <a:latin typeface="Times New Roman" pitchFamily="18" charset="0"/>
                <a:cs typeface="Times New Roman" pitchFamily="18" charset="0"/>
              </a:rPr>
              <a:t> derivative can</a:t>
            </a:r>
            <a:br>
              <a:rPr lang="en-IE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E" sz="2000" dirty="0" smtClean="0">
                <a:latin typeface="Times New Roman" pitchFamily="18" charset="0"/>
                <a:cs typeface="Times New Roman" pitchFamily="18" charset="0"/>
              </a:rPr>
              <a:t>be used to show </a:t>
            </a:r>
            <a:br>
              <a:rPr lang="en-IE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E" sz="2000" dirty="0" smtClean="0">
                <a:latin typeface="Times New Roman" pitchFamily="18" charset="0"/>
                <a:cs typeface="Times New Roman" pitchFamily="18" charset="0"/>
              </a:rPr>
              <a:t>edge direction</a:t>
            </a:r>
            <a:endParaRPr lang="en-IE" dirty="0" smtClean="0"/>
          </a:p>
          <a:p>
            <a:endParaRPr lang="en-US" dirty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429000" y="1338263"/>
            <a:ext cx="5626100" cy="5476875"/>
            <a:chOff x="2379" y="843"/>
            <a:chExt cx="3244" cy="3450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63783"/>
            <a:stretch>
              <a:fillRect/>
            </a:stretch>
          </p:blipFill>
          <p:spPr bwMode="auto">
            <a:xfrm>
              <a:off x="4030" y="843"/>
              <a:ext cx="1593" cy="3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V="1">
              <a:off x="3210" y="868"/>
              <a:ext cx="0" cy="18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3198" y="877"/>
              <a:ext cx="16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 l="19040" t="3595" r="42720" b="49710"/>
            <a:stretch>
              <a:fillRect/>
            </a:stretch>
          </p:blipFill>
          <p:spPr bwMode="auto">
            <a:xfrm>
              <a:off x="2379" y="2594"/>
              <a:ext cx="1682" cy="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• The magnitude of the first derivative can be used to detect an edge</a:t>
            </a:r>
          </a:p>
          <a:p>
            <a:pPr algn="just">
              <a:buNone/>
            </a:pPr>
            <a:r>
              <a:rPr lang="en-US" dirty="0" smtClean="0"/>
              <a:t>• The sign (zero crossing) of the second derivative can be used to detect an edge.</a:t>
            </a:r>
          </a:p>
          <a:p>
            <a:pPr algn="just">
              <a:buNone/>
            </a:pPr>
            <a:r>
              <a:rPr lang="en-US" dirty="0" smtClean="0"/>
              <a:t>• The same idea can be extended into 2-D. 2-D derivatives should be used.</a:t>
            </a:r>
          </a:p>
          <a:p>
            <a:pPr algn="just">
              <a:buNone/>
            </a:pPr>
            <a:r>
              <a:rPr lang="en-US" dirty="0" smtClean="0"/>
              <a:t>• The magnitude of the gradient and sign of the </a:t>
            </a:r>
            <a:r>
              <a:rPr lang="en-US" dirty="0" err="1" smtClean="0"/>
              <a:t>Laplacian</a:t>
            </a:r>
            <a:r>
              <a:rPr lang="en-US" dirty="0" smtClean="0"/>
              <a:t> are used.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Basic Edge Detection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90601"/>
            <a:ext cx="5878284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943600" y="4087547"/>
                <a:ext cx="2667000" cy="408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Mag(</a:t>
                </a:r>
                <a:r>
                  <a:rPr lang="en-US" b="1" dirty="0" err="1" smtClean="0"/>
                  <a:t>x,y</a:t>
                </a:r>
                <a:r>
                  <a:rPr lang="en-US" b="1" dirty="0" smtClean="0"/>
                  <a:t>)= 2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087547"/>
                <a:ext cx="2667000" cy="408253"/>
              </a:xfrm>
              <a:prstGeom prst="rect">
                <a:avLst/>
              </a:prstGeom>
              <a:blipFill rotWithShape="1">
                <a:blip r:embed="rId3"/>
                <a:stretch>
                  <a:fillRect l="-1826" b="-20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791200" y="4543117"/>
                <a:ext cx="3277949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∝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/>
                                      <a:ea typeface="Cambria Math"/>
                                    </a:rPr>
                                    <m:t>𝐱</m:t>
                                  </m:r>
                                  <m:r>
                                    <a:rPr lang="en-US" b="1" i="0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b="1" i="0" smtClean="0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d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b="1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latin typeface="Cambria Math"/>
                                </a:rPr>
                                <m:t>𝐭𝐚𝐧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𝑮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𝒚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𝑮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  <m:r>
                            <a:rPr lang="en-US" b="1" i="1" smtClean="0">
                              <a:latin typeface="Cambria Math"/>
                            </a:rPr>
                            <m:t>=−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𝟒𝟓</m:t>
                          </m:r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543117"/>
                <a:ext cx="3277949" cy="7146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716404" y="3034465"/>
            <a:ext cx="2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79723" y="621269"/>
            <a:ext cx="2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5221069"/>
            <a:ext cx="2685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Edge direction= </a:t>
            </a:r>
            <a:r>
              <a:rPr lang="en-US" b="1" dirty="0" smtClean="0">
                <a:latin typeface="Cambria Math"/>
                <a:ea typeface="Cambria Math"/>
              </a:rPr>
              <a:t>135</a:t>
            </a:r>
            <a:r>
              <a:rPr lang="en-US" b="1" dirty="0" smtClean="0">
                <a:latin typeface="Cambria Math"/>
                <a:ea typeface="Cambria Math"/>
              </a:rPr>
              <a:t> </a:t>
            </a:r>
            <a:r>
              <a:rPr lang="en-US" b="1" dirty="0" smtClean="0">
                <a:latin typeface="Cambria Math"/>
                <a:ea typeface="Cambria Math"/>
              </a:rPr>
              <a:t>- 90</a:t>
            </a:r>
          </a:p>
          <a:p>
            <a:r>
              <a:rPr lang="en-US" b="1" dirty="0">
                <a:latin typeface="Cambria Math"/>
                <a:ea typeface="Cambria Math"/>
              </a:rPr>
              <a:t>	 </a:t>
            </a:r>
            <a:r>
              <a:rPr lang="en-US" b="1" dirty="0" smtClean="0">
                <a:latin typeface="Cambria Math"/>
                <a:ea typeface="Cambria Math"/>
              </a:rPr>
              <a:t>        = 45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28600" y="6324600"/>
            <a:ext cx="8496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NOTE: Direction of Edge is always orthogonal to direction of Gradient</a:t>
            </a:r>
            <a:endParaRPr lang="en-US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98028" y="3441216"/>
            <a:ext cx="255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Gx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top – bottom= -2 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Gx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right – left= 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206772" y="914400"/>
            <a:ext cx="3778507" cy="2514600"/>
            <a:chOff x="5213093" y="785647"/>
            <a:chExt cx="3778507" cy="2514600"/>
          </a:xfrm>
        </p:grpSpPr>
        <p:grpSp>
          <p:nvGrpSpPr>
            <p:cNvPr id="17" name="Group 16"/>
            <p:cNvGrpSpPr/>
            <p:nvPr/>
          </p:nvGrpSpPr>
          <p:grpSpPr>
            <a:xfrm>
              <a:off x="5935172" y="785647"/>
              <a:ext cx="2362116" cy="1994043"/>
              <a:chOff x="5935172" y="785647"/>
              <a:chExt cx="2362116" cy="1994043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5935172" y="798490"/>
                <a:ext cx="14749" cy="19812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943600" y="785647"/>
                <a:ext cx="235368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213093" y="938047"/>
              <a:ext cx="3778507" cy="2362200"/>
              <a:chOff x="5213093" y="23647"/>
              <a:chExt cx="3778507" cy="23622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6038850" y="23647"/>
                <a:ext cx="2876550" cy="2362200"/>
                <a:chOff x="762000" y="3795546"/>
                <a:chExt cx="2876550" cy="2362200"/>
              </a:xfrm>
            </p:grpSpPr>
            <p:pic>
              <p:nvPicPr>
                <p:cNvPr id="31746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00" y="3795546"/>
                  <a:ext cx="2876550" cy="236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2057400" y="4100346"/>
                  <a:ext cx="762000" cy="60637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072233" y="4862346"/>
                  <a:ext cx="963038" cy="87951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H="1">
                  <a:off x="1981200" y="5254580"/>
                  <a:ext cx="1" cy="812374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prstDash val="sysDot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7867650" y="1295400"/>
                <a:ext cx="11239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Edge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Direction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5213093" y="1395247"/>
                <a:ext cx="1100644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Straight Arrow Connector 38"/>
          <p:cNvCxnSpPr/>
          <p:nvPr/>
        </p:nvCxnSpPr>
        <p:spPr>
          <a:xfrm>
            <a:off x="5181600" y="1676400"/>
            <a:ext cx="11006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81800" y="609600"/>
            <a:ext cx="0" cy="914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696200" y="609600"/>
            <a:ext cx="0" cy="914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00800" y="152400"/>
            <a:ext cx="168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          Right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5400000">
            <a:off x="3961869" y="2133069"/>
            <a:ext cx="222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Bottom      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3600" b="1" dirty="0" smtClean="0">
                <a:latin typeface="Times New Roman" pitchFamily="18" charset="0"/>
                <a:cs typeface="Times New Roman" pitchFamily="18" charset="0"/>
              </a:rPr>
              <a:t>Common Edge Detecting Operator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IE" sz="2200" dirty="0" smtClean="0">
                <a:latin typeface="Times New Roman" pitchFamily="18" charset="0"/>
                <a:cs typeface="Times New Roman" pitchFamily="18" charset="0"/>
              </a:rPr>
              <a:t>Given a 3*3 region of an image the following edge detection filters can be used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56952" t="24760" r="8441" b="55154"/>
          <a:stretch>
            <a:fillRect/>
          </a:stretch>
        </p:blipFill>
        <p:spPr bwMode="auto">
          <a:xfrm>
            <a:off x="1066800" y="4648200"/>
            <a:ext cx="30003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 l="49316" t="44249"/>
          <a:stretch>
            <a:fillRect/>
          </a:stretch>
        </p:blipFill>
        <p:spPr bwMode="auto">
          <a:xfrm>
            <a:off x="4572000" y="2446337"/>
            <a:ext cx="40005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 l="56952" r="8441" b="75386"/>
          <a:stretch>
            <a:fillRect/>
          </a:stretch>
        </p:blipFill>
        <p:spPr bwMode="auto">
          <a:xfrm>
            <a:off x="1219200" y="2514600"/>
            <a:ext cx="2620962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10600" cy="6248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Robert 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z9 - z5; 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z8 – z6;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Prewitt</a:t>
            </a: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Gx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(z7+z8+z9) - (z1+z2+z3);</a:t>
            </a: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Gy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(z3+z6+z9) - (z1+z4+z7);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Sobel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(z7+2z8+z9) - (z1+2z2+z3);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z3+2z6+z9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-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z1+2z4+z7);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 l="56952" r="8441" b="75386"/>
          <a:stretch>
            <a:fillRect/>
          </a:stretch>
        </p:blipFill>
        <p:spPr bwMode="auto">
          <a:xfrm>
            <a:off x="5333999" y="381000"/>
            <a:ext cx="384467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332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What is Segmentation?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Different approaches for Image segmentation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Discontinuity based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Region Based (Similarity)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Detection of point, line and edge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Thresholding</a:t>
            </a:r>
            <a:endParaRPr lang="en-US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Region Growing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Clustering Algorithm (K-Means)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22098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199" y="0"/>
            <a:ext cx="3505201" cy="346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350444"/>
            <a:ext cx="3581400" cy="350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2999" y="3407003"/>
            <a:ext cx="3505201" cy="345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9600" y="2819400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Horizontal</a:t>
            </a:r>
            <a:endParaRPr 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2971800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Vertical</a:t>
            </a:r>
            <a:endParaRPr lang="en-US" sz="2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77000" y="838200"/>
            <a:ext cx="2286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Original Image</a:t>
            </a:r>
            <a:endParaRPr lang="en-US" sz="25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88935"/>
            <a:ext cx="3505201" cy="346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3581400" cy="350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0"/>
            <a:ext cx="3505201" cy="345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3371152"/>
            <a:ext cx="3505200" cy="34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467600" y="1600200"/>
            <a:ext cx="137160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 Horizontal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Vertical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Original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 Combined </a:t>
            </a: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Thresholding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09600"/>
            <a:ext cx="807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 algn="just">
              <a:buFont typeface="Wingdings" pitchFamily="2" charset="2"/>
              <a:buChar char="§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Thresholding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one of the most important approaches to image segmentation that partition the image into regions based on intensity value or properties of these values.</a:t>
            </a:r>
          </a:p>
          <a:p>
            <a:pPr marL="120650" indent="-120650" algn="just">
              <a:buFont typeface="Wingdings" pitchFamily="2" charset="2"/>
              <a:buChar char="§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-120650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• Gray level histogram of an image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) composed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 a light object on a dark background or vice-versa.</a:t>
            </a:r>
          </a:p>
          <a:p>
            <a:pPr marL="120650" indent="-120650"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-120650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• To extract the object: select a threshold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T that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separates the gray levels of the background and the object.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748922"/>
            <a:ext cx="4114800" cy="303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48922"/>
            <a:ext cx="4061038" cy="302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Thresholding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76400"/>
            <a:ext cx="2514600" cy="121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Image with dark background and a light object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667000"/>
            <a:ext cx="7315200" cy="3518832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105400" y="1676400"/>
            <a:ext cx="22860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Image with dark background and two light object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Single threshold: points with f(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)&gt;T belong to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object;other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points belong to background.</a:t>
            </a:r>
          </a:p>
          <a:p>
            <a:pPr algn="just">
              <a:lnSpc>
                <a:spcPct val="110000"/>
              </a:lnSpc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Multiple thresholds: points with f(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)&gt;T2 belong to object; points with f(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)&lt;T1 belong to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bakground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Multilevel threshold: a point f(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belongs</a:t>
            </a:r>
          </a:p>
          <a:p>
            <a:pPr lvl="1" algn="just">
              <a:lnSpc>
                <a:spcPct val="11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an object if T1&lt;f(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)&lt;= T2</a:t>
            </a:r>
          </a:p>
          <a:p>
            <a:pPr lvl="1" algn="just">
              <a:lnSpc>
                <a:spcPct val="11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another object class if f(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)&gt;T2</a:t>
            </a:r>
          </a:p>
          <a:p>
            <a:pPr lvl="1" algn="just">
              <a:lnSpc>
                <a:spcPct val="11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background if f(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)&lt;=T1</a:t>
            </a:r>
          </a:p>
          <a:p>
            <a:pPr lvl="1" algn="just">
              <a:lnSpc>
                <a:spcPct val="110000"/>
              </a:lnSpc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 depends on</a:t>
            </a:r>
          </a:p>
          <a:p>
            <a:pPr lvl="1" algn="just">
              <a:lnSpc>
                <a:spcPct val="11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Only f(x, y): only on gray level values =&gt; Global Threshold</a:t>
            </a:r>
          </a:p>
          <a:p>
            <a:pPr lvl="1" algn="just">
              <a:lnSpc>
                <a:spcPct val="11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Both f(x, y) and p(x, y) : on gray level values and its neighbors =&gt; Local Threshold</a:t>
            </a:r>
          </a:p>
          <a:p>
            <a:pPr lvl="1" indent="-742950" algn="just">
              <a:lnSpc>
                <a:spcPct val="150000"/>
              </a:lnSpc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159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Basic Global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Thresholding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0292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Select an initial estimate for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457200" indent="-457200">
              <a:buAutoNum type="arabicPeriod"/>
            </a:pPr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2. Segment the image using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T. This will produce two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group of pixels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G1 (with gray level greater than T)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G2 (with gray level less than T)</a:t>
            </a:r>
          </a:p>
          <a:p>
            <a:pPr>
              <a:buNone/>
            </a:pPr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3. Compute average gray level values μ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1 and μ2 for 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pixels in regions </a:t>
            </a:r>
            <a:r>
              <a:rPr lang="de-DE" sz="2200" i="1" dirty="0" smtClean="0">
                <a:latin typeface="Times New Roman" pitchFamily="18" charset="0"/>
                <a:cs typeface="Times New Roman" pitchFamily="18" charset="0"/>
              </a:rPr>
              <a:t>G1 and G2</a:t>
            </a:r>
          </a:p>
          <a:p>
            <a:pPr>
              <a:buNone/>
            </a:pPr>
            <a:endParaRPr lang="de-DE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4. Compute a new threshold: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T=(μ1+ μ2)/2</a:t>
            </a:r>
          </a:p>
          <a:p>
            <a:pPr>
              <a:buNone/>
            </a:pPr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5. Repeat step 2 through 4 until the difference in T in successive iterations is smaller than a predefined value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Basic Adaptive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Thresholding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Subdivide original image into small areas</a:t>
            </a:r>
          </a:p>
          <a:p>
            <a:pPr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Utilize a different threshold to segment each sub image</a:t>
            </a:r>
          </a:p>
          <a:p>
            <a:pPr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Since the threshold used for each pixel depends on the location of the pixel in terms of sub-images, this type of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thresholding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adaptive.</a:t>
            </a:r>
          </a:p>
          <a:p>
            <a:pPr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REGION BASED SEGMENTATION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Basic formulation: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Let R represent the entire image region. Segmentation may be viewed as a process that partitions R into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subregions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en-US" sz="25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en-US" sz="25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5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such that:</a:t>
            </a:r>
          </a:p>
          <a:p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Where P(.) is a logical predicate which deals with the properties that must be satisfied by the pixel in a segmented region.</a:t>
            </a:r>
          </a:p>
          <a:p>
            <a:pPr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1295400" y="2743200"/>
          <a:ext cx="5486400" cy="210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r:id="rId3" imgW="2959100" imgH="1346200" progId="">
                  <p:embed/>
                </p:oleObj>
              </mc:Choice>
              <mc:Fallback>
                <p:oleObj r:id="rId3" imgW="2959100" imgH="134620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5486400" cy="2103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Region Growing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/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Groups pixels or sub-region into larger regions</a:t>
            </a:r>
          </a:p>
          <a:p>
            <a:pPr marL="0" lvl="1" indent="0"/>
            <a:endParaRPr lang="en-US" altLang="zh-TW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90513" lvl="1" indent="-290513"/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Procedure:</a:t>
            </a:r>
          </a:p>
          <a:p>
            <a:pPr marL="290513" lvl="1" indent="-290513"/>
            <a:endParaRPr lang="en-US" altLang="zh-TW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90513" lvl="2" indent="0" algn="just">
              <a:buNone/>
            </a:pPr>
            <a:r>
              <a:rPr lang="en-US" altLang="zh-TW" sz="2200" b="1" dirty="0" smtClean="0">
                <a:latin typeface="Times New Roman" pitchFamily="18" charset="0"/>
                <a:cs typeface="Times New Roman" pitchFamily="18" charset="0"/>
              </a:rPr>
              <a:t>Step1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2200" i="1" dirty="0" smtClean="0">
                <a:latin typeface="Times New Roman" pitchFamily="18" charset="0"/>
                <a:cs typeface="Times New Roman" pitchFamily="18" charset="0"/>
              </a:rPr>
              <a:t>Start with a set of “seed” points </a:t>
            </a:r>
          </a:p>
          <a:p>
            <a:pPr marL="290513" lvl="2" indent="0" algn="just">
              <a:buNone/>
            </a:pPr>
            <a:endParaRPr lang="en-US" altLang="zh-TW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sz="2200" b="1" dirty="0" smtClean="0">
                <a:latin typeface="Times New Roman" pitchFamily="18" charset="0"/>
                <a:cs typeface="Times New Roman" pitchFamily="18" charset="0"/>
              </a:rPr>
              <a:t>Step2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2200" i="1" dirty="0" smtClean="0">
                <a:latin typeface="Times New Roman" pitchFamily="18" charset="0"/>
                <a:cs typeface="Times New Roman" pitchFamily="18" charset="0"/>
              </a:rPr>
              <a:t>Selection of suitable properties grow regions by appending to each seed those neighboring pixels that have properties similar to the seed such as specific range of gray 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level</a:t>
            </a:r>
          </a:p>
          <a:p>
            <a:pPr algn="just">
              <a:buNone/>
            </a:pPr>
            <a:endParaRPr lang="zh-TW" altLang="zh-TW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>
              <a:buNone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sz="2200" b="1" dirty="0" smtClean="0">
                <a:latin typeface="Times New Roman" pitchFamily="18" charset="0"/>
                <a:cs typeface="Times New Roman" pitchFamily="18" charset="0"/>
              </a:rPr>
              <a:t>Step3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2200" i="1" dirty="0" smtClean="0">
                <a:latin typeface="Times New Roman" pitchFamily="18" charset="0"/>
                <a:cs typeface="Times New Roman" pitchFamily="18" charset="0"/>
              </a:rPr>
              <a:t>Formulation of a stopping criteria.</a:t>
            </a:r>
          </a:p>
          <a:p>
            <a:pPr marL="342900" lvl="2" indent="-342900">
              <a:buNone/>
            </a:pPr>
            <a:endParaRPr lang="zh-TW" altLang="zh-TW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TW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Criteria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absolute gray level difference between any pixel and the seed has to be less than 65.</a:t>
            </a:r>
          </a:p>
          <a:p>
            <a:pPr marL="514350" indent="-514350">
              <a:buAutoNum type="arabicPeriod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The pixel has to be 8-connected to atleast one pixel in that region(if one or more region are merged)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867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Segmentation is to subdivide an image into its constituent component or objects. </a:t>
            </a:r>
          </a:p>
          <a:p>
            <a:pPr>
              <a:lnSpc>
                <a:spcPct val="110000"/>
              </a:lnSpc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purpose of this operation is to further analyze these constituent object to extract some information which can be used for high level applications.</a:t>
            </a:r>
          </a:p>
          <a:p>
            <a:pPr>
              <a:lnSpc>
                <a:spcPct val="110000"/>
              </a:lnSpc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level of detail to which the subdivision is carried depends on the problem being solved.                          </a:t>
            </a:r>
          </a:p>
          <a:p>
            <a:pPr>
              <a:lnSpc>
                <a:spcPct val="110000"/>
              </a:lnSpc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Segmentation stops when object of interest in an application have been detected. </a:t>
            </a:r>
          </a:p>
          <a:p>
            <a:pPr>
              <a:lnSpc>
                <a:spcPct val="110000"/>
              </a:lnSpc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3000" i="1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. No. of Vehicle surveillance on a particular road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Region Splitting and Merging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• Sub-divide an image into a set of disjoint regions and then merge and/or split the regions in an attempt to satisfy the condition (P).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581400"/>
            <a:ext cx="6934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048000"/>
            <a:ext cx="68580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Procedure:</a:t>
            </a:r>
          </a:p>
          <a:p>
            <a:pPr>
              <a:buNone/>
            </a:pP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Split into 4 disjoint quadrants any region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where P(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)= False.</a:t>
            </a:r>
          </a:p>
          <a:p>
            <a:pPr marL="457200" indent="-457200">
              <a:buAutoNum type="arabicPeriod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2. Merge any adjacent regions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Rj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for which P(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Rj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)= True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3. Stop when no further merging or splitting is possible.</a:t>
            </a: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14" y="457200"/>
            <a:ext cx="8351886" cy="585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shis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052" y="457200"/>
            <a:ext cx="8435548" cy="5867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82000" cy="6172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Image Segmentation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Discontinuity 				Similarity</a:t>
            </a:r>
          </a:p>
          <a:p>
            <a:pPr>
              <a:buNone/>
            </a:pPr>
            <a:r>
              <a:rPr lang="en-US" dirty="0" smtClean="0"/>
              <a:t>Based 	  				</a:t>
            </a:r>
            <a:r>
              <a:rPr lang="en-US" dirty="0" err="1" smtClean="0"/>
              <a:t>Based</a:t>
            </a:r>
            <a:r>
              <a:rPr lang="en-US" dirty="0" smtClean="0"/>
              <a:t>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2362200" y="1143000"/>
            <a:ext cx="13716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105400" y="1066800"/>
            <a:ext cx="137160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2971800"/>
          <a:ext cx="7848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962400"/>
              </a:tblGrid>
              <a:tr h="1676400"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latin typeface="Times New Roman" pitchFamily="18" charset="0"/>
                          <a:cs typeface="Times New Roman" pitchFamily="18" charset="0"/>
                        </a:rPr>
                        <a:t>Partition an Image based on abrupt changes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in gray levels</a:t>
                      </a:r>
                      <a:endParaRPr lang="en-US" sz="2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Partition an Image based on similar properties or region based.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1676400"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latin typeface="Times New Roman" pitchFamily="18" charset="0"/>
                          <a:cs typeface="Times New Roman" pitchFamily="18" charset="0"/>
                        </a:rPr>
                        <a:t>Detection of  isolate</a:t>
                      </a:r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 points Lines</a:t>
                      </a:r>
                    </a:p>
                    <a:p>
                      <a:r>
                        <a:rPr lang="en-US" sz="2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Edges</a:t>
                      </a:r>
                      <a:endParaRPr lang="en-US" sz="2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kern="1200" noProof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Thresholding</a:t>
                      </a:r>
                      <a:endParaRPr lang="en-US" sz="2500" kern="1200" noProof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kern="1200" noProof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Region Growing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kern="1200" noProof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Region Splitting &amp; Merging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approaches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Segmentation algorithms generally are based on one of 2 basic properties of intensity values:</a:t>
            </a:r>
          </a:p>
          <a:p>
            <a:pPr lvl="1" algn="just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Discontinuity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: to partition an image based on sharp changes in intensity (e.g. edges)</a:t>
            </a:r>
          </a:p>
          <a:p>
            <a:pPr lvl="1" algn="just"/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Similarity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: to partition an image into regions that are similar according to a set of predefined criteria. (e.g.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Thresholding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region growing)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74713"/>
            <a:ext cx="7467600" cy="571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387" name="Rectangle 4"/>
          <p:cNvSpPr>
            <a:spLocks noChangeArrowheads="1"/>
          </p:cNvSpPr>
          <p:nvPr/>
        </p:nvSpPr>
        <p:spPr bwMode="auto">
          <a:xfrm>
            <a:off x="533400" y="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Sharpening Spatial Filters</a:t>
            </a:r>
          </a:p>
        </p:txBody>
      </p:sp>
      <p:sp>
        <p:nvSpPr>
          <p:cNvPr id="144388" name="Line 5"/>
          <p:cNvSpPr>
            <a:spLocks noChangeShapeType="1"/>
          </p:cNvSpPr>
          <p:nvPr/>
        </p:nvSpPr>
        <p:spPr bwMode="auto">
          <a:xfrm>
            <a:off x="2286000" y="2413000"/>
            <a:ext cx="3276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3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E" dirty="0" smtClean="0"/>
              <a:t>Detection Of Discontinuities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</a:pPr>
            <a:r>
              <a:rPr lang="en-IE" sz="3500" dirty="0" smtClean="0">
                <a:latin typeface="Times New Roman" pitchFamily="18" charset="0"/>
                <a:cs typeface="Times New Roman" pitchFamily="18" charset="0"/>
              </a:rPr>
              <a:t>There are three basic types of grey level discontinuities that we tend to look for in digital images:</a:t>
            </a:r>
          </a:p>
          <a:p>
            <a:pPr lvl="1" algn="just">
              <a:lnSpc>
                <a:spcPct val="120000"/>
              </a:lnSpc>
            </a:pPr>
            <a:r>
              <a:rPr lang="en-IE" sz="3500" dirty="0" smtClean="0">
                <a:latin typeface="Times New Roman" pitchFamily="18" charset="0"/>
                <a:cs typeface="Times New Roman" pitchFamily="18" charset="0"/>
              </a:rPr>
              <a:t>Points, Lines, Edges</a:t>
            </a:r>
          </a:p>
          <a:p>
            <a:pPr algn="just">
              <a:lnSpc>
                <a:spcPct val="120000"/>
              </a:lnSpc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Edge pixels are pixels at which the intensity of an image function changes abruptly. </a:t>
            </a:r>
          </a:p>
          <a:p>
            <a:pPr algn="just">
              <a:lnSpc>
                <a:spcPct val="120000"/>
              </a:lnSpc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Edges (or edge segments) are set of connected edge pixels. </a:t>
            </a:r>
          </a:p>
          <a:p>
            <a:pPr algn="just">
              <a:lnSpc>
                <a:spcPct val="120000"/>
              </a:lnSpc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Edge detector are local image processing methods designed to detect edge pixels.</a:t>
            </a:r>
          </a:p>
          <a:p>
            <a:pPr algn="just">
              <a:lnSpc>
                <a:spcPct val="120000"/>
              </a:lnSpc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A line is an edge segment whose intensity of background on either side of line is either much higher or much lower than intensity of line pixel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rmAutofit/>
          </a:bodyPr>
          <a:lstStyle/>
          <a:p>
            <a:pPr algn="just"/>
            <a:r>
              <a:rPr lang="en-US" altLang="zh-TW" sz="3000" dirty="0" smtClean="0">
                <a:latin typeface="Times New Roman" pitchFamily="18" charset="0"/>
                <a:cs typeface="Times New Roman" pitchFamily="18" charset="0"/>
              </a:rPr>
              <a:t>The approach used to identify discontinuities in a image is to run a mask over the the image.</a:t>
            </a:r>
          </a:p>
          <a:p>
            <a:pPr algn="just"/>
            <a:r>
              <a:rPr lang="en-US" altLang="zh-TW" sz="3000" dirty="0" smtClean="0">
                <a:latin typeface="Times New Roman" pitchFamily="18" charset="0"/>
                <a:cs typeface="Times New Roman" pitchFamily="18" charset="0"/>
              </a:rPr>
              <a:t>We say that a point, line, and edge has been detected at the location on which the mask is centered:</a:t>
            </a:r>
          </a:p>
          <a:p>
            <a:pPr algn="just">
              <a:buNone/>
            </a:pPr>
            <a:r>
              <a:rPr lang="en-US" altLang="zh-TW" sz="3000" dirty="0" smtClean="0">
                <a:latin typeface="Times New Roman" pitchFamily="18" charset="0"/>
                <a:cs typeface="Times New Roman" pitchFamily="18" charset="0"/>
              </a:rPr>
              <a:t>   if             ,where 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81400" y="2895600"/>
          <a:ext cx="35290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3" imgW="1701720" imgH="228600" progId="">
                  <p:embed/>
                </p:oleObj>
              </mc:Choice>
              <mc:Fallback>
                <p:oleObj name="Equation" r:id="rId3" imgW="1701720" imgH="228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95600"/>
                        <a:ext cx="35290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936190"/>
              </p:ext>
            </p:extLst>
          </p:nvPr>
        </p:nvGraphicFramePr>
        <p:xfrm flipV="1">
          <a:off x="1371600" y="2870200"/>
          <a:ext cx="7540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5" imgW="444114" imgH="253780" progId="">
                  <p:embed/>
                </p:oleObj>
              </mc:Choice>
              <mc:Fallback>
                <p:oleObj name="Equation" r:id="rId5" imgW="444114" imgH="2537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1371600" y="2870200"/>
                        <a:ext cx="754062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90800" y="3429000"/>
            <a:ext cx="366504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of isolated points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</a:pPr>
            <a:r>
              <a:rPr lang="en-IE" sz="3000" dirty="0">
                <a:latin typeface="Times New Roman" pitchFamily="18" charset="0"/>
                <a:cs typeface="Times New Roman" pitchFamily="18" charset="0"/>
              </a:rPr>
              <a:t>Point detection can be achieved simply using the mask below:</a:t>
            </a:r>
          </a:p>
          <a:p>
            <a:pPr algn="just">
              <a:spcBef>
                <a:spcPct val="20000"/>
              </a:spcBef>
            </a:pPr>
            <a:endParaRPr lang="en-IE" sz="3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endParaRPr lang="en-IE" sz="3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endParaRPr lang="en-IE" sz="3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endParaRPr lang="en-IE" sz="3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IE" sz="3000" dirty="0">
                <a:latin typeface="Times New Roman" pitchFamily="18" charset="0"/>
                <a:cs typeface="Times New Roman" pitchFamily="18" charset="0"/>
              </a:rPr>
              <a:t>Points are detected at those pixels in the subsequent filtered image that are above a set threshold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0425" y="2262188"/>
            <a:ext cx="23431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1166</Words>
  <Application>Microsoft Office PowerPoint</Application>
  <PresentationFormat>On-screen Show (4:3)</PresentationFormat>
  <Paragraphs>181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IMAGE SEGMENTATION By, Ashis Pradhan (CSE Department, SMIT)</vt:lpstr>
      <vt:lpstr>PowerPoint Presentation</vt:lpstr>
      <vt:lpstr>Preview</vt:lpstr>
      <vt:lpstr>PowerPoint Presentation</vt:lpstr>
      <vt:lpstr>Principal approaches </vt:lpstr>
      <vt:lpstr>PowerPoint Presentation</vt:lpstr>
      <vt:lpstr>Detection Of Discontinuities</vt:lpstr>
      <vt:lpstr>PowerPoint Presentation</vt:lpstr>
      <vt:lpstr>Detection of isolated points</vt:lpstr>
      <vt:lpstr>PowerPoint Presentation</vt:lpstr>
      <vt:lpstr>Line Detection</vt:lpstr>
      <vt:lpstr>PowerPoint Presentation</vt:lpstr>
      <vt:lpstr>PowerPoint Presentation</vt:lpstr>
      <vt:lpstr>Edge Detection</vt:lpstr>
      <vt:lpstr>PowerPoint Presentation</vt:lpstr>
      <vt:lpstr>Edge Detection</vt:lpstr>
      <vt:lpstr>Basic Edge Detection</vt:lpstr>
      <vt:lpstr>Common Edge Detecting Operator</vt:lpstr>
      <vt:lpstr>PowerPoint Presentation</vt:lpstr>
      <vt:lpstr>Results</vt:lpstr>
      <vt:lpstr>PowerPoint Presentation</vt:lpstr>
      <vt:lpstr>Thresholding</vt:lpstr>
      <vt:lpstr>Thresholding</vt:lpstr>
      <vt:lpstr>PowerPoint Presentation</vt:lpstr>
      <vt:lpstr>Basic Global Thresholding </vt:lpstr>
      <vt:lpstr>Basic Adaptive Thresholding</vt:lpstr>
      <vt:lpstr>REGION BASED SEGMENTATION</vt:lpstr>
      <vt:lpstr>Region Growing</vt:lpstr>
      <vt:lpstr>PowerPoint Presentation</vt:lpstr>
      <vt:lpstr>Region Splitting and Merging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</dc:title>
  <dc:creator>ashis</dc:creator>
  <cp:lastModifiedBy>ashis</cp:lastModifiedBy>
  <cp:revision>107</cp:revision>
  <dcterms:created xsi:type="dcterms:W3CDTF">2006-08-16T00:00:00Z</dcterms:created>
  <dcterms:modified xsi:type="dcterms:W3CDTF">2018-03-21T08:38:48Z</dcterms:modified>
</cp:coreProperties>
</file>