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62" r:id="rId7"/>
    <p:sldId id="286" r:id="rId8"/>
    <p:sldId id="287"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80" r:id="rId24"/>
    <p:sldId id="278" r:id="rId25"/>
    <p:sldId id="281" r:id="rId26"/>
    <p:sldId id="284" r:id="rId27"/>
    <p:sldId id="279" r:id="rId28"/>
    <p:sldId id="28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484F52-7C72-43A0-80D5-6F92804AEDDA}"/>
              </a:ext>
            </a:extLst>
          </p:cNvPr>
          <p:cNvSpPr>
            <a:spLocks noGrp="1"/>
          </p:cNvSpPr>
          <p:nvPr>
            <p:ph type="ctrTitle"/>
          </p:nvPr>
        </p:nvSpPr>
        <p:spPr>
          <a:xfrm>
            <a:off x="1357598" y="328899"/>
            <a:ext cx="7126980" cy="1017490"/>
          </a:xfrm>
        </p:spPr>
        <p:txBody>
          <a:bodyPr/>
          <a:lstStyle/>
          <a:p>
            <a:pPr algn="l"/>
            <a:r>
              <a:rPr lang="en-US" sz="3200" dirty="0">
                <a:solidFill>
                  <a:schemeClr val="tx1"/>
                </a:solidFill>
              </a:rPr>
              <a:t>ILLINOIS INSTITUTE OF TECHNOLOGY</a:t>
            </a:r>
          </a:p>
        </p:txBody>
      </p:sp>
      <p:pic>
        <p:nvPicPr>
          <p:cNvPr id="5" name="Picture 4" descr="Image result for iit chicago logo APPLIED SCHOOL">
            <a:extLst>
              <a:ext uri="{FF2B5EF4-FFF2-40B4-BE49-F238E27FC236}">
                <a16:creationId xmlns:a16="http://schemas.microsoft.com/office/drawing/2014/main" id="{5B54ADD4-493E-4C7E-88E4-E8C8CC748B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87133" y="1377811"/>
            <a:ext cx="5483225" cy="1320800"/>
          </a:xfrm>
          <a:prstGeom prst="rect">
            <a:avLst/>
          </a:prstGeom>
          <a:noFill/>
          <a:ln>
            <a:noFill/>
          </a:ln>
        </p:spPr>
      </p:pic>
      <p:sp>
        <p:nvSpPr>
          <p:cNvPr id="6" name="Subtitle 2">
            <a:extLst>
              <a:ext uri="{FF2B5EF4-FFF2-40B4-BE49-F238E27FC236}">
                <a16:creationId xmlns:a16="http://schemas.microsoft.com/office/drawing/2014/main" id="{0C4BB158-EE31-4D0E-96A9-4AB75C673F8C}"/>
              </a:ext>
            </a:extLst>
          </p:cNvPr>
          <p:cNvSpPr>
            <a:spLocks noGrp="1"/>
          </p:cNvSpPr>
          <p:nvPr>
            <p:ph type="subTitle" idx="1"/>
          </p:nvPr>
        </p:nvSpPr>
        <p:spPr>
          <a:xfrm>
            <a:off x="1266092" y="3141900"/>
            <a:ext cx="9319846" cy="1017490"/>
          </a:xfrm>
        </p:spPr>
        <p:txBody>
          <a:bodyPr>
            <a:noAutofit/>
          </a:bodyPr>
          <a:lstStyle/>
          <a:p>
            <a:pPr algn="l"/>
            <a:r>
              <a:rPr lang="en-US" sz="2400" b="1" dirty="0">
                <a:solidFill>
                  <a:schemeClr val="tx1">
                    <a:lumMod val="75000"/>
                  </a:schemeClr>
                </a:solidFill>
              </a:rPr>
              <a:t>Analysis and Forecasting of Crime Rates in Chicago</a:t>
            </a:r>
          </a:p>
          <a:p>
            <a:pPr algn="ctr"/>
            <a:r>
              <a:rPr lang="en-US" sz="2400" b="1" dirty="0">
                <a:solidFill>
                  <a:schemeClr val="tx1">
                    <a:lumMod val="75000"/>
                  </a:schemeClr>
                </a:solidFill>
              </a:rPr>
              <a:t>2001-2016(2020)</a:t>
            </a:r>
          </a:p>
        </p:txBody>
      </p:sp>
      <p:sp>
        <p:nvSpPr>
          <p:cNvPr id="7" name="TextBox 6">
            <a:extLst>
              <a:ext uri="{FF2B5EF4-FFF2-40B4-BE49-F238E27FC236}">
                <a16:creationId xmlns:a16="http://schemas.microsoft.com/office/drawing/2014/main" id="{D0892105-4E4B-4705-841E-1F05CC887DB8}"/>
              </a:ext>
            </a:extLst>
          </p:cNvPr>
          <p:cNvSpPr txBox="1"/>
          <p:nvPr/>
        </p:nvSpPr>
        <p:spPr>
          <a:xfrm>
            <a:off x="4492869" y="4602679"/>
            <a:ext cx="2154116" cy="1477328"/>
          </a:xfrm>
          <a:prstGeom prst="rect">
            <a:avLst/>
          </a:prstGeom>
          <a:noFill/>
        </p:spPr>
        <p:txBody>
          <a:bodyPr wrap="square" rtlCol="0">
            <a:spAutoFit/>
          </a:bodyPr>
          <a:lstStyle/>
          <a:p>
            <a:pPr algn="ctr"/>
            <a:r>
              <a:rPr lang="en-US" b="1" dirty="0"/>
              <a:t>By:- </a:t>
            </a:r>
          </a:p>
          <a:p>
            <a:pPr algn="ctr"/>
            <a:r>
              <a:rPr lang="en-US" b="1" dirty="0"/>
              <a:t>Shivank Saxena</a:t>
            </a:r>
            <a:br>
              <a:rPr lang="en-US" b="1" dirty="0"/>
            </a:br>
            <a:r>
              <a:rPr lang="en-US" b="1" dirty="0"/>
              <a:t>A20388347</a:t>
            </a:r>
          </a:p>
          <a:p>
            <a:pPr algn="ctr"/>
            <a:r>
              <a:rPr lang="en-US" b="1" dirty="0"/>
              <a:t>Group No - 187</a:t>
            </a:r>
          </a:p>
          <a:p>
            <a:endParaRPr lang="en-US" dirty="0">
              <a:solidFill>
                <a:schemeClr val="tx1">
                  <a:lumMod val="75000"/>
                </a:schemeClr>
              </a:solidFill>
            </a:endParaRPr>
          </a:p>
        </p:txBody>
      </p:sp>
    </p:spTree>
    <p:extLst>
      <p:ext uri="{BB962C8B-B14F-4D97-AF65-F5344CB8AC3E}">
        <p14:creationId xmlns:p14="http://schemas.microsoft.com/office/powerpoint/2010/main" val="3487283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4001E-542B-4C30-97A6-A352DF628C0C}"/>
              </a:ext>
            </a:extLst>
          </p:cNvPr>
          <p:cNvSpPr>
            <a:spLocks noGrp="1"/>
          </p:cNvSpPr>
          <p:nvPr>
            <p:ph idx="1"/>
          </p:nvPr>
        </p:nvSpPr>
        <p:spPr>
          <a:xfrm>
            <a:off x="909883" y="774931"/>
            <a:ext cx="3530234" cy="2026625"/>
          </a:xfrm>
        </p:spPr>
        <p:txBody>
          <a:bodyPr>
            <a:normAutofit/>
          </a:bodyPr>
          <a:lstStyle/>
          <a:p>
            <a:r>
              <a:rPr lang="en-US" dirty="0"/>
              <a:t>Based on the time zone</a:t>
            </a:r>
          </a:p>
          <a:p>
            <a:r>
              <a:rPr lang="en-US" dirty="0"/>
              <a:t>By splitting the time into 4 zone of 6 hours each.</a:t>
            </a:r>
          </a:p>
          <a:p>
            <a:r>
              <a:rPr lang="en-US" dirty="0"/>
              <a:t>Using q Plot</a:t>
            </a:r>
          </a:p>
          <a:p>
            <a:endParaRPr lang="en-US" dirty="0"/>
          </a:p>
        </p:txBody>
      </p:sp>
      <p:pic>
        <p:nvPicPr>
          <p:cNvPr id="5" name="Picture 4">
            <a:extLst>
              <a:ext uri="{FF2B5EF4-FFF2-40B4-BE49-F238E27FC236}">
                <a16:creationId xmlns:a16="http://schemas.microsoft.com/office/drawing/2014/main" id="{EAE848FF-19F2-43E9-9BDF-370CFF79F935}"/>
              </a:ext>
            </a:extLst>
          </p:cNvPr>
          <p:cNvPicPr>
            <a:picLocks noChangeAspect="1"/>
          </p:cNvPicPr>
          <p:nvPr/>
        </p:nvPicPr>
        <p:blipFill rotWithShape="1">
          <a:blip r:embed="rId2"/>
          <a:srcRect t="43279"/>
          <a:stretch/>
        </p:blipFill>
        <p:spPr>
          <a:xfrm>
            <a:off x="4557109" y="1927110"/>
            <a:ext cx="5899493" cy="559518"/>
          </a:xfrm>
          <a:prstGeom prst="rect">
            <a:avLst/>
          </a:prstGeom>
        </p:spPr>
      </p:pic>
      <p:pic>
        <p:nvPicPr>
          <p:cNvPr id="7" name="Picture 6">
            <a:extLst>
              <a:ext uri="{FF2B5EF4-FFF2-40B4-BE49-F238E27FC236}">
                <a16:creationId xmlns:a16="http://schemas.microsoft.com/office/drawing/2014/main" id="{0FAF4C50-706F-4867-A5CB-B06F1D8EC453}"/>
              </a:ext>
            </a:extLst>
          </p:cNvPr>
          <p:cNvPicPr>
            <a:picLocks noChangeAspect="1"/>
          </p:cNvPicPr>
          <p:nvPr/>
        </p:nvPicPr>
        <p:blipFill rotWithShape="1">
          <a:blip r:embed="rId3"/>
          <a:srcRect t="7936"/>
          <a:stretch/>
        </p:blipFill>
        <p:spPr>
          <a:xfrm>
            <a:off x="1113243" y="2572956"/>
            <a:ext cx="9975444" cy="4195481"/>
          </a:xfrm>
          <a:prstGeom prst="rect">
            <a:avLst/>
          </a:prstGeom>
        </p:spPr>
      </p:pic>
    </p:spTree>
    <p:extLst>
      <p:ext uri="{BB962C8B-B14F-4D97-AF65-F5344CB8AC3E}">
        <p14:creationId xmlns:p14="http://schemas.microsoft.com/office/powerpoint/2010/main" val="370474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290CE7-7AF6-45B7-9AEF-BE20581F04CB}"/>
              </a:ext>
            </a:extLst>
          </p:cNvPr>
          <p:cNvPicPr>
            <a:picLocks noGrp="1" noChangeAspect="1"/>
          </p:cNvPicPr>
          <p:nvPr>
            <p:ph idx="1"/>
          </p:nvPr>
        </p:nvPicPr>
        <p:blipFill>
          <a:blip r:embed="rId2"/>
          <a:stretch>
            <a:fillRect/>
          </a:stretch>
        </p:blipFill>
        <p:spPr>
          <a:xfrm>
            <a:off x="3233535" y="3765675"/>
            <a:ext cx="4686706" cy="769687"/>
          </a:xfrm>
        </p:spPr>
      </p:pic>
      <p:pic>
        <p:nvPicPr>
          <p:cNvPr id="7" name="Picture 6">
            <a:extLst>
              <a:ext uri="{FF2B5EF4-FFF2-40B4-BE49-F238E27FC236}">
                <a16:creationId xmlns:a16="http://schemas.microsoft.com/office/drawing/2014/main" id="{86555272-D946-4F1C-81DF-041487EA3155}"/>
              </a:ext>
            </a:extLst>
          </p:cNvPr>
          <p:cNvPicPr>
            <a:picLocks noChangeAspect="1"/>
          </p:cNvPicPr>
          <p:nvPr/>
        </p:nvPicPr>
        <p:blipFill rotWithShape="1">
          <a:blip r:embed="rId3"/>
          <a:srcRect t="7936"/>
          <a:stretch/>
        </p:blipFill>
        <p:spPr>
          <a:xfrm>
            <a:off x="1188294" y="2347365"/>
            <a:ext cx="9815411" cy="4195481"/>
          </a:xfrm>
          <a:prstGeom prst="rect">
            <a:avLst/>
          </a:prstGeom>
        </p:spPr>
      </p:pic>
      <p:sp>
        <p:nvSpPr>
          <p:cNvPr id="8" name="Content Placeholder 2">
            <a:extLst>
              <a:ext uri="{FF2B5EF4-FFF2-40B4-BE49-F238E27FC236}">
                <a16:creationId xmlns:a16="http://schemas.microsoft.com/office/drawing/2014/main" id="{CC8BF966-8C24-4D07-9D2B-67F2A6FE33F5}"/>
              </a:ext>
            </a:extLst>
          </p:cNvPr>
          <p:cNvSpPr txBox="1">
            <a:spLocks/>
          </p:cNvSpPr>
          <p:nvPr/>
        </p:nvSpPr>
        <p:spPr>
          <a:xfrm>
            <a:off x="883506" y="546331"/>
            <a:ext cx="5212494" cy="967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Based on days of a week</a:t>
            </a:r>
          </a:p>
          <a:p>
            <a:r>
              <a:rPr lang="en-US" dirty="0"/>
              <a:t>Using q Plot</a:t>
            </a:r>
          </a:p>
          <a:p>
            <a:endParaRPr lang="en-US" dirty="0"/>
          </a:p>
          <a:p>
            <a:endParaRPr lang="en-US" dirty="0"/>
          </a:p>
        </p:txBody>
      </p:sp>
      <p:pic>
        <p:nvPicPr>
          <p:cNvPr id="10" name="Picture 9">
            <a:extLst>
              <a:ext uri="{FF2B5EF4-FFF2-40B4-BE49-F238E27FC236}">
                <a16:creationId xmlns:a16="http://schemas.microsoft.com/office/drawing/2014/main" id="{F88480B3-E7E6-4F23-933D-88180637B702}"/>
              </a:ext>
            </a:extLst>
          </p:cNvPr>
          <p:cNvPicPr>
            <a:picLocks noChangeAspect="1"/>
          </p:cNvPicPr>
          <p:nvPr/>
        </p:nvPicPr>
        <p:blipFill>
          <a:blip r:embed="rId2"/>
          <a:stretch>
            <a:fillRect/>
          </a:stretch>
        </p:blipFill>
        <p:spPr>
          <a:xfrm>
            <a:off x="3233535" y="1514294"/>
            <a:ext cx="5573061" cy="769687"/>
          </a:xfrm>
          <a:prstGeom prst="rect">
            <a:avLst/>
          </a:prstGeom>
        </p:spPr>
      </p:pic>
    </p:spTree>
    <p:extLst>
      <p:ext uri="{BB962C8B-B14F-4D97-AF65-F5344CB8AC3E}">
        <p14:creationId xmlns:p14="http://schemas.microsoft.com/office/powerpoint/2010/main" val="13713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ED7BC-4584-4D26-9454-1136819D2A39}"/>
              </a:ext>
            </a:extLst>
          </p:cNvPr>
          <p:cNvSpPr>
            <a:spLocks noGrp="1"/>
          </p:cNvSpPr>
          <p:nvPr>
            <p:ph idx="1"/>
          </p:nvPr>
        </p:nvSpPr>
        <p:spPr>
          <a:xfrm>
            <a:off x="426304" y="946199"/>
            <a:ext cx="4427049" cy="1084824"/>
          </a:xfrm>
        </p:spPr>
        <p:txBody>
          <a:bodyPr/>
          <a:lstStyle/>
          <a:p>
            <a:r>
              <a:rPr lang="en-US" dirty="0"/>
              <a:t>Based on average Month basis</a:t>
            </a:r>
          </a:p>
          <a:p>
            <a:r>
              <a:rPr lang="en-US" dirty="0"/>
              <a:t>Using q Plot</a:t>
            </a:r>
          </a:p>
          <a:p>
            <a:endParaRPr lang="en-US" dirty="0"/>
          </a:p>
        </p:txBody>
      </p:sp>
      <p:pic>
        <p:nvPicPr>
          <p:cNvPr id="5" name="Picture 4">
            <a:extLst>
              <a:ext uri="{FF2B5EF4-FFF2-40B4-BE49-F238E27FC236}">
                <a16:creationId xmlns:a16="http://schemas.microsoft.com/office/drawing/2014/main" id="{DD28FE3F-7509-4343-9124-04AE3937AA8F}"/>
              </a:ext>
            </a:extLst>
          </p:cNvPr>
          <p:cNvPicPr>
            <a:picLocks noChangeAspect="1"/>
          </p:cNvPicPr>
          <p:nvPr/>
        </p:nvPicPr>
        <p:blipFill rotWithShape="1">
          <a:blip r:embed="rId2"/>
          <a:srcRect t="8693" r="9157"/>
          <a:stretch/>
        </p:blipFill>
        <p:spPr>
          <a:xfrm>
            <a:off x="1119128" y="2417884"/>
            <a:ext cx="8930480" cy="3945295"/>
          </a:xfrm>
          <a:prstGeom prst="rect">
            <a:avLst/>
          </a:prstGeom>
        </p:spPr>
      </p:pic>
      <p:pic>
        <p:nvPicPr>
          <p:cNvPr id="7" name="Picture 6">
            <a:extLst>
              <a:ext uri="{FF2B5EF4-FFF2-40B4-BE49-F238E27FC236}">
                <a16:creationId xmlns:a16="http://schemas.microsoft.com/office/drawing/2014/main" id="{7C04890C-E56E-449E-898A-14E27DB2B863}"/>
              </a:ext>
            </a:extLst>
          </p:cNvPr>
          <p:cNvPicPr>
            <a:picLocks noChangeAspect="1"/>
          </p:cNvPicPr>
          <p:nvPr/>
        </p:nvPicPr>
        <p:blipFill>
          <a:blip r:embed="rId3"/>
          <a:stretch>
            <a:fillRect/>
          </a:stretch>
        </p:blipFill>
        <p:spPr>
          <a:xfrm>
            <a:off x="4381074" y="1636481"/>
            <a:ext cx="5976264" cy="693480"/>
          </a:xfrm>
          <a:prstGeom prst="rect">
            <a:avLst/>
          </a:prstGeom>
        </p:spPr>
      </p:pic>
    </p:spTree>
    <p:extLst>
      <p:ext uri="{BB962C8B-B14F-4D97-AF65-F5344CB8AC3E}">
        <p14:creationId xmlns:p14="http://schemas.microsoft.com/office/powerpoint/2010/main" val="309499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BB0E27-4C68-4874-9E93-90D41337130A}"/>
              </a:ext>
            </a:extLst>
          </p:cNvPr>
          <p:cNvPicPr>
            <a:picLocks noChangeAspect="1"/>
          </p:cNvPicPr>
          <p:nvPr/>
        </p:nvPicPr>
        <p:blipFill>
          <a:blip r:embed="rId2"/>
          <a:stretch>
            <a:fillRect/>
          </a:stretch>
        </p:blipFill>
        <p:spPr>
          <a:xfrm>
            <a:off x="1327639" y="1711653"/>
            <a:ext cx="10132696" cy="4823878"/>
          </a:xfrm>
          <a:prstGeom prst="rect">
            <a:avLst/>
          </a:prstGeom>
        </p:spPr>
      </p:pic>
      <p:sp>
        <p:nvSpPr>
          <p:cNvPr id="3" name="Content Placeholder 2">
            <a:extLst>
              <a:ext uri="{FF2B5EF4-FFF2-40B4-BE49-F238E27FC236}">
                <a16:creationId xmlns:a16="http://schemas.microsoft.com/office/drawing/2014/main" id="{64681D2B-0C00-495E-849A-DBECB173A3EF}"/>
              </a:ext>
            </a:extLst>
          </p:cNvPr>
          <p:cNvSpPr>
            <a:spLocks noGrp="1"/>
          </p:cNvSpPr>
          <p:nvPr>
            <p:ph idx="1"/>
          </p:nvPr>
        </p:nvSpPr>
        <p:spPr>
          <a:xfrm>
            <a:off x="731666" y="322469"/>
            <a:ext cx="3196126" cy="1531497"/>
          </a:xfrm>
        </p:spPr>
        <p:txBody>
          <a:bodyPr>
            <a:normAutofit lnSpcReduction="10000"/>
          </a:bodyPr>
          <a:lstStyle/>
          <a:p>
            <a:r>
              <a:rPr lang="en-US" dirty="0"/>
              <a:t>Based on Location</a:t>
            </a:r>
          </a:p>
          <a:p>
            <a:r>
              <a:rPr lang="en-US" dirty="0"/>
              <a:t>Using </a:t>
            </a:r>
            <a:r>
              <a:rPr lang="en-US" dirty="0" err="1"/>
              <a:t>hchart</a:t>
            </a:r>
            <a:endParaRPr lang="en-US" dirty="0"/>
          </a:p>
          <a:p>
            <a:r>
              <a:rPr lang="en-US" dirty="0"/>
              <a:t>With condition of only top 20 </a:t>
            </a:r>
          </a:p>
        </p:txBody>
      </p:sp>
      <p:pic>
        <p:nvPicPr>
          <p:cNvPr id="6" name="Picture 5">
            <a:extLst>
              <a:ext uri="{FF2B5EF4-FFF2-40B4-BE49-F238E27FC236}">
                <a16:creationId xmlns:a16="http://schemas.microsoft.com/office/drawing/2014/main" id="{8001B2F7-6587-417B-88EA-AB56B67EBCB5}"/>
              </a:ext>
            </a:extLst>
          </p:cNvPr>
          <p:cNvPicPr>
            <a:picLocks noChangeAspect="1"/>
          </p:cNvPicPr>
          <p:nvPr/>
        </p:nvPicPr>
        <p:blipFill rotWithShape="1">
          <a:blip r:embed="rId3"/>
          <a:srcRect b="11097"/>
          <a:stretch/>
        </p:blipFill>
        <p:spPr>
          <a:xfrm>
            <a:off x="4721835" y="73353"/>
            <a:ext cx="4668350" cy="1456509"/>
          </a:xfrm>
          <a:prstGeom prst="rect">
            <a:avLst/>
          </a:prstGeom>
        </p:spPr>
      </p:pic>
    </p:spTree>
    <p:extLst>
      <p:ext uri="{BB962C8B-B14F-4D97-AF65-F5344CB8AC3E}">
        <p14:creationId xmlns:p14="http://schemas.microsoft.com/office/powerpoint/2010/main" val="2572649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3D028-10B9-454B-8DBE-DA742BBCD5B2}"/>
              </a:ext>
            </a:extLst>
          </p:cNvPr>
          <p:cNvSpPr>
            <a:spLocks noGrp="1"/>
          </p:cNvSpPr>
          <p:nvPr>
            <p:ph idx="1"/>
          </p:nvPr>
        </p:nvSpPr>
        <p:spPr>
          <a:xfrm>
            <a:off x="253390" y="1006635"/>
            <a:ext cx="5482126" cy="1261782"/>
          </a:xfrm>
        </p:spPr>
        <p:txBody>
          <a:bodyPr/>
          <a:lstStyle/>
          <a:p>
            <a:r>
              <a:rPr lang="en-US" dirty="0"/>
              <a:t>Based on per month of an year</a:t>
            </a:r>
          </a:p>
          <a:p>
            <a:r>
              <a:rPr lang="en-US" dirty="0"/>
              <a:t>Based on heatmap</a:t>
            </a:r>
          </a:p>
        </p:txBody>
      </p:sp>
      <p:pic>
        <p:nvPicPr>
          <p:cNvPr id="5" name="Picture 4">
            <a:extLst>
              <a:ext uri="{FF2B5EF4-FFF2-40B4-BE49-F238E27FC236}">
                <a16:creationId xmlns:a16="http://schemas.microsoft.com/office/drawing/2014/main" id="{E589914B-9A97-4398-90C4-80C306FD4D7A}"/>
              </a:ext>
            </a:extLst>
          </p:cNvPr>
          <p:cNvPicPr>
            <a:picLocks noChangeAspect="1"/>
          </p:cNvPicPr>
          <p:nvPr/>
        </p:nvPicPr>
        <p:blipFill>
          <a:blip r:embed="rId2"/>
          <a:stretch>
            <a:fillRect/>
          </a:stretch>
        </p:blipFill>
        <p:spPr>
          <a:xfrm>
            <a:off x="1861246" y="2097021"/>
            <a:ext cx="9199477" cy="4423134"/>
          </a:xfrm>
          <a:prstGeom prst="rect">
            <a:avLst/>
          </a:prstGeom>
        </p:spPr>
      </p:pic>
      <p:pic>
        <p:nvPicPr>
          <p:cNvPr id="7" name="Picture 6">
            <a:extLst>
              <a:ext uri="{FF2B5EF4-FFF2-40B4-BE49-F238E27FC236}">
                <a16:creationId xmlns:a16="http://schemas.microsoft.com/office/drawing/2014/main" id="{6D6AFAC5-CA20-4CF6-AA8D-0C35715B4F18}"/>
              </a:ext>
            </a:extLst>
          </p:cNvPr>
          <p:cNvPicPr>
            <a:picLocks noChangeAspect="1"/>
          </p:cNvPicPr>
          <p:nvPr/>
        </p:nvPicPr>
        <p:blipFill>
          <a:blip r:embed="rId3"/>
          <a:stretch>
            <a:fillRect/>
          </a:stretch>
        </p:blipFill>
        <p:spPr>
          <a:xfrm>
            <a:off x="4636110" y="906341"/>
            <a:ext cx="5610225" cy="1123950"/>
          </a:xfrm>
          <a:prstGeom prst="rect">
            <a:avLst/>
          </a:prstGeom>
        </p:spPr>
      </p:pic>
    </p:spTree>
    <p:extLst>
      <p:ext uri="{BB962C8B-B14F-4D97-AF65-F5344CB8AC3E}">
        <p14:creationId xmlns:p14="http://schemas.microsoft.com/office/powerpoint/2010/main" val="41324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E11BF-9AF1-4624-96CE-A4418FBA2561}"/>
              </a:ext>
            </a:extLst>
          </p:cNvPr>
          <p:cNvSpPr>
            <a:spLocks noGrp="1"/>
          </p:cNvSpPr>
          <p:nvPr>
            <p:ph idx="1"/>
          </p:nvPr>
        </p:nvSpPr>
        <p:spPr>
          <a:xfrm>
            <a:off x="268044" y="1050595"/>
            <a:ext cx="4277580" cy="1059559"/>
          </a:xfrm>
        </p:spPr>
        <p:txBody>
          <a:bodyPr/>
          <a:lstStyle/>
          <a:p>
            <a:r>
              <a:rPr lang="en-US" dirty="0"/>
              <a:t>Based on homicide of an year</a:t>
            </a:r>
          </a:p>
          <a:p>
            <a:r>
              <a:rPr lang="en-US" dirty="0"/>
              <a:t>Using Heatmap</a:t>
            </a:r>
          </a:p>
        </p:txBody>
      </p:sp>
      <p:pic>
        <p:nvPicPr>
          <p:cNvPr id="4" name="Picture 3">
            <a:extLst>
              <a:ext uri="{FF2B5EF4-FFF2-40B4-BE49-F238E27FC236}">
                <a16:creationId xmlns:a16="http://schemas.microsoft.com/office/drawing/2014/main" id="{9BA3B832-6C13-4682-B7C7-EF8D39BAFFD6}"/>
              </a:ext>
            </a:extLst>
          </p:cNvPr>
          <p:cNvPicPr>
            <a:picLocks noChangeAspect="1"/>
          </p:cNvPicPr>
          <p:nvPr/>
        </p:nvPicPr>
        <p:blipFill rotWithShape="1">
          <a:blip r:embed="rId2"/>
          <a:srcRect b="14229"/>
          <a:stretch/>
        </p:blipFill>
        <p:spPr>
          <a:xfrm>
            <a:off x="4671279" y="454211"/>
            <a:ext cx="5610225" cy="1192767"/>
          </a:xfrm>
          <a:prstGeom prst="rect">
            <a:avLst/>
          </a:prstGeom>
        </p:spPr>
      </p:pic>
      <p:pic>
        <p:nvPicPr>
          <p:cNvPr id="6" name="Picture 5">
            <a:extLst>
              <a:ext uri="{FF2B5EF4-FFF2-40B4-BE49-F238E27FC236}">
                <a16:creationId xmlns:a16="http://schemas.microsoft.com/office/drawing/2014/main" id="{44B60831-3E62-4B94-9893-0AE2E8EE5A69}"/>
              </a:ext>
            </a:extLst>
          </p:cNvPr>
          <p:cNvPicPr>
            <a:picLocks noChangeAspect="1"/>
          </p:cNvPicPr>
          <p:nvPr/>
        </p:nvPicPr>
        <p:blipFill>
          <a:blip r:embed="rId3"/>
          <a:stretch>
            <a:fillRect/>
          </a:stretch>
        </p:blipFill>
        <p:spPr>
          <a:xfrm>
            <a:off x="1045264" y="1813857"/>
            <a:ext cx="9236240" cy="4961050"/>
          </a:xfrm>
          <a:prstGeom prst="rect">
            <a:avLst/>
          </a:prstGeom>
        </p:spPr>
      </p:pic>
    </p:spTree>
    <p:extLst>
      <p:ext uri="{BB962C8B-B14F-4D97-AF65-F5344CB8AC3E}">
        <p14:creationId xmlns:p14="http://schemas.microsoft.com/office/powerpoint/2010/main" val="313827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6C5C-4268-4A8F-A9CF-A9E7C384D23C}"/>
              </a:ext>
            </a:extLst>
          </p:cNvPr>
          <p:cNvSpPr>
            <a:spLocks noGrp="1"/>
          </p:cNvSpPr>
          <p:nvPr>
            <p:ph type="title"/>
          </p:nvPr>
        </p:nvSpPr>
        <p:spPr/>
        <p:txBody>
          <a:bodyPr/>
          <a:lstStyle/>
          <a:p>
            <a:r>
              <a:rPr lang="en-US" dirty="0"/>
              <a:t>Scatter Plot for Crime Count</a:t>
            </a:r>
          </a:p>
        </p:txBody>
      </p:sp>
      <p:pic>
        <p:nvPicPr>
          <p:cNvPr id="10" name="Content Placeholder 9">
            <a:extLst>
              <a:ext uri="{FF2B5EF4-FFF2-40B4-BE49-F238E27FC236}">
                <a16:creationId xmlns:a16="http://schemas.microsoft.com/office/drawing/2014/main" id="{982BF57F-2AC7-4D60-84A0-8A21037A6A44}"/>
              </a:ext>
            </a:extLst>
          </p:cNvPr>
          <p:cNvPicPr>
            <a:picLocks noGrp="1" noChangeAspect="1"/>
          </p:cNvPicPr>
          <p:nvPr>
            <p:ph idx="1"/>
          </p:nvPr>
        </p:nvPicPr>
        <p:blipFill rotWithShape="1">
          <a:blip r:embed="rId2"/>
          <a:srcRect t="8705"/>
          <a:stretch/>
        </p:blipFill>
        <p:spPr>
          <a:xfrm>
            <a:off x="764007" y="1853248"/>
            <a:ext cx="10006569" cy="4621842"/>
          </a:xfrm>
        </p:spPr>
      </p:pic>
    </p:spTree>
    <p:extLst>
      <p:ext uri="{BB962C8B-B14F-4D97-AF65-F5344CB8AC3E}">
        <p14:creationId xmlns:p14="http://schemas.microsoft.com/office/powerpoint/2010/main" val="3666884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8F7B-C3AC-49A3-A1D2-5432117FF1CF}"/>
              </a:ext>
            </a:extLst>
          </p:cNvPr>
          <p:cNvSpPr>
            <a:spLocks noGrp="1"/>
          </p:cNvSpPr>
          <p:nvPr>
            <p:ph type="title"/>
          </p:nvPr>
        </p:nvSpPr>
        <p:spPr>
          <a:xfrm>
            <a:off x="268044" y="269874"/>
            <a:ext cx="9404723" cy="1400530"/>
          </a:xfrm>
        </p:spPr>
        <p:txBody>
          <a:bodyPr/>
          <a:lstStyle/>
          <a:p>
            <a:r>
              <a:rPr lang="en-US" dirty="0"/>
              <a:t>Plot of Time Series on yearly Data</a:t>
            </a:r>
          </a:p>
        </p:txBody>
      </p:sp>
      <p:sp>
        <p:nvSpPr>
          <p:cNvPr id="10" name="Content Placeholder 2">
            <a:extLst>
              <a:ext uri="{FF2B5EF4-FFF2-40B4-BE49-F238E27FC236}">
                <a16:creationId xmlns:a16="http://schemas.microsoft.com/office/drawing/2014/main" id="{1A102E9D-1A39-411E-9F20-F44C5AE6C392}"/>
              </a:ext>
            </a:extLst>
          </p:cNvPr>
          <p:cNvSpPr txBox="1">
            <a:spLocks/>
          </p:cNvSpPr>
          <p:nvPr/>
        </p:nvSpPr>
        <p:spPr>
          <a:xfrm>
            <a:off x="268043" y="1050595"/>
            <a:ext cx="4796325" cy="1059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For Checking of Data Stationarity</a:t>
            </a:r>
          </a:p>
        </p:txBody>
      </p:sp>
      <p:sp>
        <p:nvSpPr>
          <p:cNvPr id="11" name="TextBox 10">
            <a:extLst>
              <a:ext uri="{FF2B5EF4-FFF2-40B4-BE49-F238E27FC236}">
                <a16:creationId xmlns:a16="http://schemas.microsoft.com/office/drawing/2014/main" id="{AC4CBE4F-F736-46AE-A9EE-23BB6FBC9F14}"/>
              </a:ext>
            </a:extLst>
          </p:cNvPr>
          <p:cNvSpPr txBox="1"/>
          <p:nvPr/>
        </p:nvSpPr>
        <p:spPr>
          <a:xfrm>
            <a:off x="6462346" y="6207369"/>
            <a:ext cx="5205046" cy="646331"/>
          </a:xfrm>
          <a:prstGeom prst="rect">
            <a:avLst/>
          </a:prstGeom>
          <a:noFill/>
        </p:spPr>
        <p:txBody>
          <a:bodyPr wrap="square" rtlCol="0">
            <a:spAutoFit/>
          </a:bodyPr>
          <a:lstStyle/>
          <a:p>
            <a:r>
              <a:rPr lang="en-US" dirty="0"/>
              <a:t>This shows that there is variation in mean and variance over time, We apply differencing</a:t>
            </a:r>
          </a:p>
        </p:txBody>
      </p:sp>
      <p:pic>
        <p:nvPicPr>
          <p:cNvPr id="17" name="Content Placeholder 16">
            <a:extLst>
              <a:ext uri="{FF2B5EF4-FFF2-40B4-BE49-F238E27FC236}">
                <a16:creationId xmlns:a16="http://schemas.microsoft.com/office/drawing/2014/main" id="{96B850EE-234F-4AF3-B1DA-50EF66222D85}"/>
              </a:ext>
            </a:extLst>
          </p:cNvPr>
          <p:cNvPicPr>
            <a:picLocks noGrp="1" noChangeAspect="1"/>
          </p:cNvPicPr>
          <p:nvPr>
            <p:ph idx="1"/>
          </p:nvPr>
        </p:nvPicPr>
        <p:blipFill>
          <a:blip r:embed="rId2"/>
          <a:stretch>
            <a:fillRect/>
          </a:stretch>
        </p:blipFill>
        <p:spPr>
          <a:xfrm>
            <a:off x="1529175" y="2052638"/>
            <a:ext cx="8095426" cy="4195762"/>
          </a:xfrm>
        </p:spPr>
      </p:pic>
    </p:spTree>
    <p:extLst>
      <p:ext uri="{BB962C8B-B14F-4D97-AF65-F5344CB8AC3E}">
        <p14:creationId xmlns:p14="http://schemas.microsoft.com/office/powerpoint/2010/main" val="220840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C111-CF4D-441A-A4B3-17CEEF11678E}"/>
              </a:ext>
            </a:extLst>
          </p:cNvPr>
          <p:cNvSpPr>
            <a:spLocks noGrp="1"/>
          </p:cNvSpPr>
          <p:nvPr>
            <p:ph type="title"/>
          </p:nvPr>
        </p:nvSpPr>
        <p:spPr/>
        <p:txBody>
          <a:bodyPr/>
          <a:lstStyle/>
          <a:p>
            <a:r>
              <a:rPr lang="en-US" dirty="0"/>
              <a:t>Plot After applying differencing</a:t>
            </a:r>
          </a:p>
        </p:txBody>
      </p:sp>
      <p:pic>
        <p:nvPicPr>
          <p:cNvPr id="5" name="Content Placeholder 4">
            <a:extLst>
              <a:ext uri="{FF2B5EF4-FFF2-40B4-BE49-F238E27FC236}">
                <a16:creationId xmlns:a16="http://schemas.microsoft.com/office/drawing/2014/main" id="{F2B4AA5A-0C19-47D9-80F2-EAC05FA46B5B}"/>
              </a:ext>
            </a:extLst>
          </p:cNvPr>
          <p:cNvPicPr>
            <a:picLocks noGrp="1" noChangeAspect="1"/>
          </p:cNvPicPr>
          <p:nvPr>
            <p:ph idx="1"/>
          </p:nvPr>
        </p:nvPicPr>
        <p:blipFill>
          <a:blip r:embed="rId2"/>
          <a:stretch>
            <a:fillRect/>
          </a:stretch>
        </p:blipFill>
        <p:spPr>
          <a:xfrm>
            <a:off x="3138854" y="1580803"/>
            <a:ext cx="8554916" cy="4674625"/>
          </a:xfrm>
        </p:spPr>
      </p:pic>
      <p:sp>
        <p:nvSpPr>
          <p:cNvPr id="6" name="Content Placeholder 2">
            <a:extLst>
              <a:ext uri="{FF2B5EF4-FFF2-40B4-BE49-F238E27FC236}">
                <a16:creationId xmlns:a16="http://schemas.microsoft.com/office/drawing/2014/main" id="{0B5CC2BD-FA86-4F0D-8D81-F15B03613EC6}"/>
              </a:ext>
            </a:extLst>
          </p:cNvPr>
          <p:cNvSpPr txBox="1">
            <a:spLocks/>
          </p:cNvSpPr>
          <p:nvPr/>
        </p:nvSpPr>
        <p:spPr>
          <a:xfrm>
            <a:off x="209427" y="2861812"/>
            <a:ext cx="2692033" cy="126178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As we see the data is stationary and so does not require any more differencing</a:t>
            </a:r>
          </a:p>
          <a:p>
            <a:pPr marL="0" indent="0">
              <a:buNone/>
            </a:pPr>
            <a:endParaRPr lang="en-US" dirty="0"/>
          </a:p>
          <a:p>
            <a:pPr marL="0" indent="0">
              <a:buNone/>
            </a:pPr>
            <a:endParaRPr lang="en-US" dirty="0"/>
          </a:p>
        </p:txBody>
      </p:sp>
      <p:sp>
        <p:nvSpPr>
          <p:cNvPr id="7" name="TextBox 6">
            <a:extLst>
              <a:ext uri="{FF2B5EF4-FFF2-40B4-BE49-F238E27FC236}">
                <a16:creationId xmlns:a16="http://schemas.microsoft.com/office/drawing/2014/main" id="{2D19679B-EF25-4AC2-AC84-5071AD182D9C}"/>
              </a:ext>
            </a:extLst>
          </p:cNvPr>
          <p:cNvSpPr txBox="1"/>
          <p:nvPr/>
        </p:nvSpPr>
        <p:spPr>
          <a:xfrm>
            <a:off x="209427" y="4413739"/>
            <a:ext cx="2060333" cy="923330"/>
          </a:xfrm>
          <a:prstGeom prst="rect">
            <a:avLst/>
          </a:prstGeom>
          <a:noFill/>
        </p:spPr>
        <p:txBody>
          <a:bodyPr wrap="square" rtlCol="0">
            <a:spAutoFit/>
          </a:bodyPr>
          <a:lstStyle/>
          <a:p>
            <a:r>
              <a:rPr lang="en-US" dirty="0"/>
              <a:t>Therefore, we build Time Series Models</a:t>
            </a:r>
          </a:p>
        </p:txBody>
      </p:sp>
    </p:spTree>
    <p:extLst>
      <p:ext uri="{BB962C8B-B14F-4D97-AF65-F5344CB8AC3E}">
        <p14:creationId xmlns:p14="http://schemas.microsoft.com/office/powerpoint/2010/main" val="3427711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D976-2578-49C0-AD22-3345BD3635DC}"/>
              </a:ext>
            </a:extLst>
          </p:cNvPr>
          <p:cNvSpPr>
            <a:spLocks noGrp="1"/>
          </p:cNvSpPr>
          <p:nvPr>
            <p:ph type="title"/>
          </p:nvPr>
        </p:nvSpPr>
        <p:spPr/>
        <p:txBody>
          <a:bodyPr/>
          <a:lstStyle/>
          <a:p>
            <a:r>
              <a:rPr lang="en-US" dirty="0"/>
              <a:t>AR Model</a:t>
            </a:r>
          </a:p>
        </p:txBody>
      </p:sp>
      <p:pic>
        <p:nvPicPr>
          <p:cNvPr id="9" name="Picture 8">
            <a:extLst>
              <a:ext uri="{FF2B5EF4-FFF2-40B4-BE49-F238E27FC236}">
                <a16:creationId xmlns:a16="http://schemas.microsoft.com/office/drawing/2014/main" id="{C78B8730-BA30-45D8-A216-94115A21AED4}"/>
              </a:ext>
            </a:extLst>
          </p:cNvPr>
          <p:cNvPicPr>
            <a:picLocks noChangeAspect="1"/>
          </p:cNvPicPr>
          <p:nvPr/>
        </p:nvPicPr>
        <p:blipFill>
          <a:blip r:embed="rId2"/>
          <a:stretch>
            <a:fillRect/>
          </a:stretch>
        </p:blipFill>
        <p:spPr>
          <a:xfrm>
            <a:off x="222677" y="1853248"/>
            <a:ext cx="4278986" cy="3070444"/>
          </a:xfrm>
          <a:prstGeom prst="rect">
            <a:avLst/>
          </a:prstGeom>
        </p:spPr>
      </p:pic>
      <p:pic>
        <p:nvPicPr>
          <p:cNvPr id="11" name="Picture 10">
            <a:extLst>
              <a:ext uri="{FF2B5EF4-FFF2-40B4-BE49-F238E27FC236}">
                <a16:creationId xmlns:a16="http://schemas.microsoft.com/office/drawing/2014/main" id="{EA2F1724-E214-42C5-8EBD-CF6FF035CA71}"/>
              </a:ext>
            </a:extLst>
          </p:cNvPr>
          <p:cNvPicPr>
            <a:picLocks noChangeAspect="1"/>
          </p:cNvPicPr>
          <p:nvPr/>
        </p:nvPicPr>
        <p:blipFill>
          <a:blip r:embed="rId3"/>
          <a:stretch>
            <a:fillRect/>
          </a:stretch>
        </p:blipFill>
        <p:spPr>
          <a:xfrm>
            <a:off x="4538059" y="1529862"/>
            <a:ext cx="7647073" cy="4165427"/>
          </a:xfrm>
          <a:prstGeom prst="rect">
            <a:avLst/>
          </a:prstGeom>
        </p:spPr>
      </p:pic>
      <p:pic>
        <p:nvPicPr>
          <p:cNvPr id="16" name="Picture 15">
            <a:extLst>
              <a:ext uri="{FF2B5EF4-FFF2-40B4-BE49-F238E27FC236}">
                <a16:creationId xmlns:a16="http://schemas.microsoft.com/office/drawing/2014/main" id="{F6969387-D36B-4A06-A0E1-1C03AEBC47E1}"/>
              </a:ext>
            </a:extLst>
          </p:cNvPr>
          <p:cNvPicPr>
            <a:picLocks noChangeAspect="1"/>
          </p:cNvPicPr>
          <p:nvPr/>
        </p:nvPicPr>
        <p:blipFill rotWithShape="1">
          <a:blip r:embed="rId4"/>
          <a:srcRect r="14972"/>
          <a:stretch/>
        </p:blipFill>
        <p:spPr>
          <a:xfrm>
            <a:off x="191735" y="5345724"/>
            <a:ext cx="4125289" cy="1155600"/>
          </a:xfrm>
          <a:prstGeom prst="rect">
            <a:avLst/>
          </a:prstGeom>
        </p:spPr>
      </p:pic>
      <p:sp>
        <p:nvSpPr>
          <p:cNvPr id="17" name="Content Placeholder 2">
            <a:extLst>
              <a:ext uri="{FF2B5EF4-FFF2-40B4-BE49-F238E27FC236}">
                <a16:creationId xmlns:a16="http://schemas.microsoft.com/office/drawing/2014/main" id="{06B81479-68FF-4632-99E2-8976B89EDD83}"/>
              </a:ext>
            </a:extLst>
          </p:cNvPr>
          <p:cNvSpPr>
            <a:spLocks noGrp="1"/>
          </p:cNvSpPr>
          <p:nvPr>
            <p:ph idx="1"/>
          </p:nvPr>
        </p:nvSpPr>
        <p:spPr>
          <a:xfrm>
            <a:off x="4901589" y="5712874"/>
            <a:ext cx="6545995" cy="1059559"/>
          </a:xfrm>
        </p:spPr>
        <p:txBody>
          <a:bodyPr>
            <a:normAutofit/>
          </a:bodyPr>
          <a:lstStyle/>
          <a:p>
            <a:r>
              <a:rPr lang="en-US" sz="1800" dirty="0"/>
              <a:t>Residuals follows normal distribution</a:t>
            </a:r>
          </a:p>
          <a:p>
            <a:r>
              <a:rPr lang="en-US" sz="1800" dirty="0"/>
              <a:t>At 95% confidence level, P value is greater than 0.05. Residuals are white noise </a:t>
            </a:r>
          </a:p>
        </p:txBody>
      </p:sp>
    </p:spTree>
    <p:extLst>
      <p:ext uri="{BB962C8B-B14F-4D97-AF65-F5344CB8AC3E}">
        <p14:creationId xmlns:p14="http://schemas.microsoft.com/office/powerpoint/2010/main" val="13236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result for crime  scene images free">
            <a:extLst>
              <a:ext uri="{FF2B5EF4-FFF2-40B4-BE49-F238E27FC236}">
                <a16:creationId xmlns:a16="http://schemas.microsoft.com/office/drawing/2014/main" id="{38FA277B-13AB-438C-B4EB-6D8590179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95375"/>
            <a:ext cx="4667250" cy="46672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A325AD21-6913-45A6-8D1A-402BE5BA614E}"/>
              </a:ext>
            </a:extLst>
          </p:cNvPr>
          <p:cNvSpPr txBox="1">
            <a:spLocks/>
          </p:cNvSpPr>
          <p:nvPr/>
        </p:nvSpPr>
        <p:spPr>
          <a:xfrm>
            <a:off x="738879" y="926123"/>
            <a:ext cx="4193605" cy="788377"/>
          </a:xfrm>
          <a:prstGeom prst="rect">
            <a:avLst/>
          </a:prstGeom>
        </p:spPr>
        <p:txBody>
          <a:bodyPr vert="horz" lIns="91440" tIns="45720" rIns="91440" bIns="45720" rtlCol="0" anchor="b">
            <a:normAutofit fontScale="25000" lnSpcReduction="2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chemeClr val="accent1">
                    <a:lumMod val="40000"/>
                    <a:lumOff val="60000"/>
                  </a:schemeClr>
                </a:solidFill>
              </a:rPr>
              <a:t>OVERVIEW</a:t>
            </a:r>
            <a:br>
              <a:rPr lang="en-US" dirty="0"/>
            </a:br>
            <a:br>
              <a:rPr lang="en-US" dirty="0"/>
            </a:br>
            <a:br>
              <a:rPr lang="en-US" dirty="0"/>
            </a:br>
            <a:endParaRPr lang="en-US" dirty="0"/>
          </a:p>
        </p:txBody>
      </p:sp>
      <p:sp>
        <p:nvSpPr>
          <p:cNvPr id="6" name="TextBox 5">
            <a:extLst>
              <a:ext uri="{FF2B5EF4-FFF2-40B4-BE49-F238E27FC236}">
                <a16:creationId xmlns:a16="http://schemas.microsoft.com/office/drawing/2014/main" id="{1EB082CC-D396-451B-9FBD-024650DE3626}"/>
              </a:ext>
            </a:extLst>
          </p:cNvPr>
          <p:cNvSpPr txBox="1"/>
          <p:nvPr/>
        </p:nvSpPr>
        <p:spPr>
          <a:xfrm>
            <a:off x="501162" y="1266825"/>
            <a:ext cx="4923692" cy="2031325"/>
          </a:xfrm>
          <a:prstGeom prst="rect">
            <a:avLst/>
          </a:prstGeom>
          <a:noFill/>
        </p:spPr>
        <p:txBody>
          <a:bodyPr wrap="square" rtlCol="0">
            <a:spAutoFit/>
          </a:bodyPr>
          <a:lstStyle/>
          <a:p>
            <a:pPr algn="just"/>
            <a:r>
              <a:rPr lang="en-US" dirty="0"/>
              <a:t>Chicago being the capital city of crime in united states inspired me to choose this topic so that one can get the actual picture of crime rates, types of crimes, number of crime scene, location, and time which can in citizens and police to fight and prevent crime from happening.</a:t>
            </a:r>
          </a:p>
        </p:txBody>
      </p:sp>
      <p:sp>
        <p:nvSpPr>
          <p:cNvPr id="7" name="TextBox 6">
            <a:extLst>
              <a:ext uri="{FF2B5EF4-FFF2-40B4-BE49-F238E27FC236}">
                <a16:creationId xmlns:a16="http://schemas.microsoft.com/office/drawing/2014/main" id="{00BCFB80-1AE6-4F6C-A75C-F22D424676CB}"/>
              </a:ext>
            </a:extLst>
          </p:cNvPr>
          <p:cNvSpPr txBox="1"/>
          <p:nvPr/>
        </p:nvSpPr>
        <p:spPr>
          <a:xfrm>
            <a:off x="536492" y="3836849"/>
            <a:ext cx="4598377" cy="1754326"/>
          </a:xfrm>
          <a:prstGeom prst="rect">
            <a:avLst/>
          </a:prstGeom>
          <a:noFill/>
        </p:spPr>
        <p:txBody>
          <a:bodyPr wrap="square" rtlCol="0">
            <a:spAutoFit/>
          </a:bodyPr>
          <a:lstStyle/>
          <a:p>
            <a:pPr algn="just"/>
            <a:r>
              <a:rPr lang="en-US" dirty="0"/>
              <a:t>As the data is mapped along the due course of time, we use Time Series Analysis to generate different models such as ARIMA, ARMA, AR, MA based on the historic data and compare them to predict future crime rates.</a:t>
            </a:r>
          </a:p>
        </p:txBody>
      </p:sp>
    </p:spTree>
    <p:extLst>
      <p:ext uri="{BB962C8B-B14F-4D97-AF65-F5344CB8AC3E}">
        <p14:creationId xmlns:p14="http://schemas.microsoft.com/office/powerpoint/2010/main" val="367630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818A-8717-47AD-882D-D4588C082DEB}"/>
              </a:ext>
            </a:extLst>
          </p:cNvPr>
          <p:cNvSpPr>
            <a:spLocks noGrp="1"/>
          </p:cNvSpPr>
          <p:nvPr>
            <p:ph type="title"/>
          </p:nvPr>
        </p:nvSpPr>
        <p:spPr/>
        <p:txBody>
          <a:bodyPr/>
          <a:lstStyle/>
          <a:p>
            <a:r>
              <a:rPr lang="en-US" dirty="0"/>
              <a:t>MA Model</a:t>
            </a:r>
          </a:p>
        </p:txBody>
      </p:sp>
      <p:pic>
        <p:nvPicPr>
          <p:cNvPr id="5" name="Picture 4">
            <a:extLst>
              <a:ext uri="{FF2B5EF4-FFF2-40B4-BE49-F238E27FC236}">
                <a16:creationId xmlns:a16="http://schemas.microsoft.com/office/drawing/2014/main" id="{63D3CA47-AB02-47AC-B659-D360F93CDDCF}"/>
              </a:ext>
            </a:extLst>
          </p:cNvPr>
          <p:cNvPicPr>
            <a:picLocks noChangeAspect="1"/>
          </p:cNvPicPr>
          <p:nvPr/>
        </p:nvPicPr>
        <p:blipFill>
          <a:blip r:embed="rId2"/>
          <a:stretch>
            <a:fillRect/>
          </a:stretch>
        </p:blipFill>
        <p:spPr>
          <a:xfrm>
            <a:off x="277693" y="1859573"/>
            <a:ext cx="5402138" cy="3138854"/>
          </a:xfrm>
          <a:prstGeom prst="rect">
            <a:avLst/>
          </a:prstGeom>
        </p:spPr>
      </p:pic>
      <p:pic>
        <p:nvPicPr>
          <p:cNvPr id="7" name="Picture 6">
            <a:extLst>
              <a:ext uri="{FF2B5EF4-FFF2-40B4-BE49-F238E27FC236}">
                <a16:creationId xmlns:a16="http://schemas.microsoft.com/office/drawing/2014/main" id="{0BCAA9EC-0B8A-470C-8186-D00C8488DA84}"/>
              </a:ext>
            </a:extLst>
          </p:cNvPr>
          <p:cNvPicPr>
            <a:picLocks noChangeAspect="1"/>
          </p:cNvPicPr>
          <p:nvPr/>
        </p:nvPicPr>
        <p:blipFill>
          <a:blip r:embed="rId3"/>
          <a:stretch>
            <a:fillRect/>
          </a:stretch>
        </p:blipFill>
        <p:spPr>
          <a:xfrm>
            <a:off x="5905688" y="1853248"/>
            <a:ext cx="6089189" cy="3360590"/>
          </a:xfrm>
          <a:prstGeom prst="rect">
            <a:avLst/>
          </a:prstGeom>
        </p:spPr>
      </p:pic>
      <p:pic>
        <p:nvPicPr>
          <p:cNvPr id="9" name="Picture 8">
            <a:extLst>
              <a:ext uri="{FF2B5EF4-FFF2-40B4-BE49-F238E27FC236}">
                <a16:creationId xmlns:a16="http://schemas.microsoft.com/office/drawing/2014/main" id="{BD171A61-A6C5-4F17-964C-18279F263EE8}"/>
              </a:ext>
            </a:extLst>
          </p:cNvPr>
          <p:cNvPicPr>
            <a:picLocks noChangeAspect="1"/>
          </p:cNvPicPr>
          <p:nvPr/>
        </p:nvPicPr>
        <p:blipFill>
          <a:blip r:embed="rId4"/>
          <a:stretch>
            <a:fillRect/>
          </a:stretch>
        </p:blipFill>
        <p:spPr>
          <a:xfrm>
            <a:off x="353289" y="5286024"/>
            <a:ext cx="5250945" cy="1230388"/>
          </a:xfrm>
          <a:prstGeom prst="rect">
            <a:avLst/>
          </a:prstGeom>
        </p:spPr>
      </p:pic>
      <p:sp>
        <p:nvSpPr>
          <p:cNvPr id="11" name="Content Placeholder 2">
            <a:extLst>
              <a:ext uri="{FF2B5EF4-FFF2-40B4-BE49-F238E27FC236}">
                <a16:creationId xmlns:a16="http://schemas.microsoft.com/office/drawing/2014/main" id="{713F5C53-7EF4-4EE7-84F5-E10DE573A7A7}"/>
              </a:ext>
            </a:extLst>
          </p:cNvPr>
          <p:cNvSpPr>
            <a:spLocks noGrp="1"/>
          </p:cNvSpPr>
          <p:nvPr>
            <p:ph idx="1"/>
          </p:nvPr>
        </p:nvSpPr>
        <p:spPr>
          <a:xfrm>
            <a:off x="5677284" y="5456853"/>
            <a:ext cx="6545995" cy="1059559"/>
          </a:xfrm>
        </p:spPr>
        <p:txBody>
          <a:bodyPr>
            <a:normAutofit/>
          </a:bodyPr>
          <a:lstStyle/>
          <a:p>
            <a:r>
              <a:rPr lang="en-US" sz="1800" dirty="0"/>
              <a:t>Residuals follows normal distribution</a:t>
            </a:r>
          </a:p>
          <a:p>
            <a:r>
              <a:rPr lang="en-US" sz="1800" dirty="0"/>
              <a:t>At 95% confidence level, P value is greater than 0.05. Residuals are white noise </a:t>
            </a:r>
          </a:p>
        </p:txBody>
      </p:sp>
    </p:spTree>
    <p:extLst>
      <p:ext uri="{BB962C8B-B14F-4D97-AF65-F5344CB8AC3E}">
        <p14:creationId xmlns:p14="http://schemas.microsoft.com/office/powerpoint/2010/main" val="703935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7C10-A636-4BFE-BC5E-8A2CABAEFB75}"/>
              </a:ext>
            </a:extLst>
          </p:cNvPr>
          <p:cNvSpPr>
            <a:spLocks noGrp="1"/>
          </p:cNvSpPr>
          <p:nvPr>
            <p:ph type="title"/>
          </p:nvPr>
        </p:nvSpPr>
        <p:spPr/>
        <p:txBody>
          <a:bodyPr/>
          <a:lstStyle/>
          <a:p>
            <a:r>
              <a:rPr lang="en-US" dirty="0"/>
              <a:t>ARIMA Model</a:t>
            </a:r>
          </a:p>
        </p:txBody>
      </p:sp>
      <p:pic>
        <p:nvPicPr>
          <p:cNvPr id="5" name="Picture 4">
            <a:extLst>
              <a:ext uri="{FF2B5EF4-FFF2-40B4-BE49-F238E27FC236}">
                <a16:creationId xmlns:a16="http://schemas.microsoft.com/office/drawing/2014/main" id="{8C4F0D25-FFF3-46A9-B484-C0DE4EBF3DF7}"/>
              </a:ext>
            </a:extLst>
          </p:cNvPr>
          <p:cNvPicPr>
            <a:picLocks noChangeAspect="1"/>
          </p:cNvPicPr>
          <p:nvPr/>
        </p:nvPicPr>
        <p:blipFill rotWithShape="1">
          <a:blip r:embed="rId2"/>
          <a:srcRect r="16603"/>
          <a:stretch/>
        </p:blipFill>
        <p:spPr>
          <a:xfrm>
            <a:off x="708546" y="1740877"/>
            <a:ext cx="4369647" cy="3015761"/>
          </a:xfrm>
          <a:prstGeom prst="rect">
            <a:avLst/>
          </a:prstGeom>
        </p:spPr>
      </p:pic>
      <p:pic>
        <p:nvPicPr>
          <p:cNvPr id="7" name="Picture 6">
            <a:extLst>
              <a:ext uri="{FF2B5EF4-FFF2-40B4-BE49-F238E27FC236}">
                <a16:creationId xmlns:a16="http://schemas.microsoft.com/office/drawing/2014/main" id="{8F9907E6-2912-4B73-BB9F-51E3D5DCB59E}"/>
              </a:ext>
            </a:extLst>
          </p:cNvPr>
          <p:cNvPicPr>
            <a:picLocks noChangeAspect="1"/>
          </p:cNvPicPr>
          <p:nvPr/>
        </p:nvPicPr>
        <p:blipFill>
          <a:blip r:embed="rId3"/>
          <a:stretch>
            <a:fillRect/>
          </a:stretch>
        </p:blipFill>
        <p:spPr>
          <a:xfrm>
            <a:off x="708546" y="5099538"/>
            <a:ext cx="4369647" cy="1494394"/>
          </a:xfrm>
          <a:prstGeom prst="rect">
            <a:avLst/>
          </a:prstGeom>
        </p:spPr>
      </p:pic>
      <p:pic>
        <p:nvPicPr>
          <p:cNvPr id="9" name="Picture 8">
            <a:extLst>
              <a:ext uri="{FF2B5EF4-FFF2-40B4-BE49-F238E27FC236}">
                <a16:creationId xmlns:a16="http://schemas.microsoft.com/office/drawing/2014/main" id="{BA21C145-7E40-461C-BBCF-98BA1916EA61}"/>
              </a:ext>
            </a:extLst>
          </p:cNvPr>
          <p:cNvPicPr>
            <a:picLocks noChangeAspect="1"/>
          </p:cNvPicPr>
          <p:nvPr/>
        </p:nvPicPr>
        <p:blipFill>
          <a:blip r:embed="rId4"/>
          <a:stretch>
            <a:fillRect/>
          </a:stretch>
        </p:blipFill>
        <p:spPr>
          <a:xfrm>
            <a:off x="5348472" y="1648224"/>
            <a:ext cx="6202790" cy="3373180"/>
          </a:xfrm>
          <a:prstGeom prst="rect">
            <a:avLst/>
          </a:prstGeom>
        </p:spPr>
      </p:pic>
      <p:sp>
        <p:nvSpPr>
          <p:cNvPr id="11" name="Content Placeholder 2">
            <a:extLst>
              <a:ext uri="{FF2B5EF4-FFF2-40B4-BE49-F238E27FC236}">
                <a16:creationId xmlns:a16="http://schemas.microsoft.com/office/drawing/2014/main" id="{0A9D1F06-7271-492B-94B2-3F4CF6C0A566}"/>
              </a:ext>
            </a:extLst>
          </p:cNvPr>
          <p:cNvSpPr>
            <a:spLocks noGrp="1"/>
          </p:cNvSpPr>
          <p:nvPr>
            <p:ph idx="1"/>
          </p:nvPr>
        </p:nvSpPr>
        <p:spPr>
          <a:xfrm>
            <a:off x="5176869" y="5345723"/>
            <a:ext cx="6545995" cy="1059559"/>
          </a:xfrm>
        </p:spPr>
        <p:txBody>
          <a:bodyPr>
            <a:normAutofit/>
          </a:bodyPr>
          <a:lstStyle/>
          <a:p>
            <a:r>
              <a:rPr lang="en-US" sz="1800" dirty="0"/>
              <a:t>Residuals follows normal distribution</a:t>
            </a:r>
          </a:p>
          <a:p>
            <a:r>
              <a:rPr lang="en-US" sz="1800" dirty="0"/>
              <a:t>At 95% confidence level, P value is greater than 0.05. Residuals are white noise </a:t>
            </a:r>
          </a:p>
        </p:txBody>
      </p:sp>
    </p:spTree>
    <p:extLst>
      <p:ext uri="{BB962C8B-B14F-4D97-AF65-F5344CB8AC3E}">
        <p14:creationId xmlns:p14="http://schemas.microsoft.com/office/powerpoint/2010/main" val="2866684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5D5F-5F75-4B44-A9A1-F4918E7B25F6}"/>
              </a:ext>
            </a:extLst>
          </p:cNvPr>
          <p:cNvSpPr>
            <a:spLocks noGrp="1"/>
          </p:cNvSpPr>
          <p:nvPr>
            <p:ph type="title"/>
          </p:nvPr>
        </p:nvSpPr>
        <p:spPr/>
        <p:txBody>
          <a:bodyPr/>
          <a:lstStyle/>
          <a:p>
            <a:r>
              <a:rPr lang="en-US" dirty="0"/>
              <a:t>ARMA model</a:t>
            </a:r>
          </a:p>
        </p:txBody>
      </p:sp>
      <p:pic>
        <p:nvPicPr>
          <p:cNvPr id="5" name="Picture 4">
            <a:extLst>
              <a:ext uri="{FF2B5EF4-FFF2-40B4-BE49-F238E27FC236}">
                <a16:creationId xmlns:a16="http://schemas.microsoft.com/office/drawing/2014/main" id="{86798644-5A3F-42D7-8462-425658362E67}"/>
              </a:ext>
            </a:extLst>
          </p:cNvPr>
          <p:cNvPicPr>
            <a:picLocks noChangeAspect="1"/>
          </p:cNvPicPr>
          <p:nvPr/>
        </p:nvPicPr>
        <p:blipFill>
          <a:blip r:embed="rId2"/>
          <a:stretch>
            <a:fillRect/>
          </a:stretch>
        </p:blipFill>
        <p:spPr>
          <a:xfrm>
            <a:off x="446537" y="1853248"/>
            <a:ext cx="5236827" cy="3151505"/>
          </a:xfrm>
          <a:prstGeom prst="rect">
            <a:avLst/>
          </a:prstGeom>
        </p:spPr>
      </p:pic>
      <p:pic>
        <p:nvPicPr>
          <p:cNvPr id="7" name="Picture 6">
            <a:extLst>
              <a:ext uri="{FF2B5EF4-FFF2-40B4-BE49-F238E27FC236}">
                <a16:creationId xmlns:a16="http://schemas.microsoft.com/office/drawing/2014/main" id="{BED65199-88A9-4D8C-A175-10A163DDDEBA}"/>
              </a:ext>
            </a:extLst>
          </p:cNvPr>
          <p:cNvPicPr>
            <a:picLocks noChangeAspect="1"/>
          </p:cNvPicPr>
          <p:nvPr/>
        </p:nvPicPr>
        <p:blipFill rotWithShape="1">
          <a:blip r:embed="rId3"/>
          <a:srcRect r="32529"/>
          <a:stretch/>
        </p:blipFill>
        <p:spPr>
          <a:xfrm>
            <a:off x="446537" y="5186011"/>
            <a:ext cx="5092617" cy="1140770"/>
          </a:xfrm>
          <a:prstGeom prst="rect">
            <a:avLst/>
          </a:prstGeom>
        </p:spPr>
      </p:pic>
      <p:pic>
        <p:nvPicPr>
          <p:cNvPr id="9" name="Picture 8">
            <a:extLst>
              <a:ext uri="{FF2B5EF4-FFF2-40B4-BE49-F238E27FC236}">
                <a16:creationId xmlns:a16="http://schemas.microsoft.com/office/drawing/2014/main" id="{95BD5A5D-84FD-4CE3-915F-DB9113AEB54F}"/>
              </a:ext>
            </a:extLst>
          </p:cNvPr>
          <p:cNvPicPr>
            <a:picLocks noChangeAspect="1"/>
          </p:cNvPicPr>
          <p:nvPr/>
        </p:nvPicPr>
        <p:blipFill>
          <a:blip r:embed="rId4"/>
          <a:stretch>
            <a:fillRect/>
          </a:stretch>
        </p:blipFill>
        <p:spPr>
          <a:xfrm>
            <a:off x="5882938" y="1853248"/>
            <a:ext cx="5784889" cy="3151505"/>
          </a:xfrm>
          <a:prstGeom prst="rect">
            <a:avLst/>
          </a:prstGeom>
        </p:spPr>
      </p:pic>
      <p:sp>
        <p:nvSpPr>
          <p:cNvPr id="11" name="Content Placeholder 2">
            <a:extLst>
              <a:ext uri="{FF2B5EF4-FFF2-40B4-BE49-F238E27FC236}">
                <a16:creationId xmlns:a16="http://schemas.microsoft.com/office/drawing/2014/main" id="{8C77744C-AE33-486B-B4BD-2C24F4A4FAB2}"/>
              </a:ext>
            </a:extLst>
          </p:cNvPr>
          <p:cNvSpPr>
            <a:spLocks noGrp="1"/>
          </p:cNvSpPr>
          <p:nvPr>
            <p:ph idx="1"/>
          </p:nvPr>
        </p:nvSpPr>
        <p:spPr>
          <a:xfrm>
            <a:off x="5763235" y="5345723"/>
            <a:ext cx="6545995" cy="1059559"/>
          </a:xfrm>
        </p:spPr>
        <p:txBody>
          <a:bodyPr>
            <a:normAutofit/>
          </a:bodyPr>
          <a:lstStyle/>
          <a:p>
            <a:r>
              <a:rPr lang="en-US" sz="1800" dirty="0"/>
              <a:t>Residuals follows normal distribution</a:t>
            </a:r>
          </a:p>
          <a:p>
            <a:r>
              <a:rPr lang="en-US" sz="1800" dirty="0"/>
              <a:t>At 95% confidence level, P value is greater than 0.05. Residuals are white noise </a:t>
            </a:r>
          </a:p>
        </p:txBody>
      </p:sp>
    </p:spTree>
    <p:extLst>
      <p:ext uri="{BB962C8B-B14F-4D97-AF65-F5344CB8AC3E}">
        <p14:creationId xmlns:p14="http://schemas.microsoft.com/office/powerpoint/2010/main" val="3801691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0D66-D441-4655-9025-3857C9227189}"/>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A137DDFA-0444-490C-AE5F-ED40E08AD90C}"/>
              </a:ext>
            </a:extLst>
          </p:cNvPr>
          <p:cNvSpPr>
            <a:spLocks noGrp="1"/>
          </p:cNvSpPr>
          <p:nvPr>
            <p:ph idx="1"/>
          </p:nvPr>
        </p:nvSpPr>
        <p:spPr>
          <a:xfrm>
            <a:off x="1103312" y="3490546"/>
            <a:ext cx="8946541" cy="2757853"/>
          </a:xfrm>
        </p:spPr>
        <p:txBody>
          <a:bodyPr/>
          <a:lstStyle/>
          <a:p>
            <a:r>
              <a:rPr lang="en-US" dirty="0"/>
              <a:t>P value for all the models is greater than 0.05</a:t>
            </a:r>
          </a:p>
          <a:p>
            <a:r>
              <a:rPr lang="en-US" dirty="0"/>
              <a:t>It can be concluded that residual is white noise which meets the assumptions in residual analysis.</a:t>
            </a:r>
          </a:p>
          <a:p>
            <a:r>
              <a:rPr lang="en-US" dirty="0"/>
              <a:t>Also, It can be proved again that the null hypothesis can be rejected as the value of p is less than 0.05 for all the models.</a:t>
            </a:r>
          </a:p>
          <a:p>
            <a:r>
              <a:rPr lang="en-US" dirty="0"/>
              <a:t>Using AIC value as the criteria, It can be said that ARIMA model is the best model with least AIC value.</a:t>
            </a:r>
          </a:p>
        </p:txBody>
      </p:sp>
      <p:pic>
        <p:nvPicPr>
          <p:cNvPr id="4" name="Picture 3">
            <a:extLst>
              <a:ext uri="{FF2B5EF4-FFF2-40B4-BE49-F238E27FC236}">
                <a16:creationId xmlns:a16="http://schemas.microsoft.com/office/drawing/2014/main" id="{D5C05440-823B-43CC-8922-64B65EDE3BC1}"/>
              </a:ext>
            </a:extLst>
          </p:cNvPr>
          <p:cNvPicPr>
            <a:picLocks noChangeAspect="1"/>
          </p:cNvPicPr>
          <p:nvPr/>
        </p:nvPicPr>
        <p:blipFill>
          <a:blip r:embed="rId2"/>
          <a:stretch>
            <a:fillRect/>
          </a:stretch>
        </p:blipFill>
        <p:spPr>
          <a:xfrm>
            <a:off x="3888215" y="1584728"/>
            <a:ext cx="3507477" cy="1782726"/>
          </a:xfrm>
          <a:prstGeom prst="rect">
            <a:avLst/>
          </a:prstGeom>
        </p:spPr>
      </p:pic>
    </p:spTree>
    <p:extLst>
      <p:ext uri="{BB962C8B-B14F-4D97-AF65-F5344CB8AC3E}">
        <p14:creationId xmlns:p14="http://schemas.microsoft.com/office/powerpoint/2010/main" val="3599546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B2A7-EA4F-40E4-8F06-12993572B666}"/>
              </a:ext>
            </a:extLst>
          </p:cNvPr>
          <p:cNvSpPr>
            <a:spLocks noGrp="1"/>
          </p:cNvSpPr>
          <p:nvPr>
            <p:ph type="title"/>
          </p:nvPr>
        </p:nvSpPr>
        <p:spPr/>
        <p:txBody>
          <a:bodyPr/>
          <a:lstStyle/>
          <a:p>
            <a:r>
              <a:rPr lang="en-US" sz="4000" dirty="0"/>
              <a:t>Predicting Values of Different Models</a:t>
            </a:r>
          </a:p>
        </p:txBody>
      </p:sp>
      <p:pic>
        <p:nvPicPr>
          <p:cNvPr id="7" name="Picture 6">
            <a:extLst>
              <a:ext uri="{FF2B5EF4-FFF2-40B4-BE49-F238E27FC236}">
                <a16:creationId xmlns:a16="http://schemas.microsoft.com/office/drawing/2014/main" id="{5CEADEDD-C086-4303-A36F-574539021B5C}"/>
              </a:ext>
            </a:extLst>
          </p:cNvPr>
          <p:cNvPicPr>
            <a:picLocks noChangeAspect="1"/>
          </p:cNvPicPr>
          <p:nvPr/>
        </p:nvPicPr>
        <p:blipFill>
          <a:blip r:embed="rId2"/>
          <a:stretch>
            <a:fillRect/>
          </a:stretch>
        </p:blipFill>
        <p:spPr>
          <a:xfrm>
            <a:off x="448409" y="1715579"/>
            <a:ext cx="5337256" cy="2202479"/>
          </a:xfrm>
          <a:prstGeom prst="rect">
            <a:avLst/>
          </a:prstGeom>
        </p:spPr>
      </p:pic>
      <p:pic>
        <p:nvPicPr>
          <p:cNvPr id="9" name="Picture 8">
            <a:extLst>
              <a:ext uri="{FF2B5EF4-FFF2-40B4-BE49-F238E27FC236}">
                <a16:creationId xmlns:a16="http://schemas.microsoft.com/office/drawing/2014/main" id="{BD435401-34EE-461B-A002-83271203DB72}"/>
              </a:ext>
            </a:extLst>
          </p:cNvPr>
          <p:cNvPicPr>
            <a:picLocks noChangeAspect="1"/>
          </p:cNvPicPr>
          <p:nvPr/>
        </p:nvPicPr>
        <p:blipFill>
          <a:blip r:embed="rId3"/>
          <a:stretch>
            <a:fillRect/>
          </a:stretch>
        </p:blipFill>
        <p:spPr>
          <a:xfrm>
            <a:off x="6096000" y="1715580"/>
            <a:ext cx="5750916" cy="2202478"/>
          </a:xfrm>
          <a:prstGeom prst="rect">
            <a:avLst/>
          </a:prstGeom>
        </p:spPr>
      </p:pic>
      <p:pic>
        <p:nvPicPr>
          <p:cNvPr id="13" name="Picture 12">
            <a:extLst>
              <a:ext uri="{FF2B5EF4-FFF2-40B4-BE49-F238E27FC236}">
                <a16:creationId xmlns:a16="http://schemas.microsoft.com/office/drawing/2014/main" id="{05E5C707-8869-4AA4-BCFB-247F96146369}"/>
              </a:ext>
            </a:extLst>
          </p:cNvPr>
          <p:cNvPicPr>
            <a:picLocks noChangeAspect="1"/>
          </p:cNvPicPr>
          <p:nvPr/>
        </p:nvPicPr>
        <p:blipFill>
          <a:blip r:embed="rId4"/>
          <a:stretch>
            <a:fillRect/>
          </a:stretch>
        </p:blipFill>
        <p:spPr>
          <a:xfrm>
            <a:off x="6103153" y="4106634"/>
            <a:ext cx="5728937" cy="2346391"/>
          </a:xfrm>
          <a:prstGeom prst="rect">
            <a:avLst/>
          </a:prstGeom>
        </p:spPr>
      </p:pic>
      <p:pic>
        <p:nvPicPr>
          <p:cNvPr id="15" name="Picture 14">
            <a:extLst>
              <a:ext uri="{FF2B5EF4-FFF2-40B4-BE49-F238E27FC236}">
                <a16:creationId xmlns:a16="http://schemas.microsoft.com/office/drawing/2014/main" id="{CAACF81E-A094-4C07-94E0-5A61EA115C66}"/>
              </a:ext>
            </a:extLst>
          </p:cNvPr>
          <p:cNvPicPr>
            <a:picLocks noChangeAspect="1"/>
          </p:cNvPicPr>
          <p:nvPr/>
        </p:nvPicPr>
        <p:blipFill>
          <a:blip r:embed="rId5"/>
          <a:stretch>
            <a:fillRect/>
          </a:stretch>
        </p:blipFill>
        <p:spPr>
          <a:xfrm>
            <a:off x="448408" y="4058891"/>
            <a:ext cx="5337256" cy="2346391"/>
          </a:xfrm>
          <a:prstGeom prst="rect">
            <a:avLst/>
          </a:prstGeom>
        </p:spPr>
      </p:pic>
      <p:sp>
        <p:nvSpPr>
          <p:cNvPr id="16" name="TextBox 15">
            <a:extLst>
              <a:ext uri="{FF2B5EF4-FFF2-40B4-BE49-F238E27FC236}">
                <a16:creationId xmlns:a16="http://schemas.microsoft.com/office/drawing/2014/main" id="{9FD903FF-5B31-404E-9D0E-B0A87F390CBA}"/>
              </a:ext>
            </a:extLst>
          </p:cNvPr>
          <p:cNvSpPr txBox="1"/>
          <p:nvPr/>
        </p:nvSpPr>
        <p:spPr>
          <a:xfrm>
            <a:off x="2532185" y="1313136"/>
            <a:ext cx="906088" cy="261610"/>
          </a:xfrm>
          <a:prstGeom prst="rect">
            <a:avLst/>
          </a:prstGeom>
          <a:noFill/>
        </p:spPr>
        <p:txBody>
          <a:bodyPr wrap="square" rtlCol="0">
            <a:spAutoFit/>
          </a:bodyPr>
          <a:lstStyle/>
          <a:p>
            <a:r>
              <a:rPr lang="en-US" sz="1100" dirty="0"/>
              <a:t>MA Model</a:t>
            </a:r>
          </a:p>
        </p:txBody>
      </p:sp>
      <p:sp>
        <p:nvSpPr>
          <p:cNvPr id="17" name="TextBox 16">
            <a:extLst>
              <a:ext uri="{FF2B5EF4-FFF2-40B4-BE49-F238E27FC236}">
                <a16:creationId xmlns:a16="http://schemas.microsoft.com/office/drawing/2014/main" id="{9A8E86F6-C6E7-429B-B873-CC5B543B037C}"/>
              </a:ext>
            </a:extLst>
          </p:cNvPr>
          <p:cNvSpPr txBox="1"/>
          <p:nvPr/>
        </p:nvSpPr>
        <p:spPr>
          <a:xfrm>
            <a:off x="8300685" y="1359682"/>
            <a:ext cx="1212592" cy="261610"/>
          </a:xfrm>
          <a:prstGeom prst="rect">
            <a:avLst/>
          </a:prstGeom>
          <a:noFill/>
        </p:spPr>
        <p:txBody>
          <a:bodyPr wrap="square" rtlCol="0">
            <a:spAutoFit/>
          </a:bodyPr>
          <a:lstStyle/>
          <a:p>
            <a:r>
              <a:rPr lang="en-US" sz="1100" dirty="0"/>
              <a:t>ARIMA Model</a:t>
            </a:r>
          </a:p>
        </p:txBody>
      </p:sp>
      <p:sp>
        <p:nvSpPr>
          <p:cNvPr id="18" name="TextBox 17">
            <a:extLst>
              <a:ext uri="{FF2B5EF4-FFF2-40B4-BE49-F238E27FC236}">
                <a16:creationId xmlns:a16="http://schemas.microsoft.com/office/drawing/2014/main" id="{87FBBDA7-4508-4583-9193-91A42DE9631C}"/>
              </a:ext>
            </a:extLst>
          </p:cNvPr>
          <p:cNvSpPr txBox="1"/>
          <p:nvPr/>
        </p:nvSpPr>
        <p:spPr>
          <a:xfrm>
            <a:off x="2378933" y="6546115"/>
            <a:ext cx="1212592" cy="261610"/>
          </a:xfrm>
          <a:prstGeom prst="rect">
            <a:avLst/>
          </a:prstGeom>
          <a:noFill/>
        </p:spPr>
        <p:txBody>
          <a:bodyPr wrap="square" rtlCol="0">
            <a:spAutoFit/>
          </a:bodyPr>
          <a:lstStyle/>
          <a:p>
            <a:r>
              <a:rPr lang="en-US" sz="1100" dirty="0"/>
              <a:t>AR Model</a:t>
            </a:r>
          </a:p>
        </p:txBody>
      </p:sp>
      <p:sp>
        <p:nvSpPr>
          <p:cNvPr id="19" name="TextBox 18">
            <a:extLst>
              <a:ext uri="{FF2B5EF4-FFF2-40B4-BE49-F238E27FC236}">
                <a16:creationId xmlns:a16="http://schemas.microsoft.com/office/drawing/2014/main" id="{0AAA200B-5114-4779-85EF-20F111E783D3}"/>
              </a:ext>
            </a:extLst>
          </p:cNvPr>
          <p:cNvSpPr txBox="1"/>
          <p:nvPr/>
        </p:nvSpPr>
        <p:spPr>
          <a:xfrm>
            <a:off x="8147433" y="6510796"/>
            <a:ext cx="1212592" cy="261610"/>
          </a:xfrm>
          <a:prstGeom prst="rect">
            <a:avLst/>
          </a:prstGeom>
          <a:noFill/>
        </p:spPr>
        <p:txBody>
          <a:bodyPr wrap="square" rtlCol="0">
            <a:spAutoFit/>
          </a:bodyPr>
          <a:lstStyle/>
          <a:p>
            <a:r>
              <a:rPr lang="en-US" sz="1100" dirty="0"/>
              <a:t>ARMA Model</a:t>
            </a:r>
          </a:p>
        </p:txBody>
      </p:sp>
    </p:spTree>
    <p:extLst>
      <p:ext uri="{BB962C8B-B14F-4D97-AF65-F5344CB8AC3E}">
        <p14:creationId xmlns:p14="http://schemas.microsoft.com/office/powerpoint/2010/main" val="40212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39C3-2D12-4FD7-AA36-8BD34410B9A2}"/>
              </a:ext>
            </a:extLst>
          </p:cNvPr>
          <p:cNvSpPr>
            <a:spLocks noGrp="1"/>
          </p:cNvSpPr>
          <p:nvPr>
            <p:ph type="title"/>
          </p:nvPr>
        </p:nvSpPr>
        <p:spPr/>
        <p:txBody>
          <a:bodyPr/>
          <a:lstStyle/>
          <a:p>
            <a:r>
              <a:rPr lang="en-US" dirty="0"/>
              <a:t>Forecast Prediction</a:t>
            </a:r>
          </a:p>
        </p:txBody>
      </p:sp>
      <p:pic>
        <p:nvPicPr>
          <p:cNvPr id="5" name="Picture 4">
            <a:extLst>
              <a:ext uri="{FF2B5EF4-FFF2-40B4-BE49-F238E27FC236}">
                <a16:creationId xmlns:a16="http://schemas.microsoft.com/office/drawing/2014/main" id="{B07F888F-6003-456C-8AE2-EE1C678328EB}"/>
              </a:ext>
            </a:extLst>
          </p:cNvPr>
          <p:cNvPicPr>
            <a:picLocks noChangeAspect="1"/>
          </p:cNvPicPr>
          <p:nvPr/>
        </p:nvPicPr>
        <p:blipFill rotWithShape="1">
          <a:blip r:embed="rId2"/>
          <a:srcRect l="10837" r="10556"/>
          <a:stretch/>
        </p:blipFill>
        <p:spPr>
          <a:xfrm>
            <a:off x="3305910" y="1432632"/>
            <a:ext cx="8176846" cy="5082980"/>
          </a:xfrm>
          <a:prstGeom prst="rect">
            <a:avLst/>
          </a:prstGeom>
        </p:spPr>
      </p:pic>
      <p:sp>
        <p:nvSpPr>
          <p:cNvPr id="8" name="Content Placeholder 2">
            <a:extLst>
              <a:ext uri="{FF2B5EF4-FFF2-40B4-BE49-F238E27FC236}">
                <a16:creationId xmlns:a16="http://schemas.microsoft.com/office/drawing/2014/main" id="{E2D8A548-1D0D-4C92-8A86-FA9D1C1A6756}"/>
              </a:ext>
            </a:extLst>
          </p:cNvPr>
          <p:cNvSpPr>
            <a:spLocks noGrp="1"/>
          </p:cNvSpPr>
          <p:nvPr>
            <p:ph idx="1"/>
          </p:nvPr>
        </p:nvSpPr>
        <p:spPr>
          <a:xfrm>
            <a:off x="367690" y="1588857"/>
            <a:ext cx="2612901" cy="4275612"/>
          </a:xfrm>
        </p:spPr>
        <p:txBody>
          <a:bodyPr>
            <a:normAutofit fontScale="77500" lnSpcReduction="20000"/>
          </a:bodyPr>
          <a:lstStyle/>
          <a:p>
            <a:r>
              <a:rPr lang="en-US" dirty="0"/>
              <a:t>Y axis </a:t>
            </a:r>
            <a:r>
              <a:rPr lang="en-US"/>
              <a:t>= Differential Log </a:t>
            </a:r>
            <a:r>
              <a:rPr lang="en-US" dirty="0"/>
              <a:t>value of crimes</a:t>
            </a:r>
          </a:p>
          <a:p>
            <a:r>
              <a:rPr lang="en-US" dirty="0"/>
              <a:t>X axis = Year</a:t>
            </a:r>
          </a:p>
          <a:p>
            <a:r>
              <a:rPr lang="en-US" dirty="0"/>
              <a:t>Analysis of Crime Data from 2001-2016</a:t>
            </a:r>
          </a:p>
          <a:p>
            <a:r>
              <a:rPr lang="en-US" dirty="0"/>
              <a:t>Prediction of Crime Data from 2017-2022</a:t>
            </a:r>
          </a:p>
          <a:p>
            <a:endParaRPr lang="en-US" dirty="0"/>
          </a:p>
          <a:p>
            <a:r>
              <a:rPr lang="en-US" dirty="0"/>
              <a:t>Black Dots – outliers</a:t>
            </a:r>
          </a:p>
          <a:p>
            <a:r>
              <a:rPr lang="en-US" dirty="0"/>
              <a:t>Light blue area – Possibility of crime</a:t>
            </a:r>
          </a:p>
          <a:p>
            <a:r>
              <a:rPr lang="en-US" dirty="0"/>
              <a:t>Dark blue area – Actual Crime Scene</a:t>
            </a:r>
          </a:p>
          <a:p>
            <a:endParaRPr lang="en-US" dirty="0"/>
          </a:p>
          <a:p>
            <a:endParaRPr lang="en-US" dirty="0"/>
          </a:p>
        </p:txBody>
      </p:sp>
    </p:spTree>
    <p:extLst>
      <p:ext uri="{BB962C8B-B14F-4D97-AF65-F5344CB8AC3E}">
        <p14:creationId xmlns:p14="http://schemas.microsoft.com/office/powerpoint/2010/main" val="2642481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CF27-5D67-4A32-BD74-1A101193BAA4}"/>
              </a:ext>
            </a:extLst>
          </p:cNvPr>
          <p:cNvSpPr>
            <a:spLocks noGrp="1"/>
          </p:cNvSpPr>
          <p:nvPr>
            <p:ph type="title"/>
          </p:nvPr>
        </p:nvSpPr>
        <p:spPr/>
        <p:txBody>
          <a:bodyPr/>
          <a:lstStyle/>
          <a:p>
            <a:r>
              <a:rPr lang="en-US" dirty="0"/>
              <a:t>Forecast Plot</a:t>
            </a:r>
          </a:p>
        </p:txBody>
      </p:sp>
      <p:pic>
        <p:nvPicPr>
          <p:cNvPr id="5" name="Content Placeholder 4">
            <a:extLst>
              <a:ext uri="{FF2B5EF4-FFF2-40B4-BE49-F238E27FC236}">
                <a16:creationId xmlns:a16="http://schemas.microsoft.com/office/drawing/2014/main" id="{A8BD199B-CC78-44CE-9D94-E8494F847E71}"/>
              </a:ext>
            </a:extLst>
          </p:cNvPr>
          <p:cNvPicPr>
            <a:picLocks noGrp="1" noChangeAspect="1"/>
          </p:cNvPicPr>
          <p:nvPr>
            <p:ph idx="1"/>
          </p:nvPr>
        </p:nvPicPr>
        <p:blipFill>
          <a:blip r:embed="rId2"/>
          <a:stretch>
            <a:fillRect/>
          </a:stretch>
        </p:blipFill>
        <p:spPr>
          <a:xfrm>
            <a:off x="3292229" y="1853248"/>
            <a:ext cx="7955928" cy="4552034"/>
          </a:xfrm>
        </p:spPr>
      </p:pic>
      <p:sp>
        <p:nvSpPr>
          <p:cNvPr id="6" name="Content Placeholder 2">
            <a:extLst>
              <a:ext uri="{FF2B5EF4-FFF2-40B4-BE49-F238E27FC236}">
                <a16:creationId xmlns:a16="http://schemas.microsoft.com/office/drawing/2014/main" id="{9E97F3B2-2C0B-4355-A53F-462B9CC224D0}"/>
              </a:ext>
            </a:extLst>
          </p:cNvPr>
          <p:cNvSpPr txBox="1">
            <a:spLocks/>
          </p:cNvSpPr>
          <p:nvPr/>
        </p:nvSpPr>
        <p:spPr>
          <a:xfrm>
            <a:off x="552330" y="2371373"/>
            <a:ext cx="2489810" cy="341589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Results plotted on average basis</a:t>
            </a:r>
          </a:p>
          <a:p>
            <a:r>
              <a:rPr lang="en-US" dirty="0"/>
              <a:t>1</a:t>
            </a:r>
            <a:r>
              <a:rPr lang="en-US" baseline="30000" dirty="0"/>
              <a:t>st</a:t>
            </a:r>
            <a:r>
              <a:rPr lang="en-US" dirty="0"/>
              <a:t> one Year vs number of crime  log value</a:t>
            </a:r>
          </a:p>
          <a:p>
            <a:r>
              <a:rPr lang="en-US" dirty="0"/>
              <a:t>2</a:t>
            </a:r>
            <a:r>
              <a:rPr lang="en-US" baseline="30000" dirty="0"/>
              <a:t>nd</a:t>
            </a:r>
            <a:r>
              <a:rPr lang="en-US" dirty="0"/>
              <a:t> one Day of Week vs Log value of number of crimes</a:t>
            </a:r>
          </a:p>
          <a:p>
            <a:r>
              <a:rPr lang="en-US" dirty="0"/>
              <a:t>3</a:t>
            </a:r>
            <a:r>
              <a:rPr lang="en-US" baseline="30000" dirty="0"/>
              <a:t>rd</a:t>
            </a:r>
            <a:r>
              <a:rPr lang="en-US" dirty="0"/>
              <a:t> one Quarterly year vs log value of number of crimes</a:t>
            </a:r>
          </a:p>
          <a:p>
            <a:endParaRPr lang="en-US" dirty="0"/>
          </a:p>
        </p:txBody>
      </p:sp>
    </p:spTree>
    <p:extLst>
      <p:ext uri="{BB962C8B-B14F-4D97-AF65-F5344CB8AC3E}">
        <p14:creationId xmlns:p14="http://schemas.microsoft.com/office/powerpoint/2010/main" val="2678124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1B5F-2187-4FE7-B91C-13FCFDF472B4}"/>
              </a:ext>
            </a:extLst>
          </p:cNvPr>
          <p:cNvSpPr>
            <a:spLocks noGrp="1"/>
          </p:cNvSpPr>
          <p:nvPr>
            <p:ph type="title"/>
          </p:nvPr>
        </p:nvSpPr>
        <p:spPr/>
        <p:txBody>
          <a:bodyPr/>
          <a:lstStyle/>
          <a:p>
            <a:r>
              <a:rPr lang="en-US" dirty="0"/>
              <a:t>Forecast Results</a:t>
            </a:r>
          </a:p>
        </p:txBody>
      </p:sp>
      <p:sp>
        <p:nvSpPr>
          <p:cNvPr id="3" name="Content Placeholder 2">
            <a:extLst>
              <a:ext uri="{FF2B5EF4-FFF2-40B4-BE49-F238E27FC236}">
                <a16:creationId xmlns:a16="http://schemas.microsoft.com/office/drawing/2014/main" id="{81297FF6-81A7-443E-8136-E5DD88B6A2B8}"/>
              </a:ext>
            </a:extLst>
          </p:cNvPr>
          <p:cNvSpPr>
            <a:spLocks noGrp="1"/>
          </p:cNvSpPr>
          <p:nvPr>
            <p:ph idx="1"/>
          </p:nvPr>
        </p:nvSpPr>
        <p:spPr/>
        <p:txBody>
          <a:bodyPr/>
          <a:lstStyle/>
          <a:p>
            <a:r>
              <a:rPr lang="en-US" dirty="0"/>
              <a:t>Forecast results states that the crime rate would continue to decrease with enforcement of better law and order.</a:t>
            </a:r>
          </a:p>
          <a:p>
            <a:r>
              <a:rPr lang="en-US" dirty="0"/>
              <a:t>The number of Crimes would be remain comparatively high on Fridays.</a:t>
            </a:r>
          </a:p>
          <a:p>
            <a:r>
              <a:rPr lang="en-US" dirty="0"/>
              <a:t>While plotting the graph on quarterly basis, the graphs shows lot of variations whereas plotting it on yearly basis it becomes more stable.</a:t>
            </a:r>
          </a:p>
          <a:p>
            <a:endParaRPr lang="en-US" dirty="0"/>
          </a:p>
        </p:txBody>
      </p:sp>
    </p:spTree>
    <p:extLst>
      <p:ext uri="{BB962C8B-B14F-4D97-AF65-F5344CB8AC3E}">
        <p14:creationId xmlns:p14="http://schemas.microsoft.com/office/powerpoint/2010/main" val="41082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FD2F-464B-4494-A678-2EEF8388167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F803298-AE9D-4CC1-AF39-CAE7E3232527}"/>
              </a:ext>
            </a:extLst>
          </p:cNvPr>
          <p:cNvSpPr>
            <a:spLocks noGrp="1"/>
          </p:cNvSpPr>
          <p:nvPr>
            <p:ph idx="1"/>
          </p:nvPr>
        </p:nvSpPr>
        <p:spPr/>
        <p:txBody>
          <a:bodyPr/>
          <a:lstStyle/>
          <a:p>
            <a:r>
              <a:rPr lang="en-US" dirty="0"/>
              <a:t>Maximum number of Crime takes places during the months of summers specially in July, so people needs to be more careful during these months.</a:t>
            </a:r>
          </a:p>
          <a:p>
            <a:r>
              <a:rPr lang="en-US" dirty="0"/>
              <a:t>Crimes scenes usually takes place on local streets. So police should be more stringent in rules and regulations.</a:t>
            </a:r>
          </a:p>
          <a:p>
            <a:r>
              <a:rPr lang="en-US" dirty="0"/>
              <a:t>Evening time from 8 - 12 is most prone to criminal activities.</a:t>
            </a:r>
          </a:p>
          <a:p>
            <a:r>
              <a:rPr lang="en-US" dirty="0"/>
              <a:t>Most popular criminal activity is theft and burglary.</a:t>
            </a:r>
          </a:p>
          <a:p>
            <a:r>
              <a:rPr lang="en-US" dirty="0"/>
              <a:t>Homicides rates have again started increasing.</a:t>
            </a:r>
          </a:p>
          <a:p>
            <a:endParaRPr lang="en-US" dirty="0"/>
          </a:p>
        </p:txBody>
      </p:sp>
    </p:spTree>
    <p:extLst>
      <p:ext uri="{BB962C8B-B14F-4D97-AF65-F5344CB8AC3E}">
        <p14:creationId xmlns:p14="http://schemas.microsoft.com/office/powerpoint/2010/main" val="635255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AC85-A1DC-474F-9B2D-537849A75D31}"/>
              </a:ext>
            </a:extLst>
          </p:cNvPr>
          <p:cNvSpPr>
            <a:spLocks noGrp="1"/>
          </p:cNvSpPr>
          <p:nvPr>
            <p:ph type="title"/>
          </p:nvPr>
        </p:nvSpPr>
        <p:spPr/>
        <p:txBody>
          <a:bodyPr/>
          <a:lstStyle/>
          <a:p>
            <a:r>
              <a:rPr lang="en-US" dirty="0"/>
              <a:t>Future Implication</a:t>
            </a:r>
          </a:p>
        </p:txBody>
      </p:sp>
      <p:sp>
        <p:nvSpPr>
          <p:cNvPr id="3" name="Content Placeholder 2">
            <a:extLst>
              <a:ext uri="{FF2B5EF4-FFF2-40B4-BE49-F238E27FC236}">
                <a16:creationId xmlns:a16="http://schemas.microsoft.com/office/drawing/2014/main" id="{EF9B95B2-13B2-4757-B73D-EBC6BA75435E}"/>
              </a:ext>
            </a:extLst>
          </p:cNvPr>
          <p:cNvSpPr>
            <a:spLocks noGrp="1"/>
          </p:cNvSpPr>
          <p:nvPr>
            <p:ph idx="1"/>
          </p:nvPr>
        </p:nvSpPr>
        <p:spPr/>
        <p:txBody>
          <a:bodyPr/>
          <a:lstStyle/>
          <a:p>
            <a:r>
              <a:rPr lang="en-US" dirty="0"/>
              <a:t>This can be extended on Node JS application using Python real time API.</a:t>
            </a:r>
          </a:p>
          <a:p>
            <a:r>
              <a:rPr lang="en-US" dirty="0"/>
              <a:t>Data set cleansing can be enhanced upon good available APIs.</a:t>
            </a:r>
          </a:p>
          <a:p>
            <a:r>
              <a:rPr lang="en-US" dirty="0"/>
              <a:t>The project can be further extended using datamining and data modelling techniques.</a:t>
            </a:r>
          </a:p>
        </p:txBody>
      </p:sp>
    </p:spTree>
    <p:extLst>
      <p:ext uri="{BB962C8B-B14F-4D97-AF65-F5344CB8AC3E}">
        <p14:creationId xmlns:p14="http://schemas.microsoft.com/office/powerpoint/2010/main" val="151805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4E293B-36CA-4C8C-A6F1-71771AAA9554}"/>
              </a:ext>
            </a:extLst>
          </p:cNvPr>
          <p:cNvPicPr>
            <a:picLocks noChangeAspect="1"/>
          </p:cNvPicPr>
          <p:nvPr/>
        </p:nvPicPr>
        <p:blipFill>
          <a:blip r:embed="rId2"/>
          <a:stretch>
            <a:fillRect/>
          </a:stretch>
        </p:blipFill>
        <p:spPr>
          <a:xfrm>
            <a:off x="6329060" y="609602"/>
            <a:ext cx="5624815" cy="6248398"/>
          </a:xfrm>
          <a:prstGeom prst="rect">
            <a:avLst/>
          </a:prstGeom>
        </p:spPr>
      </p:pic>
      <p:sp>
        <p:nvSpPr>
          <p:cNvPr id="2" name="Title 1">
            <a:extLst>
              <a:ext uri="{FF2B5EF4-FFF2-40B4-BE49-F238E27FC236}">
                <a16:creationId xmlns:a16="http://schemas.microsoft.com/office/drawing/2014/main" id="{ACE5F4F4-B61F-4820-B160-0B6F7F6F7F7F}"/>
              </a:ext>
            </a:extLst>
          </p:cNvPr>
          <p:cNvSpPr>
            <a:spLocks noGrp="1"/>
          </p:cNvSpPr>
          <p:nvPr>
            <p:ph type="title"/>
          </p:nvPr>
        </p:nvSpPr>
        <p:spPr>
          <a:xfrm>
            <a:off x="0" y="300318"/>
            <a:ext cx="9404723" cy="1400530"/>
          </a:xfrm>
        </p:spPr>
        <p:txBody>
          <a:bodyPr/>
          <a:lstStyle/>
          <a:p>
            <a:r>
              <a:rPr lang="en-US" dirty="0"/>
              <a:t>Information on Data Set </a:t>
            </a:r>
          </a:p>
        </p:txBody>
      </p:sp>
      <p:sp>
        <p:nvSpPr>
          <p:cNvPr id="3" name="Content Placeholder 2">
            <a:extLst>
              <a:ext uri="{FF2B5EF4-FFF2-40B4-BE49-F238E27FC236}">
                <a16:creationId xmlns:a16="http://schemas.microsoft.com/office/drawing/2014/main" id="{3720313A-46D0-44B9-A9C2-6CB74651F773}"/>
              </a:ext>
            </a:extLst>
          </p:cNvPr>
          <p:cNvSpPr>
            <a:spLocks noGrp="1"/>
          </p:cNvSpPr>
          <p:nvPr>
            <p:ph idx="1"/>
          </p:nvPr>
        </p:nvSpPr>
        <p:spPr>
          <a:xfrm>
            <a:off x="275492" y="1636060"/>
            <a:ext cx="5820508" cy="4195481"/>
          </a:xfrm>
        </p:spPr>
        <p:txBody>
          <a:bodyPr/>
          <a:lstStyle/>
          <a:p>
            <a:r>
              <a:rPr lang="en-US" dirty="0"/>
              <a:t>Dataset from Kaggle –  “Crimes in Chicago”</a:t>
            </a:r>
          </a:p>
          <a:p>
            <a:r>
              <a:rPr lang="en-US" dirty="0"/>
              <a:t>Number of Observations – 62444</a:t>
            </a:r>
          </a:p>
          <a:p>
            <a:r>
              <a:rPr lang="en-US" dirty="0"/>
              <a:t>Total 22 Variable/factors</a:t>
            </a:r>
          </a:p>
          <a:p>
            <a:r>
              <a:rPr lang="en-US" dirty="0"/>
              <a:t>Case_Number considered to be as independent variable as it is unique for all observations. </a:t>
            </a:r>
          </a:p>
          <a:p>
            <a:r>
              <a:rPr lang="en-US" dirty="0"/>
              <a:t>Variables not used in analysis – Block, IUCR, District, Ward, FBI Code</a:t>
            </a:r>
          </a:p>
          <a:p>
            <a:r>
              <a:rPr lang="en-US" dirty="0"/>
              <a:t>The data is recorded according to the year, so year is considered to be constant.</a:t>
            </a:r>
          </a:p>
        </p:txBody>
      </p:sp>
    </p:spTree>
    <p:extLst>
      <p:ext uri="{BB962C8B-B14F-4D97-AF65-F5344CB8AC3E}">
        <p14:creationId xmlns:p14="http://schemas.microsoft.com/office/powerpoint/2010/main" val="86881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140C-148C-4130-9D47-CA1F876A110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727F1D93-5B56-4F39-BD80-3C288FC58240}"/>
              </a:ext>
            </a:extLst>
          </p:cNvPr>
          <p:cNvSpPr>
            <a:spLocks noGrp="1"/>
          </p:cNvSpPr>
          <p:nvPr>
            <p:ph idx="1"/>
          </p:nvPr>
        </p:nvSpPr>
        <p:spPr>
          <a:xfrm>
            <a:off x="646111" y="2400300"/>
            <a:ext cx="4926013" cy="3910189"/>
          </a:xfrm>
        </p:spPr>
        <p:txBody>
          <a:bodyPr>
            <a:normAutofit fontScale="92500" lnSpcReduction="10000"/>
          </a:bodyPr>
          <a:lstStyle/>
          <a:p>
            <a:pPr algn="just"/>
            <a:r>
              <a:rPr lang="en-US" dirty="0"/>
              <a:t>AS the observations are stored with a unique ID which is the Case Number in our dataset. </a:t>
            </a:r>
          </a:p>
          <a:p>
            <a:pPr algn="just"/>
            <a:r>
              <a:rPr lang="en-US" dirty="0"/>
              <a:t>We look for the duplicate records and eliminate them by using combination of subset() and duplicated() function.</a:t>
            </a:r>
          </a:p>
          <a:p>
            <a:pPr algn="just"/>
            <a:r>
              <a:rPr lang="en-US" dirty="0"/>
              <a:t>We also remove the missing records/Empty records which cannot be logically substituted in Excel.</a:t>
            </a:r>
          </a:p>
          <a:p>
            <a:pPr algn="just"/>
            <a:r>
              <a:rPr lang="en-US" dirty="0"/>
              <a:t>Also due to incomplete records of year 2017, these records were removed</a:t>
            </a:r>
          </a:p>
        </p:txBody>
      </p:sp>
      <p:pic>
        <p:nvPicPr>
          <p:cNvPr id="5" name="Picture 4">
            <a:extLst>
              <a:ext uri="{FF2B5EF4-FFF2-40B4-BE49-F238E27FC236}">
                <a16:creationId xmlns:a16="http://schemas.microsoft.com/office/drawing/2014/main" id="{0F91DA9B-803D-4992-BDCA-B813F4950897}"/>
              </a:ext>
            </a:extLst>
          </p:cNvPr>
          <p:cNvPicPr>
            <a:picLocks noChangeAspect="1"/>
          </p:cNvPicPr>
          <p:nvPr/>
        </p:nvPicPr>
        <p:blipFill rotWithShape="1">
          <a:blip r:embed="rId2"/>
          <a:srcRect t="29531" b="6406"/>
          <a:stretch/>
        </p:blipFill>
        <p:spPr>
          <a:xfrm>
            <a:off x="6479932" y="1162050"/>
            <a:ext cx="5345722" cy="5410200"/>
          </a:xfrm>
          <a:prstGeom prst="rect">
            <a:avLst/>
          </a:prstGeom>
        </p:spPr>
      </p:pic>
    </p:spTree>
    <p:extLst>
      <p:ext uri="{BB962C8B-B14F-4D97-AF65-F5344CB8AC3E}">
        <p14:creationId xmlns:p14="http://schemas.microsoft.com/office/powerpoint/2010/main" val="134829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C645-EBCA-45AB-A2CE-FEB925CC5AD2}"/>
              </a:ext>
            </a:extLst>
          </p:cNvPr>
          <p:cNvSpPr>
            <a:spLocks noGrp="1"/>
          </p:cNvSpPr>
          <p:nvPr>
            <p:ph type="title"/>
          </p:nvPr>
        </p:nvSpPr>
        <p:spPr/>
        <p:txBody>
          <a:bodyPr/>
          <a:lstStyle/>
          <a:p>
            <a:r>
              <a:rPr lang="en-US" dirty="0"/>
              <a:t>Types of Crime Analysis</a:t>
            </a:r>
          </a:p>
        </p:txBody>
      </p:sp>
      <p:sp>
        <p:nvSpPr>
          <p:cNvPr id="6" name="Content Placeholder 5">
            <a:extLst>
              <a:ext uri="{FF2B5EF4-FFF2-40B4-BE49-F238E27FC236}">
                <a16:creationId xmlns:a16="http://schemas.microsoft.com/office/drawing/2014/main" id="{630E379E-C933-489E-8094-50B2DA19C4FD}"/>
              </a:ext>
            </a:extLst>
          </p:cNvPr>
          <p:cNvSpPr>
            <a:spLocks noGrp="1"/>
          </p:cNvSpPr>
          <p:nvPr>
            <p:ph idx="1"/>
          </p:nvPr>
        </p:nvSpPr>
        <p:spPr>
          <a:xfrm>
            <a:off x="1103313" y="2052918"/>
            <a:ext cx="5449888" cy="4195481"/>
          </a:xfrm>
        </p:spPr>
        <p:txBody>
          <a:bodyPr/>
          <a:lstStyle/>
          <a:p>
            <a:r>
              <a:rPr lang="en-US" dirty="0"/>
              <a:t>Based on description, crime can be classified into following categories with each specifying the number.</a:t>
            </a:r>
          </a:p>
          <a:p>
            <a:r>
              <a:rPr lang="en-US" dirty="0"/>
              <a:t>The total types of crime are 29.</a:t>
            </a:r>
          </a:p>
          <a:p>
            <a:endParaRPr lang="en-US" dirty="0"/>
          </a:p>
          <a:p>
            <a:r>
              <a:rPr lang="en-US" dirty="0"/>
              <a:t>Some types of Crimes can also be combined together </a:t>
            </a:r>
          </a:p>
        </p:txBody>
      </p:sp>
      <p:pic>
        <p:nvPicPr>
          <p:cNvPr id="8" name="Picture 7">
            <a:extLst>
              <a:ext uri="{FF2B5EF4-FFF2-40B4-BE49-F238E27FC236}">
                <a16:creationId xmlns:a16="http://schemas.microsoft.com/office/drawing/2014/main" id="{C6B6C137-2C31-4906-B351-1B769E0B7204}"/>
              </a:ext>
            </a:extLst>
          </p:cNvPr>
          <p:cNvPicPr>
            <a:picLocks noChangeAspect="1"/>
          </p:cNvPicPr>
          <p:nvPr/>
        </p:nvPicPr>
        <p:blipFill rotWithShape="1">
          <a:blip r:embed="rId2"/>
          <a:srcRect t="14575"/>
          <a:stretch/>
        </p:blipFill>
        <p:spPr>
          <a:xfrm>
            <a:off x="6895880" y="2159790"/>
            <a:ext cx="5075361" cy="3652069"/>
          </a:xfrm>
          <a:prstGeom prst="rect">
            <a:avLst/>
          </a:prstGeom>
        </p:spPr>
      </p:pic>
      <p:pic>
        <p:nvPicPr>
          <p:cNvPr id="10" name="Picture 9">
            <a:extLst>
              <a:ext uri="{FF2B5EF4-FFF2-40B4-BE49-F238E27FC236}">
                <a16:creationId xmlns:a16="http://schemas.microsoft.com/office/drawing/2014/main" id="{73BC64D1-DEA4-4885-8D80-D6340E2530E8}"/>
              </a:ext>
            </a:extLst>
          </p:cNvPr>
          <p:cNvPicPr>
            <a:picLocks noChangeAspect="1"/>
          </p:cNvPicPr>
          <p:nvPr/>
        </p:nvPicPr>
        <p:blipFill rotWithShape="1">
          <a:blip r:embed="rId3"/>
          <a:srcRect t="1" b="40845"/>
          <a:stretch/>
        </p:blipFill>
        <p:spPr>
          <a:xfrm>
            <a:off x="6895880" y="1853248"/>
            <a:ext cx="5075360" cy="306540"/>
          </a:xfrm>
          <a:prstGeom prst="rect">
            <a:avLst/>
          </a:prstGeom>
        </p:spPr>
      </p:pic>
    </p:spTree>
    <p:extLst>
      <p:ext uri="{BB962C8B-B14F-4D97-AF65-F5344CB8AC3E}">
        <p14:creationId xmlns:p14="http://schemas.microsoft.com/office/powerpoint/2010/main" val="27987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AFEEB8-93CF-48CC-9449-07C31C8E84E4}"/>
              </a:ext>
            </a:extLst>
          </p:cNvPr>
          <p:cNvPicPr>
            <a:picLocks noChangeAspect="1"/>
          </p:cNvPicPr>
          <p:nvPr/>
        </p:nvPicPr>
        <p:blipFill rotWithShape="1">
          <a:blip r:embed="rId2"/>
          <a:srcRect t="7418"/>
          <a:stretch/>
        </p:blipFill>
        <p:spPr>
          <a:xfrm>
            <a:off x="2868195" y="309934"/>
            <a:ext cx="6085306" cy="5564848"/>
          </a:xfrm>
          <a:prstGeom prst="rect">
            <a:avLst/>
          </a:prstGeom>
        </p:spPr>
      </p:pic>
      <p:sp>
        <p:nvSpPr>
          <p:cNvPr id="8" name="TextBox 7">
            <a:extLst>
              <a:ext uri="{FF2B5EF4-FFF2-40B4-BE49-F238E27FC236}">
                <a16:creationId xmlns:a16="http://schemas.microsoft.com/office/drawing/2014/main" id="{7758E19A-B647-40F2-824F-86530B113C3F}"/>
              </a:ext>
            </a:extLst>
          </p:cNvPr>
          <p:cNvSpPr txBox="1"/>
          <p:nvPr/>
        </p:nvSpPr>
        <p:spPr>
          <a:xfrm>
            <a:off x="2552700" y="5874782"/>
            <a:ext cx="8229600" cy="369332"/>
          </a:xfrm>
          <a:prstGeom prst="rect">
            <a:avLst/>
          </a:prstGeom>
          <a:noFill/>
        </p:spPr>
        <p:txBody>
          <a:bodyPr wrap="square" rtlCol="0">
            <a:spAutoFit/>
          </a:bodyPr>
          <a:lstStyle/>
          <a:p>
            <a:r>
              <a:rPr lang="en-US" dirty="0"/>
              <a:t>This helps in generalizing the crimes according to category</a:t>
            </a:r>
          </a:p>
        </p:txBody>
      </p:sp>
    </p:spTree>
    <p:extLst>
      <p:ext uri="{BB962C8B-B14F-4D97-AF65-F5344CB8AC3E}">
        <p14:creationId xmlns:p14="http://schemas.microsoft.com/office/powerpoint/2010/main" val="186403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F137-1DBA-4ACD-B0FC-ECBB64BFAD85}"/>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8273C248-E396-4B8B-A840-915CA8801E7D}"/>
              </a:ext>
            </a:extLst>
          </p:cNvPr>
          <p:cNvSpPr>
            <a:spLocks noGrp="1"/>
          </p:cNvSpPr>
          <p:nvPr>
            <p:ph idx="1"/>
          </p:nvPr>
        </p:nvSpPr>
        <p:spPr>
          <a:xfrm>
            <a:off x="875201" y="1622095"/>
            <a:ext cx="8946541" cy="4195481"/>
          </a:xfrm>
        </p:spPr>
        <p:txBody>
          <a:bodyPr/>
          <a:lstStyle/>
          <a:p>
            <a:pPr marL="0" indent="0">
              <a:buNone/>
            </a:pPr>
            <a:r>
              <a:rPr lang="en-US" dirty="0"/>
              <a:t>Let us assume that :</a:t>
            </a:r>
          </a:p>
          <a:p>
            <a:pPr marL="0" indent="0">
              <a:buNone/>
            </a:pPr>
            <a:r>
              <a:rPr lang="en-US" dirty="0"/>
              <a:t>(1)Ho = Maximum crime happens in winter.</a:t>
            </a:r>
          </a:p>
          <a:p>
            <a:pPr marL="0" indent="0">
              <a:buNone/>
            </a:pPr>
            <a:r>
              <a:rPr lang="en-US" dirty="0"/>
              <a:t>(2)Ho= Crime rate is increasing with years.</a:t>
            </a:r>
          </a:p>
          <a:p>
            <a:pPr marL="0" indent="0">
              <a:buNone/>
            </a:pPr>
            <a:r>
              <a:rPr lang="en-US" dirty="0"/>
              <a:t>(3) Ho= Sunday is prone to maximum number of crimes.</a:t>
            </a:r>
          </a:p>
          <a:p>
            <a:pPr marL="0" indent="0">
              <a:buNone/>
            </a:pPr>
            <a:r>
              <a:rPr lang="en-US" dirty="0"/>
              <a:t>(4) Ho= Domestic Violence has the highest crime number.</a:t>
            </a:r>
          </a:p>
        </p:txBody>
      </p:sp>
      <p:pic>
        <p:nvPicPr>
          <p:cNvPr id="5" name="Picture 4">
            <a:extLst>
              <a:ext uri="{FF2B5EF4-FFF2-40B4-BE49-F238E27FC236}">
                <a16:creationId xmlns:a16="http://schemas.microsoft.com/office/drawing/2014/main" id="{E1110905-C3CD-4360-9C54-76E51E3AD42B}"/>
              </a:ext>
            </a:extLst>
          </p:cNvPr>
          <p:cNvPicPr>
            <a:picLocks noChangeAspect="1"/>
          </p:cNvPicPr>
          <p:nvPr/>
        </p:nvPicPr>
        <p:blipFill>
          <a:blip r:embed="rId2"/>
          <a:stretch>
            <a:fillRect/>
          </a:stretch>
        </p:blipFill>
        <p:spPr>
          <a:xfrm>
            <a:off x="6543858" y="3894936"/>
            <a:ext cx="5452329" cy="2805029"/>
          </a:xfrm>
          <a:prstGeom prst="rect">
            <a:avLst/>
          </a:prstGeom>
        </p:spPr>
      </p:pic>
      <p:sp>
        <p:nvSpPr>
          <p:cNvPr id="6" name="TextBox 5">
            <a:extLst>
              <a:ext uri="{FF2B5EF4-FFF2-40B4-BE49-F238E27FC236}">
                <a16:creationId xmlns:a16="http://schemas.microsoft.com/office/drawing/2014/main" id="{BC100660-9BF6-4860-858E-055573698739}"/>
              </a:ext>
            </a:extLst>
          </p:cNvPr>
          <p:cNvSpPr txBox="1"/>
          <p:nvPr/>
        </p:nvSpPr>
        <p:spPr>
          <a:xfrm>
            <a:off x="-39691" y="4866572"/>
            <a:ext cx="685800" cy="369332"/>
          </a:xfrm>
          <a:prstGeom prst="rect">
            <a:avLst/>
          </a:prstGeom>
          <a:noFill/>
        </p:spPr>
        <p:txBody>
          <a:bodyPr wrap="square" rtlCol="0">
            <a:spAutoFit/>
          </a:bodyPr>
          <a:lstStyle/>
          <a:p>
            <a:r>
              <a:rPr lang="en-US" dirty="0"/>
              <a:t>(1)</a:t>
            </a:r>
          </a:p>
        </p:txBody>
      </p:sp>
      <p:sp>
        <p:nvSpPr>
          <p:cNvPr id="7" name="TextBox 6">
            <a:extLst>
              <a:ext uri="{FF2B5EF4-FFF2-40B4-BE49-F238E27FC236}">
                <a16:creationId xmlns:a16="http://schemas.microsoft.com/office/drawing/2014/main" id="{6DB7D2BC-E714-4B73-8F9C-D01A5FCEA793}"/>
              </a:ext>
            </a:extLst>
          </p:cNvPr>
          <p:cNvSpPr txBox="1"/>
          <p:nvPr/>
        </p:nvSpPr>
        <p:spPr>
          <a:xfrm>
            <a:off x="6047763" y="4928119"/>
            <a:ext cx="685800" cy="369332"/>
          </a:xfrm>
          <a:prstGeom prst="rect">
            <a:avLst/>
          </a:prstGeom>
          <a:noFill/>
        </p:spPr>
        <p:txBody>
          <a:bodyPr wrap="square" rtlCol="0">
            <a:spAutoFit/>
          </a:bodyPr>
          <a:lstStyle/>
          <a:p>
            <a:r>
              <a:rPr lang="en-US" dirty="0"/>
              <a:t>(2)</a:t>
            </a:r>
          </a:p>
        </p:txBody>
      </p:sp>
      <p:pic>
        <p:nvPicPr>
          <p:cNvPr id="8" name="Picture 7">
            <a:extLst>
              <a:ext uri="{FF2B5EF4-FFF2-40B4-BE49-F238E27FC236}">
                <a16:creationId xmlns:a16="http://schemas.microsoft.com/office/drawing/2014/main" id="{47A224F7-0661-42FD-9E32-0F27AE0BF40F}"/>
              </a:ext>
            </a:extLst>
          </p:cNvPr>
          <p:cNvPicPr>
            <a:picLocks noChangeAspect="1"/>
          </p:cNvPicPr>
          <p:nvPr/>
        </p:nvPicPr>
        <p:blipFill rotWithShape="1">
          <a:blip r:embed="rId3"/>
          <a:srcRect t="8693" r="9157"/>
          <a:stretch/>
        </p:blipFill>
        <p:spPr>
          <a:xfrm>
            <a:off x="384633" y="3894936"/>
            <a:ext cx="5711367" cy="2737719"/>
          </a:xfrm>
          <a:prstGeom prst="rect">
            <a:avLst/>
          </a:prstGeom>
        </p:spPr>
      </p:pic>
    </p:spTree>
    <p:extLst>
      <p:ext uri="{BB962C8B-B14F-4D97-AF65-F5344CB8AC3E}">
        <p14:creationId xmlns:p14="http://schemas.microsoft.com/office/powerpoint/2010/main" val="420475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752DFC-6596-44F9-9DD7-95B59D9F6124}"/>
              </a:ext>
            </a:extLst>
          </p:cNvPr>
          <p:cNvPicPr>
            <a:picLocks noChangeAspect="1"/>
          </p:cNvPicPr>
          <p:nvPr/>
        </p:nvPicPr>
        <p:blipFill rotWithShape="1">
          <a:blip r:embed="rId2"/>
          <a:srcRect t="7936"/>
          <a:stretch/>
        </p:blipFill>
        <p:spPr>
          <a:xfrm>
            <a:off x="132161" y="334754"/>
            <a:ext cx="5455759" cy="2708699"/>
          </a:xfrm>
          <a:prstGeom prst="rect">
            <a:avLst/>
          </a:prstGeom>
        </p:spPr>
      </p:pic>
      <p:pic>
        <p:nvPicPr>
          <p:cNvPr id="6" name="Picture 5">
            <a:extLst>
              <a:ext uri="{FF2B5EF4-FFF2-40B4-BE49-F238E27FC236}">
                <a16:creationId xmlns:a16="http://schemas.microsoft.com/office/drawing/2014/main" id="{8E970CF8-5C63-4201-BC8F-7E476ECA1008}"/>
              </a:ext>
            </a:extLst>
          </p:cNvPr>
          <p:cNvPicPr>
            <a:picLocks noChangeAspect="1"/>
          </p:cNvPicPr>
          <p:nvPr/>
        </p:nvPicPr>
        <p:blipFill rotWithShape="1">
          <a:blip r:embed="rId3"/>
          <a:srcRect t="9788"/>
          <a:stretch/>
        </p:blipFill>
        <p:spPr>
          <a:xfrm>
            <a:off x="4102826" y="3427450"/>
            <a:ext cx="7564180" cy="2488234"/>
          </a:xfrm>
          <a:prstGeom prst="rect">
            <a:avLst/>
          </a:prstGeom>
        </p:spPr>
      </p:pic>
      <p:sp>
        <p:nvSpPr>
          <p:cNvPr id="7" name="Rectangle 6">
            <a:extLst>
              <a:ext uri="{FF2B5EF4-FFF2-40B4-BE49-F238E27FC236}">
                <a16:creationId xmlns:a16="http://schemas.microsoft.com/office/drawing/2014/main" id="{153CD407-2795-4D79-9466-3CC74D5795C5}"/>
              </a:ext>
            </a:extLst>
          </p:cNvPr>
          <p:cNvSpPr/>
          <p:nvPr/>
        </p:nvSpPr>
        <p:spPr>
          <a:xfrm>
            <a:off x="5754004" y="1504437"/>
            <a:ext cx="482824" cy="369332"/>
          </a:xfrm>
          <a:prstGeom prst="rect">
            <a:avLst/>
          </a:prstGeom>
        </p:spPr>
        <p:txBody>
          <a:bodyPr wrap="none">
            <a:spAutoFit/>
          </a:bodyPr>
          <a:lstStyle/>
          <a:p>
            <a:r>
              <a:rPr lang="en-US" dirty="0"/>
              <a:t>(3)</a:t>
            </a:r>
          </a:p>
        </p:txBody>
      </p:sp>
      <p:sp>
        <p:nvSpPr>
          <p:cNvPr id="8" name="Rectangle 7">
            <a:extLst>
              <a:ext uri="{FF2B5EF4-FFF2-40B4-BE49-F238E27FC236}">
                <a16:creationId xmlns:a16="http://schemas.microsoft.com/office/drawing/2014/main" id="{E48DB578-2BB1-411F-B2CC-080EED5879C6}"/>
              </a:ext>
            </a:extLst>
          </p:cNvPr>
          <p:cNvSpPr/>
          <p:nvPr/>
        </p:nvSpPr>
        <p:spPr>
          <a:xfrm>
            <a:off x="3419119" y="4387570"/>
            <a:ext cx="482824" cy="369332"/>
          </a:xfrm>
          <a:prstGeom prst="rect">
            <a:avLst/>
          </a:prstGeom>
        </p:spPr>
        <p:txBody>
          <a:bodyPr wrap="none">
            <a:spAutoFit/>
          </a:bodyPr>
          <a:lstStyle/>
          <a:p>
            <a:r>
              <a:rPr lang="en-US" dirty="0"/>
              <a:t>(4)</a:t>
            </a:r>
          </a:p>
        </p:txBody>
      </p:sp>
      <p:sp>
        <p:nvSpPr>
          <p:cNvPr id="9" name="Rectangle 8">
            <a:extLst>
              <a:ext uri="{FF2B5EF4-FFF2-40B4-BE49-F238E27FC236}">
                <a16:creationId xmlns:a16="http://schemas.microsoft.com/office/drawing/2014/main" id="{349BA126-6DEB-491B-8402-107FF189F5B6}"/>
              </a:ext>
            </a:extLst>
          </p:cNvPr>
          <p:cNvSpPr/>
          <p:nvPr/>
        </p:nvSpPr>
        <p:spPr>
          <a:xfrm>
            <a:off x="132161" y="5934670"/>
            <a:ext cx="7056740" cy="923330"/>
          </a:xfrm>
          <a:prstGeom prst="rect">
            <a:avLst/>
          </a:prstGeom>
        </p:spPr>
        <p:txBody>
          <a:bodyPr wrap="square">
            <a:spAutoFit/>
          </a:bodyPr>
          <a:lstStyle/>
          <a:p>
            <a:r>
              <a:rPr lang="en-US" dirty="0"/>
              <a:t>As we can see all the assumption made are false and no mean values could be determined for this data set therefore we reject null hypothesis testing.</a:t>
            </a:r>
          </a:p>
        </p:txBody>
      </p:sp>
    </p:spTree>
    <p:extLst>
      <p:ext uri="{BB962C8B-B14F-4D97-AF65-F5344CB8AC3E}">
        <p14:creationId xmlns:p14="http://schemas.microsoft.com/office/powerpoint/2010/main" val="62429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C746-26F1-46A3-9FFB-9F19EBDEF4BE}"/>
              </a:ext>
            </a:extLst>
          </p:cNvPr>
          <p:cNvSpPr>
            <a:spLocks noGrp="1"/>
          </p:cNvSpPr>
          <p:nvPr>
            <p:ph type="title"/>
          </p:nvPr>
        </p:nvSpPr>
        <p:spPr>
          <a:xfrm>
            <a:off x="646111" y="452718"/>
            <a:ext cx="9404723" cy="822167"/>
          </a:xfrm>
        </p:spPr>
        <p:txBody>
          <a:bodyPr/>
          <a:lstStyle/>
          <a:p>
            <a:r>
              <a:rPr lang="en-US" sz="3200" dirty="0"/>
              <a:t>Determining the Frequency of Crime</a:t>
            </a:r>
            <a:br>
              <a:rPr lang="en-US" sz="3200" dirty="0"/>
            </a:br>
            <a:r>
              <a:rPr lang="en-US" sz="3200" dirty="0"/>
              <a:t>-</a:t>
            </a:r>
            <a:r>
              <a:rPr lang="en-US" sz="1800" dirty="0"/>
              <a:t>Using different types of plots</a:t>
            </a:r>
            <a:endParaRPr lang="en-US" sz="3200" dirty="0"/>
          </a:p>
        </p:txBody>
      </p:sp>
      <p:sp>
        <p:nvSpPr>
          <p:cNvPr id="3" name="Content Placeholder 2">
            <a:extLst>
              <a:ext uri="{FF2B5EF4-FFF2-40B4-BE49-F238E27FC236}">
                <a16:creationId xmlns:a16="http://schemas.microsoft.com/office/drawing/2014/main" id="{EA4E7DDC-33A3-4F1B-B879-405B24880792}"/>
              </a:ext>
            </a:extLst>
          </p:cNvPr>
          <p:cNvSpPr>
            <a:spLocks noGrp="1"/>
          </p:cNvSpPr>
          <p:nvPr>
            <p:ph idx="1"/>
          </p:nvPr>
        </p:nvSpPr>
        <p:spPr>
          <a:xfrm>
            <a:off x="1103312" y="2052918"/>
            <a:ext cx="3952265" cy="4195481"/>
          </a:xfrm>
        </p:spPr>
        <p:txBody>
          <a:bodyPr/>
          <a:lstStyle/>
          <a:p>
            <a:r>
              <a:rPr lang="en-US" dirty="0"/>
              <a:t>Based on the type of crime</a:t>
            </a:r>
          </a:p>
          <a:p>
            <a:r>
              <a:rPr lang="en-US" dirty="0"/>
              <a:t>Using q Plot</a:t>
            </a:r>
          </a:p>
        </p:txBody>
      </p:sp>
      <p:pic>
        <p:nvPicPr>
          <p:cNvPr id="9" name="Picture 8">
            <a:extLst>
              <a:ext uri="{FF2B5EF4-FFF2-40B4-BE49-F238E27FC236}">
                <a16:creationId xmlns:a16="http://schemas.microsoft.com/office/drawing/2014/main" id="{9D123CBE-1AA6-49C9-BF65-71D99FD23D7A}"/>
              </a:ext>
            </a:extLst>
          </p:cNvPr>
          <p:cNvPicPr>
            <a:picLocks noChangeAspect="1"/>
          </p:cNvPicPr>
          <p:nvPr/>
        </p:nvPicPr>
        <p:blipFill rotWithShape="1">
          <a:blip r:embed="rId2"/>
          <a:srcRect t="43633"/>
          <a:stretch/>
        </p:blipFill>
        <p:spPr>
          <a:xfrm>
            <a:off x="5815875" y="2336156"/>
            <a:ext cx="5448772" cy="511166"/>
          </a:xfrm>
          <a:prstGeom prst="rect">
            <a:avLst/>
          </a:prstGeom>
        </p:spPr>
      </p:pic>
      <p:pic>
        <p:nvPicPr>
          <p:cNvPr id="11" name="Picture 10">
            <a:extLst>
              <a:ext uri="{FF2B5EF4-FFF2-40B4-BE49-F238E27FC236}">
                <a16:creationId xmlns:a16="http://schemas.microsoft.com/office/drawing/2014/main" id="{F7601F99-F1A2-4841-8890-2A13C36006A2}"/>
              </a:ext>
            </a:extLst>
          </p:cNvPr>
          <p:cNvPicPr>
            <a:picLocks noChangeAspect="1"/>
          </p:cNvPicPr>
          <p:nvPr/>
        </p:nvPicPr>
        <p:blipFill rotWithShape="1">
          <a:blip r:embed="rId3"/>
          <a:srcRect t="9788"/>
          <a:stretch/>
        </p:blipFill>
        <p:spPr>
          <a:xfrm>
            <a:off x="646111" y="2943570"/>
            <a:ext cx="10897736" cy="3584805"/>
          </a:xfrm>
          <a:prstGeom prst="rect">
            <a:avLst/>
          </a:prstGeom>
        </p:spPr>
      </p:pic>
    </p:spTree>
    <p:extLst>
      <p:ext uri="{BB962C8B-B14F-4D97-AF65-F5344CB8AC3E}">
        <p14:creationId xmlns:p14="http://schemas.microsoft.com/office/powerpoint/2010/main" val="1826804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499</TotalTime>
  <Words>986</Words>
  <Application>Microsoft Office PowerPoint</Application>
  <PresentationFormat>Widescreen</PresentationFormat>
  <Paragraphs>112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Wingdings 3</vt:lpstr>
      <vt:lpstr>Ion</vt:lpstr>
      <vt:lpstr>ILLINOIS INSTITUTE OF TECHNOLOGY</vt:lpstr>
      <vt:lpstr>PowerPoint Presentation</vt:lpstr>
      <vt:lpstr>Information on Data Set </vt:lpstr>
      <vt:lpstr>Data Cleaning</vt:lpstr>
      <vt:lpstr>Types of Crime Analysis</vt:lpstr>
      <vt:lpstr>PowerPoint Presentation</vt:lpstr>
      <vt:lpstr>Hypothesis Testing</vt:lpstr>
      <vt:lpstr>PowerPoint Presentation</vt:lpstr>
      <vt:lpstr>Determining the Frequency of Crime -Using different types of plots</vt:lpstr>
      <vt:lpstr>PowerPoint Presentation</vt:lpstr>
      <vt:lpstr>PowerPoint Presentation</vt:lpstr>
      <vt:lpstr>PowerPoint Presentation</vt:lpstr>
      <vt:lpstr>PowerPoint Presentation</vt:lpstr>
      <vt:lpstr>PowerPoint Presentation</vt:lpstr>
      <vt:lpstr>PowerPoint Presentation</vt:lpstr>
      <vt:lpstr>Scatter Plot for Crime Count</vt:lpstr>
      <vt:lpstr>Plot of Time Series on yearly Data</vt:lpstr>
      <vt:lpstr>Plot After applying differencing</vt:lpstr>
      <vt:lpstr>AR Model</vt:lpstr>
      <vt:lpstr>MA Model</vt:lpstr>
      <vt:lpstr>ARIMA Model</vt:lpstr>
      <vt:lpstr>ARMA model</vt:lpstr>
      <vt:lpstr>Model Results</vt:lpstr>
      <vt:lpstr>Predicting Values of Different Models</vt:lpstr>
      <vt:lpstr>Forecast Prediction</vt:lpstr>
      <vt:lpstr>Forecast Plot</vt:lpstr>
      <vt:lpstr>Forecast Results</vt:lpstr>
      <vt:lpstr>Conclusion</vt:lpstr>
      <vt:lpstr>Future Implication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INSTITUTE OF TECHNOLOGY</dc:title>
  <dc:creator>Shivank Saxena</dc:creator>
  <cp:lastModifiedBy>Shivank Saxena</cp:lastModifiedBy>
  <cp:revision>30</cp:revision>
  <dcterms:created xsi:type="dcterms:W3CDTF">2018-04-26T01:26:46Z</dcterms:created>
  <dcterms:modified xsi:type="dcterms:W3CDTF">2018-04-26T15:55:16Z</dcterms:modified>
</cp:coreProperties>
</file>